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60" r:id="rId5"/>
  </p:sldMasterIdLst>
  <p:notesMasterIdLst>
    <p:notesMasterId r:id="rId20"/>
  </p:notesMasterIdLst>
  <p:sldIdLst>
    <p:sldId id="260" r:id="rId6"/>
    <p:sldId id="593" r:id="rId7"/>
    <p:sldId id="592" r:id="rId8"/>
    <p:sldId id="578" r:id="rId9"/>
    <p:sldId id="577" r:id="rId10"/>
    <p:sldId id="597" r:id="rId11"/>
    <p:sldId id="598" r:id="rId12"/>
    <p:sldId id="599" r:id="rId13"/>
    <p:sldId id="261" r:id="rId14"/>
    <p:sldId id="583" r:id="rId15"/>
    <p:sldId id="584" r:id="rId16"/>
    <p:sldId id="595" r:id="rId17"/>
    <p:sldId id="594" r:id="rId18"/>
    <p:sldId id="59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573358-60AE-4C1E-B50B-B900A8A69ED7}" v="6" dt="2025-03-26T15:38:45.7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63" d="100"/>
          <a:sy n="63" d="100"/>
        </p:scale>
        <p:origin x="6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ton, Brooke" userId="S::btorton@law.umaryland.edu::5b74f2aa-9755-45ba-8317-2ae944e35fe8" providerId="AD" clId="Web-{47573358-60AE-4C1E-B50B-B900A8A69ED7}"/>
    <pc:docChg chg="modSld">
      <pc:chgData name="Torton, Brooke" userId="S::btorton@law.umaryland.edu::5b74f2aa-9755-45ba-8317-2ae944e35fe8" providerId="AD" clId="Web-{47573358-60AE-4C1E-B50B-B900A8A69ED7}" dt="2025-03-26T15:38:45.740" v="5"/>
      <pc:docMkLst>
        <pc:docMk/>
      </pc:docMkLst>
      <pc:sldChg chg="delSp">
        <pc:chgData name="Torton, Brooke" userId="S::btorton@law.umaryland.edu::5b74f2aa-9755-45ba-8317-2ae944e35fe8" providerId="AD" clId="Web-{47573358-60AE-4C1E-B50B-B900A8A69ED7}" dt="2025-03-26T15:38:45.740" v="5"/>
        <pc:sldMkLst>
          <pc:docMk/>
          <pc:sldMk cId="2419265450" sldId="597"/>
        </pc:sldMkLst>
        <pc:picChg chg="del">
          <ac:chgData name="Torton, Brooke" userId="S::btorton@law.umaryland.edu::5b74f2aa-9755-45ba-8317-2ae944e35fe8" providerId="AD" clId="Web-{47573358-60AE-4C1E-B50B-B900A8A69ED7}" dt="2025-03-26T15:38:36.709" v="0"/>
          <ac:picMkLst>
            <pc:docMk/>
            <pc:sldMk cId="2419265450" sldId="597"/>
            <ac:picMk id="4" creationId="{5C4CD961-C43E-6614-2929-0B372E1DBAB3}"/>
          </ac:picMkLst>
        </pc:picChg>
        <pc:picChg chg="del">
          <ac:chgData name="Torton, Brooke" userId="S::btorton@law.umaryland.edu::5b74f2aa-9755-45ba-8317-2ae944e35fe8" providerId="AD" clId="Web-{47573358-60AE-4C1E-B50B-B900A8A69ED7}" dt="2025-03-26T15:38:42.115" v="3"/>
          <ac:picMkLst>
            <pc:docMk/>
            <pc:sldMk cId="2419265450" sldId="597"/>
            <ac:picMk id="5" creationId="{3E2E3A0D-1B84-4365-75C2-77162B426339}"/>
          </ac:picMkLst>
        </pc:picChg>
        <pc:picChg chg="del">
          <ac:chgData name="Torton, Brooke" userId="S::btorton@law.umaryland.edu::5b74f2aa-9755-45ba-8317-2ae944e35fe8" providerId="AD" clId="Web-{47573358-60AE-4C1E-B50B-B900A8A69ED7}" dt="2025-03-26T15:38:40.037" v="2"/>
          <ac:picMkLst>
            <pc:docMk/>
            <pc:sldMk cId="2419265450" sldId="597"/>
            <ac:picMk id="6" creationId="{9F4F2791-D1D8-B4EB-A46D-D3BFB2AFCDD2}"/>
          </ac:picMkLst>
        </pc:picChg>
        <pc:picChg chg="del">
          <ac:chgData name="Torton, Brooke" userId="S::btorton@law.umaryland.edu::5b74f2aa-9755-45ba-8317-2ae944e35fe8" providerId="AD" clId="Web-{47573358-60AE-4C1E-B50B-B900A8A69ED7}" dt="2025-03-26T15:38:45.740" v="5"/>
          <ac:picMkLst>
            <pc:docMk/>
            <pc:sldMk cId="2419265450" sldId="597"/>
            <ac:picMk id="7" creationId="{E92E9AA8-22B8-B45A-44C3-61455715D9A5}"/>
          </ac:picMkLst>
        </pc:picChg>
        <pc:picChg chg="del">
          <ac:chgData name="Torton, Brooke" userId="S::btorton@law.umaryland.edu::5b74f2aa-9755-45ba-8317-2ae944e35fe8" providerId="AD" clId="Web-{47573358-60AE-4C1E-B50B-B900A8A69ED7}" dt="2025-03-26T15:38:38.459" v="1"/>
          <ac:picMkLst>
            <pc:docMk/>
            <pc:sldMk cId="2419265450" sldId="597"/>
            <ac:picMk id="8" creationId="{C73F5E3E-C993-2534-8A44-01391703E0B1}"/>
          </ac:picMkLst>
        </pc:picChg>
        <pc:picChg chg="del">
          <ac:chgData name="Torton, Brooke" userId="S::btorton@law.umaryland.edu::5b74f2aa-9755-45ba-8317-2ae944e35fe8" providerId="AD" clId="Web-{47573358-60AE-4C1E-B50B-B900A8A69ED7}" dt="2025-03-26T15:38:43.756" v="4"/>
          <ac:picMkLst>
            <pc:docMk/>
            <pc:sldMk cId="2419265450" sldId="597"/>
            <ac:picMk id="9" creationId="{EEFE5CEB-BA03-6D7E-89F2-3F3FB8A2FDE2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FEBA7F-E278-4100-A172-2E69AAF3E2E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0B165E3-A75D-407F-91A0-5E9F9AE19A73}">
      <dgm:prSet/>
      <dgm:spPr/>
      <dgm:t>
        <a:bodyPr/>
        <a:lstStyle/>
        <a:p>
          <a:r>
            <a:rPr lang="en-US"/>
            <a:t>Cigarettes, OTP, and ESDs must be located behind a counter in an area accessible only to the licensed retailer, vendors, and employees </a:t>
          </a:r>
        </a:p>
      </dgm:t>
    </dgm:pt>
    <dgm:pt modelId="{20BCAE00-F43B-4BA4-8AD9-442BAF64F012}" type="parTrans" cxnId="{C08194F3-99A6-4E75-AF02-14EF4B9F758F}">
      <dgm:prSet/>
      <dgm:spPr/>
      <dgm:t>
        <a:bodyPr/>
        <a:lstStyle/>
        <a:p>
          <a:endParaRPr lang="en-US"/>
        </a:p>
      </dgm:t>
    </dgm:pt>
    <dgm:pt modelId="{20D83A4E-DBE5-44F4-9A4C-FF709DB08AC0}" type="sibTrans" cxnId="{C08194F3-99A6-4E75-AF02-14EF4B9F758F}">
      <dgm:prSet/>
      <dgm:spPr/>
      <dgm:t>
        <a:bodyPr/>
        <a:lstStyle/>
        <a:p>
          <a:endParaRPr lang="en-US"/>
        </a:p>
      </dgm:t>
    </dgm:pt>
    <dgm:pt modelId="{8B60F727-F432-48A9-BE4B-20580539F891}">
      <dgm:prSet/>
      <dgm:spPr/>
      <dgm:t>
        <a:bodyPr/>
        <a:lstStyle/>
        <a:p>
          <a:r>
            <a:rPr lang="en-US"/>
            <a:t>Does not apply to premium cigars or licensed tobacconists</a:t>
          </a:r>
        </a:p>
      </dgm:t>
    </dgm:pt>
    <dgm:pt modelId="{C33C37E4-614D-4B40-B63C-930C0AE9E2D7}" type="parTrans" cxnId="{BF1A98D9-0684-4995-9F3B-58B5FFA9530E}">
      <dgm:prSet/>
      <dgm:spPr/>
      <dgm:t>
        <a:bodyPr/>
        <a:lstStyle/>
        <a:p>
          <a:endParaRPr lang="en-US"/>
        </a:p>
      </dgm:t>
    </dgm:pt>
    <dgm:pt modelId="{57331D0A-A144-47D7-98DF-13027D323A2B}" type="sibTrans" cxnId="{BF1A98D9-0684-4995-9F3B-58B5FFA9530E}">
      <dgm:prSet/>
      <dgm:spPr/>
      <dgm:t>
        <a:bodyPr/>
        <a:lstStyle/>
        <a:p>
          <a:endParaRPr lang="en-US"/>
        </a:p>
      </dgm:t>
    </dgm:pt>
    <dgm:pt modelId="{7EC4A13B-7E84-42F8-88F1-0757B533A0F9}" type="pres">
      <dgm:prSet presAssocID="{C7FEBA7F-E278-4100-A172-2E69AAF3E2E8}" presName="linear" presStyleCnt="0">
        <dgm:presLayoutVars>
          <dgm:animLvl val="lvl"/>
          <dgm:resizeHandles val="exact"/>
        </dgm:presLayoutVars>
      </dgm:prSet>
      <dgm:spPr/>
    </dgm:pt>
    <dgm:pt modelId="{474D7043-ED7B-454A-93A2-4EE095179E95}" type="pres">
      <dgm:prSet presAssocID="{60B165E3-A75D-407F-91A0-5E9F9AE19A7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064DF98-8BEB-4F5E-A4D1-871DD3B31153}" type="pres">
      <dgm:prSet presAssocID="{20D83A4E-DBE5-44F4-9A4C-FF709DB08AC0}" presName="spacer" presStyleCnt="0"/>
      <dgm:spPr/>
    </dgm:pt>
    <dgm:pt modelId="{C26BC2EE-B022-4B42-A421-A09C6B2019AB}" type="pres">
      <dgm:prSet presAssocID="{8B60F727-F432-48A9-BE4B-20580539F891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95CEE202-CFC4-461E-920D-57EF0B4BA928}" type="presOf" srcId="{C7FEBA7F-E278-4100-A172-2E69AAF3E2E8}" destId="{7EC4A13B-7E84-42F8-88F1-0757B533A0F9}" srcOrd="0" destOrd="0" presId="urn:microsoft.com/office/officeart/2005/8/layout/vList2"/>
    <dgm:cxn modelId="{EC7AB68B-6BB3-4BEC-B9BF-C6D29DB2AC52}" type="presOf" srcId="{8B60F727-F432-48A9-BE4B-20580539F891}" destId="{C26BC2EE-B022-4B42-A421-A09C6B2019AB}" srcOrd="0" destOrd="0" presId="urn:microsoft.com/office/officeart/2005/8/layout/vList2"/>
    <dgm:cxn modelId="{02B4C4CD-6C92-40A0-A51E-2E9A4E9DB135}" type="presOf" srcId="{60B165E3-A75D-407F-91A0-5E9F9AE19A73}" destId="{474D7043-ED7B-454A-93A2-4EE095179E95}" srcOrd="0" destOrd="0" presId="urn:microsoft.com/office/officeart/2005/8/layout/vList2"/>
    <dgm:cxn modelId="{BF1A98D9-0684-4995-9F3B-58B5FFA9530E}" srcId="{C7FEBA7F-E278-4100-A172-2E69AAF3E2E8}" destId="{8B60F727-F432-48A9-BE4B-20580539F891}" srcOrd="1" destOrd="0" parTransId="{C33C37E4-614D-4B40-B63C-930C0AE9E2D7}" sibTransId="{57331D0A-A144-47D7-98DF-13027D323A2B}"/>
    <dgm:cxn modelId="{C08194F3-99A6-4E75-AF02-14EF4B9F758F}" srcId="{C7FEBA7F-E278-4100-A172-2E69AAF3E2E8}" destId="{60B165E3-A75D-407F-91A0-5E9F9AE19A73}" srcOrd="0" destOrd="0" parTransId="{20BCAE00-F43B-4BA4-8AD9-442BAF64F012}" sibTransId="{20D83A4E-DBE5-44F4-9A4C-FF709DB08AC0}"/>
    <dgm:cxn modelId="{8CA34409-9BC6-405D-8A7D-140B2AE90314}" type="presParOf" srcId="{7EC4A13B-7E84-42F8-88F1-0757B533A0F9}" destId="{474D7043-ED7B-454A-93A2-4EE095179E95}" srcOrd="0" destOrd="0" presId="urn:microsoft.com/office/officeart/2005/8/layout/vList2"/>
    <dgm:cxn modelId="{7C4A4982-F023-4A3E-9AC5-A95FA33D425B}" type="presParOf" srcId="{7EC4A13B-7E84-42F8-88F1-0757B533A0F9}" destId="{0064DF98-8BEB-4F5E-A4D1-871DD3B31153}" srcOrd="1" destOrd="0" presId="urn:microsoft.com/office/officeart/2005/8/layout/vList2"/>
    <dgm:cxn modelId="{09A5AF28-52C3-49B2-9E08-8ED643ABDC5E}" type="presParOf" srcId="{7EC4A13B-7E84-42F8-88F1-0757B533A0F9}" destId="{C26BC2EE-B022-4B42-A421-A09C6B2019A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4D7043-ED7B-454A-93A2-4EE095179E95}">
      <dsp:nvSpPr>
        <dsp:cNvPr id="0" name=""/>
        <dsp:cNvSpPr/>
      </dsp:nvSpPr>
      <dsp:spPr>
        <a:xfrm>
          <a:off x="0" y="41528"/>
          <a:ext cx="10972800" cy="11033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Cigarettes, OTP, and ESDs must be located behind a counter in an area accessible only to the licensed retailer, vendors, and employees </a:t>
          </a:r>
        </a:p>
      </dsp:txBody>
      <dsp:txXfrm>
        <a:off x="53859" y="95387"/>
        <a:ext cx="10865082" cy="995592"/>
      </dsp:txXfrm>
    </dsp:sp>
    <dsp:sp modelId="{C26BC2EE-B022-4B42-A421-A09C6B2019AB}">
      <dsp:nvSpPr>
        <dsp:cNvPr id="0" name=""/>
        <dsp:cNvSpPr/>
      </dsp:nvSpPr>
      <dsp:spPr>
        <a:xfrm>
          <a:off x="0" y="1211079"/>
          <a:ext cx="10972800" cy="11033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Does not apply to premium cigars or licensed tobacconists</a:t>
          </a:r>
        </a:p>
      </dsp:txBody>
      <dsp:txXfrm>
        <a:off x="53859" y="1264938"/>
        <a:ext cx="10865082" cy="9955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3A59E5-9EEF-41D6-9429-61B62020BCF2}" type="datetimeFigureOut">
              <a:t>3/26/2025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D79EF-3C49-4C93-8D86-EF1C6420FB5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062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5963" y="1162050"/>
            <a:ext cx="5578475" cy="3138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2353B2-6E03-4205-B16D-09473EDAD9E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704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5963" y="1162050"/>
            <a:ext cx="5578475" cy="3138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Calibri"/>
                <a:cs typeface="Calibri"/>
              </a:rPr>
              <a:t>Maryland had a budget deficit, so MGA had to come up with a way to generate more money to compensate for the deficit, so they updated the tobacco taxes.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b="1" dirty="0"/>
              <a:t>Policy experts estimate </a:t>
            </a:r>
            <a:r>
              <a:rPr lang="en-US" dirty="0"/>
              <a:t> </a:t>
            </a:r>
            <a:r>
              <a:rPr lang="en-US" b="1" dirty="0"/>
              <a:t>FY 27</a:t>
            </a:r>
            <a:r>
              <a:rPr lang="en-US" dirty="0"/>
              <a:t>About $83 million raised from a tax increase on cigarettes, other tobacco products, and nicotine products</a:t>
            </a:r>
            <a:endParaRPr lang="en-US" dirty="0">
              <a:ea typeface="Calibri"/>
              <a:cs typeface="Calibri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2353B2-6E03-4205-B16D-09473EDAD9E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618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5963" y="1162050"/>
            <a:ext cx="5578475" cy="3138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Passed the full Senate and House with a super-majority of votes. There is no risk of veto.</a:t>
            </a:r>
          </a:p>
          <a:p>
            <a:endParaRPr lang="en-US" dirty="0"/>
          </a:p>
          <a:p>
            <a:r>
              <a:rPr lang="en-US" b="1" dirty="0"/>
              <a:t>Preventing being sold puts onus on the retailer, so the 18yr/o wont be blamed for buying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2353B2-6E03-4205-B16D-09473EDAD9E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5117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5963" y="1162050"/>
            <a:ext cx="5578475" cy="3138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2353B2-6E03-4205-B16D-09473EDAD9E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49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5963" y="1162050"/>
            <a:ext cx="5578475" cy="3138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2353B2-6E03-4205-B16D-09473EDAD9E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8617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5963" y="1162050"/>
            <a:ext cx="5578475" cy="3138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2353B2-6E03-4205-B16D-09473EDAD9E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3553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5963" y="1162050"/>
            <a:ext cx="5578475" cy="3138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2353B2-6E03-4205-B16D-09473EDAD9E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6869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5963" y="1162050"/>
            <a:ext cx="5578475" cy="3138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Fine is currently $300 for first violation</a:t>
            </a:r>
          </a:p>
          <a:p>
            <a:r>
              <a:rPr lang="en-US" dirty="0"/>
              <a:t>Follow-up required within 180 days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2353B2-6E03-4205-B16D-09473EDAD9E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9875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5963" y="1162050"/>
            <a:ext cx="5578475" cy="3138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However, Montgomery County will continue to receive the fee funds for enforcement.</a:t>
            </a:r>
          </a:p>
          <a:p>
            <a:r>
              <a:rPr lang="en-US" dirty="0"/>
              <a:t>“personally or through an employee” page 17</a:t>
            </a:r>
          </a:p>
          <a:p>
            <a:r>
              <a:rPr lang="en-US" dirty="0"/>
              <a:t>Report due 10/1/2025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2353B2-6E03-4205-B16D-09473EDAD9E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820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668E720-52B6-4D43-85CF-90585FE5DC5B}" type="datetime1">
              <a:rPr lang="en-US" smtClean="0"/>
              <a:pPr/>
              <a:t>3/26/2025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>
                <a:solidFill>
                  <a:srgbClr val="DA1F28">
                    <a:tint val="20000"/>
                  </a:srgbClr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ECA9FEA-807E-4F70-AF63-2B1EE05580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780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1AD1-D624-4E33-A595-85D690DC2240}" type="datetime1">
              <a:rPr lang="en-US" smtClean="0">
                <a:solidFill>
                  <a:prstClr val="black"/>
                </a:solidFill>
              </a:rPr>
              <a:pPr/>
              <a:t>3/26/2025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59167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32B2-B44E-4493-BC84-6FD2C5863169}" type="datetime1">
              <a:rPr lang="en-US" smtClean="0">
                <a:solidFill>
                  <a:prstClr val="white"/>
                </a:solidFill>
              </a:rPr>
              <a:pPr/>
              <a:t>3/26/2025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white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 sz="18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7634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50AF3-CC39-4C9D-BDE5-D2CB56FDD2A0}" type="datetime1">
              <a:rPr lang="en-US" smtClean="0">
                <a:solidFill>
                  <a:prstClr val="white"/>
                </a:solidFill>
              </a:rPr>
              <a:pPr/>
              <a:t>3/26/2025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white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05315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0C477-CE94-45D4-B80E-48DB269CE0DC}" type="datetime1">
              <a:rPr lang="en-US" smtClean="0">
                <a:solidFill>
                  <a:prstClr val="black"/>
                </a:solidFill>
              </a:rPr>
              <a:pPr/>
              <a:t>3/26/2025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0119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27306-EAD7-4014-B0C8-68B4801794E7}" type="datetime1">
              <a:rPr lang="en-US" smtClean="0">
                <a:solidFill>
                  <a:prstClr val="white"/>
                </a:solidFill>
              </a:rPr>
              <a:pPr/>
              <a:t>3/26/2025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white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809696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14DB-96C5-4D62-A9C1-F687C0D180C8}" type="datetime1">
              <a:rPr lang="en-US" smtClean="0">
                <a:solidFill>
                  <a:prstClr val="black"/>
                </a:solidFill>
              </a:rPr>
              <a:pPr/>
              <a:t>3/26/2025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882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65528FD9-E784-4331-AE26-576D01181415}" type="datetime1">
              <a:rPr lang="en-US" smtClean="0">
                <a:solidFill>
                  <a:prstClr val="black"/>
                </a:solidFill>
              </a:rPr>
              <a:pPr/>
              <a:t>3/26/2025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7763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A7A2330-379B-4123-9464-D781FA019ADA}" type="datetime1">
              <a:rPr lang="en-US" smtClean="0">
                <a:solidFill>
                  <a:prstClr val="white"/>
                </a:solidFill>
              </a:rPr>
              <a:pPr/>
              <a:t>3/26/2025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>
                <a:solidFill>
                  <a:prstClr val="white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ECA9FEA-807E-4F70-AF63-2B1EE05580A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 sz="18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2339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BF76-BD74-4144-A7BA-446A34661DE0}" type="datetime1">
              <a:rPr lang="en-US" smtClean="0">
                <a:solidFill>
                  <a:prstClr val="black"/>
                </a:solidFill>
              </a:rPr>
              <a:pPr/>
              <a:t>3/26/2025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2411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FB583-44F5-411B-AAAB-5FA99234A4D7}" type="datetime1">
              <a:rPr lang="en-US" smtClean="0">
                <a:solidFill>
                  <a:prstClr val="black"/>
                </a:solidFill>
              </a:rPr>
              <a:pPr/>
              <a:t>3/26/2025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943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86E6252-CA29-47F0-A14D-77AE00D26997}" type="datetime1">
              <a:rPr lang="en-US" smtClean="0">
                <a:solidFill>
                  <a:prstClr val="black"/>
                </a:solidFill>
              </a:rPr>
              <a:pPr/>
              <a:t>3/26/2025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>
                <a:solidFill>
                  <a:prstClr val="black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ECA9FEA-807E-4F70-AF63-2B1EE05580A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618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mgaleg.maryland.gov/mgawebsite/Laws/StatuteText?article=ghg&amp;section=24-305&amp;enactments=false" TargetMode="External"/><Relationship Id="rId2" Type="http://schemas.openxmlformats.org/officeDocument/2006/relationships/hyperlink" Target="https://mgaleg.maryland.gov/mgawebsite/Laws/StatuteText?article=gcr&amp;section=10-107&amp;enactments=false" TargetMode="Externa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mgaleg.maryland.gov/mgawebsite/Laws/StatuteText?article=ghg&amp;section=24-307&amp;enactments=False&amp;archived=False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Btorton@law.umaryland.edu" TargetMode="External"/><Relationship Id="rId2" Type="http://schemas.openxmlformats.org/officeDocument/2006/relationships/hyperlink" Target="mailto:Publichealth@law.umaryland.edu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mailto:Mgriest@law.umaryland.edu" TargetMode="External"/><Relationship Id="rId5" Type="http://schemas.openxmlformats.org/officeDocument/2006/relationships/hyperlink" Target="mailto:Khoke@law.umaryland.edu" TargetMode="External"/><Relationship Id="rId4" Type="http://schemas.openxmlformats.org/officeDocument/2006/relationships/hyperlink" Target="mailto:Binniss@law.umaryland.ed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381001"/>
            <a:ext cx="8382000" cy="1829761"/>
          </a:xfrm>
        </p:spPr>
        <p:txBody>
          <a:bodyPr vert="horz" lIns="91440" tIns="45720" rIns="91440" bIns="45720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 sz="4400" dirty="0">
                <a:latin typeface="Palatino Linotype"/>
              </a:rPr>
              <a:t>Tobacco Retail Licensing Implementation</a:t>
            </a:r>
            <a:endParaRPr lang="en-US" sz="3900" dirty="0">
              <a:latin typeface="Palatino Linotype" panose="0204050205050503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4600" y="2507057"/>
            <a:ext cx="7772400" cy="1199704"/>
          </a:xfrm>
        </p:spPr>
        <p:txBody>
          <a:bodyPr vert="horz" lIns="45720" tIns="45720" rIns="45720" bIns="45720" anchor="t">
            <a:noAutofit/>
          </a:bodyPr>
          <a:lstStyle/>
          <a:p>
            <a:pPr marR="63500"/>
            <a:r>
              <a:rPr lang="en-US" sz="2000" i="1" dirty="0">
                <a:latin typeface="Palatino Linotype"/>
              </a:rPr>
              <a:t>September 24, 2024</a:t>
            </a:r>
            <a:endParaRPr lang="en-US" dirty="0">
              <a:latin typeface="Palatino Linotype"/>
            </a:endParaRPr>
          </a:p>
        </p:txBody>
      </p:sp>
      <p:pic>
        <p:nvPicPr>
          <p:cNvPr id="4" name="Picture 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0820" y="375835"/>
            <a:ext cx="2623751" cy="1084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310898" y="3227522"/>
            <a:ext cx="6248400" cy="14773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Palatino Linotype"/>
              </a:rPr>
              <a:t>Kathi Hoke, Executive Director</a:t>
            </a:r>
            <a:endParaRPr lang="en-US" sz="1800" dirty="0">
              <a:solidFill>
                <a:srgbClr val="FF0000"/>
              </a:solidFill>
              <a:latin typeface="Palatino Linotype"/>
            </a:endParaRPr>
          </a:p>
          <a:p>
            <a:r>
              <a:rPr lang="en-US" dirty="0">
                <a:solidFill>
                  <a:srgbClr val="FF0000"/>
                </a:solidFill>
                <a:latin typeface="Palatino Linotype"/>
              </a:rPr>
              <a:t>Brooke </a:t>
            </a:r>
            <a:r>
              <a:rPr lang="en-US" dirty="0" err="1">
                <a:solidFill>
                  <a:srgbClr val="FF0000"/>
                </a:solidFill>
                <a:latin typeface="Palatino Linotype"/>
              </a:rPr>
              <a:t>Torton</a:t>
            </a:r>
            <a:r>
              <a:rPr lang="en-US" dirty="0">
                <a:solidFill>
                  <a:srgbClr val="FF0000"/>
                </a:solidFill>
                <a:latin typeface="Palatino Linotype"/>
              </a:rPr>
              <a:t>, Managing Director</a:t>
            </a:r>
          </a:p>
          <a:p>
            <a:r>
              <a:rPr lang="en-US" dirty="0">
                <a:solidFill>
                  <a:srgbClr val="FF0000"/>
                </a:solidFill>
                <a:latin typeface="Palatino Linotype"/>
              </a:rPr>
              <a:t>Blair Inniss, Deputy Director </a:t>
            </a:r>
          </a:p>
          <a:p>
            <a:r>
              <a:rPr lang="en-US" dirty="0">
                <a:solidFill>
                  <a:srgbClr val="FF0000"/>
                </a:solidFill>
                <a:latin typeface="Palatino Linotype"/>
              </a:rPr>
              <a:t>Legal Resource Center for Public Health Policy </a:t>
            </a:r>
            <a:endParaRPr lang="en-US" sz="1800" dirty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r>
              <a:rPr lang="en-US" sz="1800" dirty="0">
                <a:solidFill>
                  <a:srgbClr val="FF0000"/>
                </a:solidFill>
                <a:latin typeface="Palatino Linotype"/>
              </a:rPr>
              <a:t>University of Maryland Francis King Carey School of Law</a:t>
            </a:r>
          </a:p>
        </p:txBody>
      </p:sp>
    </p:spTree>
    <p:extLst>
      <p:ext uri="{BB962C8B-B14F-4D97-AF65-F5344CB8AC3E}">
        <p14:creationId xmlns:p14="http://schemas.microsoft.com/office/powerpoint/2010/main" val="668942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715962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Tobacco Retail Licensing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746" y="990601"/>
            <a:ext cx="10873508" cy="5016691"/>
          </a:xfrm>
        </p:spPr>
        <p:txBody>
          <a:bodyPr vert="horz" lIns="91440" tIns="45720" rIns="91440" bIns="45720" anchor="t">
            <a:normAutofit/>
          </a:bodyPr>
          <a:lstStyle/>
          <a:p>
            <a:pPr indent="-255905"/>
            <a:r>
              <a:rPr lang="en-US" dirty="0"/>
              <a:t>Mandates MDH or designee conduct at least 1 enforcement check of each retailer annually, with follow up after an underage sale</a:t>
            </a:r>
            <a:endParaRPr lang="en-US" dirty="0">
              <a:cs typeface="Lucida Sans Unicode"/>
            </a:endParaRPr>
          </a:p>
          <a:p>
            <a:pPr indent="-255905"/>
            <a:r>
              <a:rPr lang="en-US" dirty="0"/>
              <a:t>Increases fines for first violation to $500 under Criminal Law Article</a:t>
            </a:r>
            <a:endParaRPr lang="en-US" dirty="0">
              <a:cs typeface="Lucida Sans Unicode"/>
            </a:endParaRPr>
          </a:p>
          <a:p>
            <a:pPr indent="-255905"/>
            <a:r>
              <a:rPr lang="en-US" dirty="0"/>
              <a:t>Mandates ATCC suspend for up to 90 days for second violation and up to 180 days for a third violation; and revoke license for subsequent violation.</a:t>
            </a:r>
            <a:endParaRPr lang="en-US" dirty="0">
              <a:cs typeface="Lucida Sans Unicode"/>
            </a:endParaRPr>
          </a:p>
          <a:p>
            <a:pPr marL="109220" indent="0">
              <a:buNone/>
            </a:pPr>
            <a:endParaRPr lang="en-US" dirty="0">
              <a:cs typeface="Lucida Sans Unicode"/>
            </a:endParaRPr>
          </a:p>
        </p:txBody>
      </p:sp>
    </p:spTree>
    <p:extLst>
      <p:ext uri="{BB962C8B-B14F-4D97-AF65-F5344CB8AC3E}">
        <p14:creationId xmlns:p14="http://schemas.microsoft.com/office/powerpoint/2010/main" val="1747404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Tobacco Retail Licensing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pPr indent="-255905"/>
            <a:r>
              <a:rPr lang="en-US" dirty="0"/>
              <a:t>Raises the retail license fee to $300;</a:t>
            </a:r>
            <a:endParaRPr lang="en-US" dirty="0">
              <a:cs typeface="Lucida Sans Unicode"/>
            </a:endParaRPr>
          </a:p>
          <a:p>
            <a:pPr indent="-255905"/>
            <a:r>
              <a:rPr lang="en-US" dirty="0"/>
              <a:t>Makes clear that the licensee may be criminally cited (Criminal Law, 10-107) for sale by the clerk!</a:t>
            </a:r>
            <a:endParaRPr lang="en-US" dirty="0">
              <a:cs typeface="Lucida Sans Unicode"/>
            </a:endParaRPr>
          </a:p>
          <a:p>
            <a:pPr indent="-255905"/>
            <a:r>
              <a:rPr lang="en-US" dirty="0"/>
              <a:t>Requires a report from MDH, ATCC, Comptroller, and Department of Education:</a:t>
            </a:r>
            <a:endParaRPr lang="en-US" dirty="0">
              <a:cs typeface="Lucida Sans Unicode"/>
            </a:endParaRPr>
          </a:p>
          <a:p>
            <a:pPr marL="621665" lvl="1"/>
            <a:r>
              <a:rPr lang="en-US" dirty="0"/>
              <a:t># of retail licensees, including proximity to schools and health care facilities, and geographic density;</a:t>
            </a:r>
            <a:endParaRPr lang="en-US" dirty="0">
              <a:cs typeface="Lucida Sans Unicode"/>
            </a:endParaRPr>
          </a:p>
          <a:p>
            <a:pPr marL="621665" lvl="1"/>
            <a:r>
              <a:rPr lang="en-US" dirty="0"/>
              <a:t>Feasibility of limiting # of licensees</a:t>
            </a:r>
            <a:endParaRPr lang="en-US" dirty="0">
              <a:cs typeface="Lucida Sans Unicode"/>
            </a:endParaRPr>
          </a:p>
          <a:p>
            <a:pPr marL="621665" lvl="1"/>
            <a:r>
              <a:rPr lang="en-US" dirty="0"/>
              <a:t>Prevalence of use, public health and economic impacts of tobacco use, including flavored</a:t>
            </a:r>
            <a:endParaRPr lang="en-US" dirty="0">
              <a:cs typeface="Lucida Sans Unicode"/>
            </a:endParaRPr>
          </a:p>
          <a:p>
            <a:pPr marL="109220" indent="0">
              <a:buNone/>
            </a:pPr>
            <a:endParaRPr lang="en-US" dirty="0">
              <a:cs typeface="Lucida Sans Unicode"/>
            </a:endParaRPr>
          </a:p>
        </p:txBody>
      </p:sp>
    </p:spTree>
    <p:extLst>
      <p:ext uri="{BB962C8B-B14F-4D97-AF65-F5344CB8AC3E}">
        <p14:creationId xmlns:p14="http://schemas.microsoft.com/office/powerpoint/2010/main" val="29667956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80FCACF1-BD1E-CCA4-B443-0F57200652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2646611"/>
              </p:ext>
            </p:extLst>
          </p:nvPr>
        </p:nvGraphicFramePr>
        <p:xfrm>
          <a:off x="609600" y="609599"/>
          <a:ext cx="10972800" cy="578446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3757688587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915755782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861456263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181730212"/>
                    </a:ext>
                  </a:extLst>
                </a:gridCol>
              </a:tblGrid>
              <a:tr h="639765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1" i="0" dirty="0">
                          <a:effectLst/>
                          <a:latin typeface="Calibri"/>
                        </a:rPr>
                        <a:t>Law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/>
                          <a:hlinkClick r:id="rId2"/>
                        </a:rPr>
                        <a:t>Section 10-107 of the MD Criminal Law Code</a:t>
                      </a:r>
                      <a:r>
                        <a:rPr lang="en-US" sz="1200" b="0" i="0" dirty="0"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0" i="0" u="sng" strike="noStrike" dirty="0">
                          <a:solidFill>
                            <a:srgbClr val="038387"/>
                          </a:solidFill>
                          <a:effectLst/>
                          <a:latin typeface="Calibri"/>
                          <a:hlinkClick r:id="rId3"/>
                        </a:rPr>
                        <a:t>Section 24-305 of the MD Health-General Code</a:t>
                      </a:r>
                      <a:r>
                        <a:rPr lang="en-US" sz="1200" b="0" i="0" dirty="0">
                          <a:solidFill>
                            <a:srgbClr val="038387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0" i="0" u="sng" strike="noStrike" dirty="0">
                          <a:solidFill>
                            <a:srgbClr val="038387"/>
                          </a:solidFill>
                          <a:effectLst/>
                          <a:latin typeface="Calibri"/>
                          <a:hlinkClick r:id="rId4"/>
                        </a:rPr>
                        <a:t>Section 24-307 of the MD Health-General Code</a:t>
                      </a:r>
                      <a:r>
                        <a:rPr lang="en-US" sz="1200" b="0" i="0" dirty="0">
                          <a:solidFill>
                            <a:srgbClr val="038387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6324739"/>
                  </a:ext>
                </a:extLst>
              </a:tr>
              <a:tr h="848919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1" i="0" dirty="0">
                          <a:effectLst/>
                          <a:latin typeface="Calibri"/>
                        </a:rPr>
                        <a:t>What does the law </a:t>
                      </a:r>
                    </a:p>
                    <a:p>
                      <a:pPr algn="l" rtl="0" fontAlgn="base"/>
                      <a:r>
                        <a:rPr lang="en-US" sz="1200" b="1" i="0" dirty="0">
                          <a:effectLst/>
                          <a:latin typeface="Calibri"/>
                        </a:rPr>
                        <a:t>prohibit?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Distribution and/or sale </a:t>
                      </a:r>
                    </a:p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of tobacco products, </a:t>
                      </a:r>
                    </a:p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including ESDs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Distribution and/or sale </a:t>
                      </a:r>
                    </a:p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of ESDs </a:t>
                      </a:r>
                    </a:p>
                    <a:p>
                      <a:pPr algn="l" rtl="0" fontAlgn="base"/>
                      <a:endParaRPr lang="en-US" sz="1200" b="0" i="0" dirty="0">
                        <a:effectLst/>
                        <a:latin typeface="Calibri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Distribution and/or sale </a:t>
                      </a:r>
                    </a:p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of tobacco products, including ESDs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3985050"/>
                  </a:ext>
                </a:extLst>
              </a:tr>
              <a:tr h="356791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1" i="0" dirty="0">
                          <a:effectLst/>
                          <a:latin typeface="Calibri"/>
                        </a:rPr>
                        <a:t>Is this a civil or criminal violation?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Criminal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Civil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Civil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4062597"/>
                  </a:ext>
                </a:extLst>
              </a:tr>
              <a:tr h="848919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1" i="0" dirty="0">
                          <a:effectLst/>
                          <a:latin typeface="Calibri"/>
                        </a:rPr>
                        <a:t>Who can enforce the </a:t>
                      </a:r>
                    </a:p>
                    <a:p>
                      <a:pPr algn="l" rtl="0" fontAlgn="base"/>
                      <a:r>
                        <a:rPr lang="en-US" sz="1200" b="1" i="0" dirty="0">
                          <a:effectLst/>
                          <a:latin typeface="Calibri"/>
                        </a:rPr>
                        <a:t>law? </a:t>
                      </a:r>
                    </a:p>
                    <a:p>
                      <a:pPr algn="l" rtl="0" fontAlgn="base"/>
                      <a:endParaRPr lang="en-US" sz="1200" b="0" i="0" dirty="0">
                        <a:effectLst/>
                        <a:latin typeface="Calibri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Sworn Law Enforcement </a:t>
                      </a:r>
                    </a:p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ONLY </a:t>
                      </a:r>
                    </a:p>
                    <a:p>
                      <a:pPr algn="l" rtl="0" fontAlgn="base"/>
                      <a:endParaRPr lang="en-US" sz="1200" b="0" i="0" dirty="0">
                        <a:effectLst/>
                        <a:latin typeface="Calibri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Sworn Law Enforcement, MDH Secretary or designee, </a:t>
                      </a:r>
                    </a:p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County Health Officer </a:t>
                      </a:r>
                    </a:p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or a designee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Sworn Law Enforcement, MDH Secretary or designee, </a:t>
                      </a:r>
                    </a:p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County Health Officer </a:t>
                      </a:r>
                    </a:p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or a designee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6131826"/>
                  </a:ext>
                </a:extLst>
              </a:tr>
              <a:tr h="356791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1" i="0" dirty="0">
                          <a:effectLst/>
                          <a:latin typeface="Calibri"/>
                        </a:rPr>
                        <a:t>Who can be cited?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Licensee, clerk, both or unlicensed person 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Licensee or unlicensed person 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Licensee or unlicensed person 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719511"/>
                  </a:ext>
                </a:extLst>
              </a:tr>
              <a:tr h="1562498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1" i="0" dirty="0">
                          <a:effectLst/>
                          <a:latin typeface="Calibri"/>
                        </a:rPr>
                        <a:t>Penalties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$500 for a first offense </a:t>
                      </a:r>
                    </a:p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$1,000 for a second </a:t>
                      </a:r>
                    </a:p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offense if within 24 months </a:t>
                      </a:r>
                    </a:p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$3,000 for each </a:t>
                      </a:r>
                    </a:p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subsequent offense if </a:t>
                      </a:r>
                    </a:p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within 24 months</a:t>
                      </a:r>
                    </a:p>
                    <a:p>
                      <a:pPr lvl="0" algn="l">
                        <a:buNone/>
                      </a:pPr>
                      <a:r>
                        <a:rPr lang="en-US" sz="1200" b="0" i="0" dirty="0">
                          <a:effectLst/>
                          <a:latin typeface="Calibri"/>
                        </a:rPr>
                        <a:t>***Court orders ATCC to suspend/revoke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$300 for a first offense </a:t>
                      </a:r>
                    </a:p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$1,000 for a second </a:t>
                      </a:r>
                    </a:p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offense if within 24 months </a:t>
                      </a:r>
                    </a:p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$3,000 for each </a:t>
                      </a:r>
                    </a:p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subsequent offense if </a:t>
                      </a:r>
                    </a:p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within 24 months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$300 for a first offense </a:t>
                      </a:r>
                    </a:p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$1,000 for a second </a:t>
                      </a:r>
                    </a:p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offense if within 24 months </a:t>
                      </a:r>
                    </a:p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$3,000 for each </a:t>
                      </a:r>
                    </a:p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subsequent offense if </a:t>
                      </a:r>
                    </a:p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within 24 months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6295667"/>
                  </a:ext>
                </a:extLst>
              </a:tr>
              <a:tr h="356791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1" i="0" dirty="0">
                          <a:effectLst/>
                          <a:latin typeface="Calibri"/>
                        </a:rPr>
                        <a:t>Trial Required? 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Yes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No (Defendant may request)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No (Defendant may request)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2816358"/>
                  </a:ext>
                </a:extLst>
              </a:tr>
              <a:tr h="356791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1" i="0" dirty="0">
                          <a:effectLst/>
                          <a:latin typeface="Calibri"/>
                        </a:rPr>
                        <a:t>Hearing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District Court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District Court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District Court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2148793"/>
                  </a:ext>
                </a:extLst>
              </a:tr>
              <a:tr h="356791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1" i="0" dirty="0">
                          <a:effectLst/>
                          <a:latin typeface="Calibri"/>
                        </a:rPr>
                        <a:t>Fine Allocation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State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County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0" i="0" dirty="0">
                          <a:effectLst/>
                          <a:latin typeface="Calibri"/>
                        </a:rPr>
                        <a:t>County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0116506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1C3A8F46-8A83-749B-96F1-738DFDAB8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-100500"/>
            <a:ext cx="10972800" cy="1143000"/>
          </a:xfr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en-US" sz="2000" dirty="0">
                <a:cs typeface="Lucida Sans Unicode"/>
              </a:rPr>
              <a:t>Health-General, 24-305 and 24-307 v. Criminal Law</a:t>
            </a:r>
            <a:endParaRPr lang="en-US" sz="2000">
              <a:cs typeface="Lucida Sans Unicode"/>
            </a:endParaRPr>
          </a:p>
        </p:txBody>
      </p:sp>
    </p:spTree>
    <p:extLst>
      <p:ext uri="{BB962C8B-B14F-4D97-AF65-F5344CB8AC3E}">
        <p14:creationId xmlns:p14="http://schemas.microsoft.com/office/powerpoint/2010/main" val="2648389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43700E6-9073-3D24-9295-4E111A222D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pPr indent="-255905"/>
            <a:r>
              <a:rPr lang="en-US">
                <a:cs typeface="Lucida Sans Unicode"/>
              </a:rPr>
              <a:t>Save the date: October 23rd, 9:00a.m.-2:00p.m. </a:t>
            </a:r>
          </a:p>
          <a:p>
            <a:pPr indent="-255905"/>
            <a:r>
              <a:rPr lang="en-US">
                <a:cs typeface="Lucida Sans Unicode"/>
              </a:rPr>
              <a:t>Be prepared to discuss:</a:t>
            </a:r>
            <a:endParaRPr lang="en-US" dirty="0">
              <a:cs typeface="Lucida Sans Unicode"/>
            </a:endParaRPr>
          </a:p>
          <a:p>
            <a:pPr marL="621665" lvl="1">
              <a:buFont typeface="Courier New"/>
              <a:buChar char="o"/>
            </a:pPr>
            <a:r>
              <a:rPr lang="en-US" dirty="0">
                <a:cs typeface="Lucida Sans Unicode"/>
              </a:rPr>
              <a:t>Are LHDs referring retailers to the ATCC for 2+ violations in one calendar year OR in a twelve-month period? What has been </a:t>
            </a:r>
            <a:r>
              <a:rPr lang="en-US">
                <a:cs typeface="Lucida Sans Unicode"/>
              </a:rPr>
              <a:t>accepted/rejected?</a:t>
            </a:r>
          </a:p>
          <a:p>
            <a:pPr marL="621665" lvl="1">
              <a:buFont typeface="Courier New"/>
              <a:buChar char="o"/>
            </a:pPr>
            <a:r>
              <a:rPr lang="en-US" dirty="0">
                <a:cs typeface="Lucida Sans Unicode"/>
              </a:rPr>
              <a:t>Are retailers often violating twice in 24 </a:t>
            </a:r>
            <a:r>
              <a:rPr lang="en-US">
                <a:cs typeface="Lucida Sans Unicode"/>
              </a:rPr>
              <a:t>months? </a:t>
            </a:r>
            <a:endParaRPr lang="en-US" dirty="0"/>
          </a:p>
          <a:p>
            <a:pPr marL="621665" lvl="1">
              <a:buFont typeface="Courier New"/>
              <a:buChar char="o"/>
            </a:pPr>
            <a:r>
              <a:rPr lang="en-US" dirty="0">
                <a:cs typeface="Lucida Sans Unicode"/>
              </a:rPr>
              <a:t>Are you experiencing repeat violations by owners with multiple locations? For example, owner has violation at Store 1 and then another at Store </a:t>
            </a:r>
            <a:r>
              <a:rPr lang="en-US">
                <a:cs typeface="Lucida Sans Unicode"/>
              </a:rPr>
              <a:t>2.</a:t>
            </a:r>
          </a:p>
          <a:p>
            <a:pPr marL="621665" lvl="1">
              <a:buFont typeface="Courier New"/>
              <a:buChar char="o"/>
            </a:pPr>
            <a:r>
              <a:rPr lang="en-US">
                <a:cs typeface="Lucida Sans Unicode"/>
              </a:rPr>
              <a:t>How often are owners reestablishing their business and listing a new, but related owner as the licensee? </a:t>
            </a:r>
            <a:endParaRPr lang="en-US"/>
          </a:p>
          <a:p>
            <a:pPr marL="621665" lvl="1">
              <a:buFont typeface="Courier New"/>
              <a:buChar char="o"/>
            </a:pPr>
            <a:endParaRPr lang="en-US" sz="1200" dirty="0">
              <a:latin typeface="Times New Roman"/>
              <a:cs typeface="Times New Roman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AB6BF10-2E1E-2B74-A440-645390BD9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en-US" dirty="0">
                <a:cs typeface="Lucida Sans Unicode"/>
              </a:rPr>
              <a:t>Tobacco Training Meeting</a:t>
            </a:r>
          </a:p>
        </p:txBody>
      </p:sp>
    </p:spTree>
    <p:extLst>
      <p:ext uri="{BB962C8B-B14F-4D97-AF65-F5344CB8AC3E}">
        <p14:creationId xmlns:p14="http://schemas.microsoft.com/office/powerpoint/2010/main" val="38006929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8689E9-1475-B454-4876-A5F0851164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pPr indent="-255905"/>
            <a:r>
              <a:rPr lang="en-US" dirty="0">
                <a:cs typeface="Lucida Sans Unicode"/>
                <a:hlinkClick r:id="rId2"/>
              </a:rPr>
              <a:t>Publichealth@law.umaryland.edu</a:t>
            </a:r>
            <a:endParaRPr lang="en-US"/>
          </a:p>
          <a:p>
            <a:pPr indent="-255905"/>
            <a:r>
              <a:rPr lang="en-US" dirty="0">
                <a:cs typeface="Lucida Sans Unicode"/>
                <a:hlinkClick r:id="rId3"/>
              </a:rPr>
              <a:t>Btorton@law.umaryland.edu</a:t>
            </a:r>
            <a:endParaRPr lang="en-US" dirty="0">
              <a:cs typeface="Lucida Sans Unicode"/>
            </a:endParaRPr>
          </a:p>
          <a:p>
            <a:pPr indent="-255905"/>
            <a:r>
              <a:rPr lang="en-US" dirty="0">
                <a:cs typeface="Lucida Sans Unicode"/>
                <a:hlinkClick r:id="rId4"/>
              </a:rPr>
              <a:t>Binniss@law.umaryland.edu</a:t>
            </a:r>
            <a:endParaRPr lang="en-US" dirty="0">
              <a:cs typeface="Lucida Sans Unicode"/>
            </a:endParaRPr>
          </a:p>
          <a:p>
            <a:pPr indent="-255905"/>
            <a:r>
              <a:rPr lang="en-US" dirty="0">
                <a:cs typeface="Lucida Sans Unicode"/>
                <a:hlinkClick r:id="rId5"/>
              </a:rPr>
              <a:t>Khoke@law.umaryland.edu</a:t>
            </a:r>
            <a:endParaRPr lang="en-US" dirty="0">
              <a:cs typeface="Lucida Sans Unicode"/>
            </a:endParaRPr>
          </a:p>
          <a:p>
            <a:pPr indent="-255905"/>
            <a:r>
              <a:rPr lang="en-US" dirty="0">
                <a:cs typeface="Lucida Sans Unicode"/>
                <a:hlinkClick r:id="rId6"/>
              </a:rPr>
              <a:t>Mgriest@law.umaryland.edu</a:t>
            </a:r>
            <a:r>
              <a:rPr lang="en-US" dirty="0">
                <a:cs typeface="Lucida Sans Unicode"/>
              </a:rPr>
              <a:t>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CF8253D-0CD7-7A3A-7F62-5FEC5DD0C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en-US">
                <a:cs typeface="Lucida Sans Unicode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868336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00372E5-5125-5885-C349-B57F0721F1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 lnSpcReduction="10000"/>
          </a:bodyPr>
          <a:lstStyle/>
          <a:p>
            <a:pPr indent="-255905"/>
            <a:r>
              <a:rPr lang="en-US" dirty="0">
                <a:cs typeface="Lucida Sans Unicode"/>
              </a:rPr>
              <a:t>2024 Legislative Session: </a:t>
            </a:r>
          </a:p>
          <a:p>
            <a:pPr marL="621665" lvl="1">
              <a:buFont typeface="Courier New"/>
              <a:buChar char="o"/>
            </a:pPr>
            <a:r>
              <a:rPr lang="en-US" dirty="0">
                <a:cs typeface="Lucida Sans Unicode"/>
              </a:rPr>
              <a:t>Tobacco tax increase </a:t>
            </a:r>
          </a:p>
          <a:p>
            <a:pPr marL="621665" lvl="1">
              <a:buFont typeface="Courier New"/>
              <a:buChar char="o"/>
            </a:pPr>
            <a:r>
              <a:rPr lang="en-US" dirty="0">
                <a:cs typeface="Lucida Sans Unicode"/>
              </a:rPr>
              <a:t>Tobacco sales military exemption</a:t>
            </a:r>
            <a:endParaRPr lang="en-US" dirty="0"/>
          </a:p>
          <a:p>
            <a:pPr marL="621665" lvl="1">
              <a:buFont typeface="Courier New"/>
              <a:buChar char="o"/>
            </a:pPr>
            <a:r>
              <a:rPr lang="en-US" dirty="0">
                <a:cs typeface="Lucida Sans Unicode"/>
              </a:rPr>
              <a:t>CIAA-vaping </a:t>
            </a:r>
          </a:p>
          <a:p>
            <a:pPr indent="-255905"/>
            <a:r>
              <a:rPr lang="en-US" dirty="0">
                <a:cs typeface="Lucida Sans Unicode"/>
              </a:rPr>
              <a:t>Tobacco Retail Modernization Act (2024)</a:t>
            </a:r>
          </a:p>
          <a:p>
            <a:pPr marL="621665" lvl="1">
              <a:buFont typeface="Courier New"/>
              <a:buChar char="o"/>
            </a:pPr>
            <a:r>
              <a:rPr lang="en-US" dirty="0">
                <a:cs typeface="Lucida Sans Unicode"/>
              </a:rPr>
              <a:t>Overview</a:t>
            </a:r>
          </a:p>
          <a:p>
            <a:pPr marL="621665" lvl="1">
              <a:buFont typeface="Courier New"/>
              <a:buChar char="o"/>
            </a:pPr>
            <a:r>
              <a:rPr lang="en-US" dirty="0">
                <a:cs typeface="Lucida Sans Unicode"/>
              </a:rPr>
              <a:t>ID check</a:t>
            </a:r>
          </a:p>
          <a:p>
            <a:pPr marL="621665" lvl="1">
              <a:buFont typeface="Courier New"/>
              <a:buChar char="o"/>
            </a:pPr>
            <a:r>
              <a:rPr lang="en-US" dirty="0">
                <a:cs typeface="Lucida Sans Unicode"/>
              </a:rPr>
              <a:t>Product placement </a:t>
            </a:r>
          </a:p>
          <a:p>
            <a:pPr marL="621665" lvl="1">
              <a:buFont typeface="Courier New"/>
              <a:buChar char="o"/>
            </a:pPr>
            <a:r>
              <a:rPr lang="en-US" dirty="0">
                <a:cs typeface="Lucida Sans Unicode"/>
              </a:rPr>
              <a:t>Health General v. Criminal Law: Enforcement </a:t>
            </a:r>
          </a:p>
          <a:p>
            <a:pPr indent="-255905"/>
            <a:r>
              <a:rPr lang="en-US" dirty="0">
                <a:cs typeface="Lucida Sans Unicode"/>
              </a:rPr>
              <a:t>Emerging product alert/discussion: Sensa</a:t>
            </a:r>
          </a:p>
          <a:p>
            <a:pPr indent="-255905"/>
            <a:r>
              <a:rPr lang="en-US" dirty="0">
                <a:cs typeface="Lucida Sans Unicode"/>
              </a:rPr>
              <a:t>Local Tobacco Training Meeting: October 23rd </a:t>
            </a:r>
          </a:p>
          <a:p>
            <a:pPr marL="621665" lvl="1">
              <a:buFont typeface="Courier New"/>
              <a:buChar char="o"/>
            </a:pPr>
            <a:endParaRPr lang="en-US" dirty="0">
              <a:cs typeface="Lucida Sans Unicode"/>
            </a:endParaRPr>
          </a:p>
          <a:p>
            <a:pPr marL="621665" lvl="1">
              <a:buFont typeface="Courier New"/>
              <a:buChar char="o"/>
            </a:pPr>
            <a:endParaRPr lang="en-US" dirty="0">
              <a:cs typeface="Lucida Sans Unicode"/>
            </a:endParaRPr>
          </a:p>
          <a:p>
            <a:pPr marL="621665" lvl="1">
              <a:buFont typeface="Courier New"/>
              <a:buChar char="o"/>
            </a:pPr>
            <a:endParaRPr lang="en-US" dirty="0">
              <a:cs typeface="Lucida Sans Unicode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3499957-F924-B303-F4B7-0B331DC3E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en-US">
                <a:cs typeface="Lucida Sans Unicode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4255116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B268F2C-D771-07FC-E589-3FF217ED7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69602"/>
            <a:ext cx="10972800" cy="4525963"/>
          </a:xfrm>
        </p:spPr>
        <p:txBody>
          <a:bodyPr vert="horz" lIns="91440" tIns="45720" rIns="91440" bIns="45720" anchor="t">
            <a:normAutofit/>
          </a:bodyPr>
          <a:lstStyle/>
          <a:p>
            <a:pPr indent="-255905"/>
            <a:r>
              <a:rPr lang="en-US" b="1" dirty="0"/>
              <a:t>Cigarettes</a:t>
            </a:r>
            <a:r>
              <a:rPr lang="en-US" dirty="0"/>
              <a:t>: tobacco tax increased from $3.75 to $5.00 per pack of 20; for a pack of more than 20, increased from .175 per cigarette to .25 per cigarette  </a:t>
            </a:r>
            <a:endParaRPr lang="en-US" dirty="0">
              <a:cs typeface="Lucida Sans Unicode"/>
            </a:endParaRPr>
          </a:p>
          <a:p>
            <a:pPr indent="-255905"/>
            <a:r>
              <a:rPr lang="en-US" b="1" dirty="0"/>
              <a:t>OTP</a:t>
            </a:r>
            <a:r>
              <a:rPr lang="en-US" dirty="0"/>
              <a:t>: tobacco tax increased from 53% to 60% of the wholesale price (excludes pipe tobacco and cigars)</a:t>
            </a:r>
            <a:endParaRPr lang="en-US" dirty="0">
              <a:cs typeface="Lucida Sans Unicode"/>
            </a:endParaRPr>
          </a:p>
          <a:p>
            <a:pPr indent="-255905"/>
            <a:r>
              <a:rPr lang="en-US" b="1" dirty="0"/>
              <a:t>ESDs</a:t>
            </a:r>
            <a:r>
              <a:rPr lang="en-US" dirty="0"/>
              <a:t>: sales and use tax increased from 12% to 20%, including  vaping liquid in a container of more than 5ml</a:t>
            </a:r>
            <a:endParaRPr lang="en-US">
              <a:cs typeface="Lucida Sans Unicode"/>
            </a:endParaRPr>
          </a:p>
          <a:p>
            <a:pPr indent="-255905"/>
            <a:endParaRPr lang="en-US" dirty="0">
              <a:cs typeface="Lucida Sans Unicode"/>
            </a:endParaRPr>
          </a:p>
          <a:p>
            <a:pPr indent="-255905"/>
            <a:endParaRPr lang="en-US" dirty="0">
              <a:cs typeface="Lucida Sans Unicode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02A2394-64CB-F9A6-89F7-EEB73E75C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667" y="219981"/>
            <a:ext cx="8229600" cy="1110186"/>
          </a:xfr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en-US" dirty="0"/>
              <a:t>Tax Increase Effective July 1</a:t>
            </a:r>
          </a:p>
        </p:txBody>
      </p:sp>
    </p:spTree>
    <p:extLst>
      <p:ext uri="{BB962C8B-B14F-4D97-AF65-F5344CB8AC3E}">
        <p14:creationId xmlns:p14="http://schemas.microsoft.com/office/powerpoint/2010/main" val="1589703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en-US" dirty="0"/>
              <a:t>Tobacco Sales Military Exemption Removed Effective October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pPr marL="109855" indent="0">
              <a:buNone/>
            </a:pPr>
            <a:endParaRPr lang="en-US" dirty="0">
              <a:cs typeface="Lucida Sans Unicode"/>
            </a:endParaRPr>
          </a:p>
          <a:p>
            <a:pPr indent="-255905"/>
            <a:r>
              <a:rPr lang="en-US" dirty="0"/>
              <a:t>State law now consistent with federal law: no tobacco sales to ANYONE under age 21; </a:t>
            </a:r>
          </a:p>
          <a:p>
            <a:pPr indent="-255905"/>
            <a:r>
              <a:rPr lang="en-US" dirty="0"/>
              <a:t>No exemption for active duty military members, ages 18-20;</a:t>
            </a:r>
            <a:endParaRPr lang="en-US" dirty="0">
              <a:cs typeface="Lucida Sans Unicode"/>
            </a:endParaRPr>
          </a:p>
          <a:p>
            <a:pPr indent="-255905"/>
            <a:r>
              <a:rPr lang="en-US" b="1" i="1" dirty="0">
                <a:cs typeface="Lucida Sans Unicode"/>
              </a:rPr>
              <a:t>Should not change retailer behavior, but does eliminate confusion</a:t>
            </a:r>
            <a:endParaRPr lang="en-US" dirty="0">
              <a:cs typeface="Lucida Sans Unicode"/>
            </a:endParaRPr>
          </a:p>
          <a:p>
            <a:pPr marL="109855" indent="0">
              <a:buNone/>
            </a:pPr>
            <a:endParaRPr lang="en-US" dirty="0">
              <a:cs typeface="Lucida Sans Unicode"/>
            </a:endParaRPr>
          </a:p>
        </p:txBody>
      </p:sp>
    </p:spTree>
    <p:extLst>
      <p:ext uri="{BB962C8B-B14F-4D97-AF65-F5344CB8AC3E}">
        <p14:creationId xmlns:p14="http://schemas.microsoft.com/office/powerpoint/2010/main" val="4069468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251547"/>
            <a:ext cx="11688618" cy="1143000"/>
          </a:xfrm>
        </p:spPr>
        <p:txBody>
          <a:bodyPr vert="horz" lIns="91440" tIns="45720" rIns="91440" bIns="45720" rtlCol="0" anchor="ctr"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en-US" dirty="0"/>
              <a:t>Clean Indoor Air Act Changes Effective October 1</a:t>
            </a:r>
            <a:endParaRPr lang="en-US" dirty="0">
              <a:cs typeface="Lucida Sans Unicod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69602"/>
            <a:ext cx="10972800" cy="4525963"/>
          </a:xfrm>
        </p:spPr>
        <p:txBody>
          <a:bodyPr vert="horz" lIns="91440" tIns="45720" rIns="91440" bIns="45720" anchor="t">
            <a:normAutofit/>
          </a:bodyPr>
          <a:lstStyle/>
          <a:p>
            <a:pPr indent="-255905"/>
            <a:endParaRPr lang="en-US"/>
          </a:p>
          <a:p>
            <a:pPr indent="-255905"/>
            <a:r>
              <a:rPr lang="en-US" dirty="0"/>
              <a:t>Adds vaping to the CIAA (in addition to tobacco and cannabis products)</a:t>
            </a:r>
            <a:endParaRPr lang="en-US" dirty="0">
              <a:cs typeface="Lucida Sans Unicode"/>
            </a:endParaRPr>
          </a:p>
          <a:p>
            <a:pPr indent="-255905"/>
            <a:r>
              <a:rPr lang="en-US" dirty="0"/>
              <a:t>Requires signage indicating where and where not to vape</a:t>
            </a:r>
            <a:endParaRPr lang="en-US" dirty="0">
              <a:cs typeface="Lucida Sans Unicode"/>
            </a:endParaRPr>
          </a:p>
          <a:p>
            <a:pPr indent="-255905"/>
            <a:r>
              <a:rPr lang="en-US" dirty="0"/>
              <a:t>Creates a workgroup to study cigar bars and imposes 2-year moratorium on issuing alcoholic beverage licenses to tobacconists</a:t>
            </a:r>
            <a:endParaRPr lang="en-US" dirty="0">
              <a:cs typeface="Lucida Sans Unicode"/>
            </a:endParaRPr>
          </a:p>
          <a:p>
            <a:pPr marL="393065" lvl="1" indent="0">
              <a:buNone/>
            </a:pPr>
            <a:endParaRPr lang="en-US" b="1" dirty="0">
              <a:cs typeface="Lucida Sans Unicode"/>
            </a:endParaRPr>
          </a:p>
          <a:p>
            <a:pPr marL="109220" indent="0">
              <a:buNone/>
            </a:pPr>
            <a:endParaRPr lang="en-US" dirty="0">
              <a:cs typeface="Lucida Sans Unicode"/>
            </a:endParaRPr>
          </a:p>
        </p:txBody>
      </p:sp>
    </p:spTree>
    <p:extLst>
      <p:ext uri="{BB962C8B-B14F-4D97-AF65-F5344CB8AC3E}">
        <p14:creationId xmlns:p14="http://schemas.microsoft.com/office/powerpoint/2010/main" val="3942304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251547"/>
            <a:ext cx="11688618" cy="1143000"/>
          </a:xfr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en-US" dirty="0"/>
              <a:t>Tobacco Retail Licensing: ID Check</a:t>
            </a:r>
            <a:endParaRPr lang="en-US" dirty="0">
              <a:cs typeface="Lucida Sans Unicod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1012" y="1403283"/>
            <a:ext cx="6669709" cy="3087438"/>
          </a:xfrm>
        </p:spPr>
        <p:txBody>
          <a:bodyPr vert="horz" lIns="91440" tIns="45720" rIns="91440" bIns="45720" anchor="t">
            <a:normAutofit/>
          </a:bodyPr>
          <a:lstStyle/>
          <a:p>
            <a:pPr indent="-255905"/>
            <a:r>
              <a:rPr lang="en-US" dirty="0"/>
              <a:t>Retailers must check the ID of people under 30 years old before selling them tobacco products</a:t>
            </a:r>
          </a:p>
          <a:p>
            <a:pPr indent="-255905"/>
            <a:r>
              <a:rPr lang="en-US" dirty="0"/>
              <a:t>​Only government-issued photo ID is acceptable</a:t>
            </a:r>
          </a:p>
          <a:p>
            <a:pPr indent="-255905"/>
            <a:r>
              <a:rPr lang="en-US" dirty="0"/>
              <a:t>To be valid, the ID must be current and not expired</a:t>
            </a:r>
            <a:endParaRPr lang="en-US" b="1" dirty="0">
              <a:cs typeface="Lucida Sans Unicode"/>
            </a:endParaRPr>
          </a:p>
          <a:p>
            <a:pPr marL="109220" indent="0">
              <a:buNone/>
            </a:pPr>
            <a:endParaRPr lang="en-US" dirty="0">
              <a:cs typeface="Lucida Sans Unicode"/>
            </a:endParaRPr>
          </a:p>
        </p:txBody>
      </p:sp>
    </p:spTree>
    <p:extLst>
      <p:ext uri="{BB962C8B-B14F-4D97-AF65-F5344CB8AC3E}">
        <p14:creationId xmlns:p14="http://schemas.microsoft.com/office/powerpoint/2010/main" val="2419265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251547"/>
            <a:ext cx="6959600" cy="1143000"/>
          </a:xfrm>
        </p:spPr>
        <p:txBody>
          <a:bodyPr vert="horz" lIns="91440" tIns="45720" rIns="91440" bIns="45720" rtlCol="0" anchor="ctr"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en-US" dirty="0"/>
              <a:t>Uniform Civil Citation: ID Check</a:t>
            </a:r>
            <a:endParaRPr lang="en-US" dirty="0">
              <a:cs typeface="Lucida Sans Unicode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AA6B6EC-D263-EF4D-C7FB-6CCF0949EB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1400" y="51711"/>
            <a:ext cx="3853147" cy="680628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2F45CA4-5017-9B7B-A42F-925569AEF5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7453" y="2362202"/>
            <a:ext cx="10603452" cy="3011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242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251547"/>
            <a:ext cx="11688618" cy="1143000"/>
          </a:xfr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en-US" dirty="0"/>
              <a:t>Tobacco Retail Licensing: Product Placement</a:t>
            </a:r>
            <a:endParaRPr lang="en-US" dirty="0">
              <a:cs typeface="Lucida Sans Unicode"/>
            </a:endParaRPr>
          </a:p>
        </p:txBody>
      </p:sp>
      <p:graphicFrame>
        <p:nvGraphicFramePr>
          <p:cNvPr id="10" name="Content Placeholder 2">
            <a:extLst>
              <a:ext uri="{FF2B5EF4-FFF2-40B4-BE49-F238E27FC236}">
                <a16:creationId xmlns:a16="http://schemas.microsoft.com/office/drawing/2014/main" id="{B069852A-CDA1-ED46-B984-766D9FC9C23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09600" y="1169603"/>
          <a:ext cx="10972800" cy="23559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 descr="A screenshot of a computer&#10;&#10;Description automatically generated">
            <a:extLst>
              <a:ext uri="{FF2B5EF4-FFF2-40B4-BE49-F238E27FC236}">
                <a16:creationId xmlns:a16="http://schemas.microsoft.com/office/drawing/2014/main" id="{915C29E7-25D7-CE68-BCAB-8A89880E457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373" y="3256150"/>
            <a:ext cx="12165627" cy="343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446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02103-5B9D-FB50-71E7-5D6C4E0AD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8142514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Uniform Civil Citation – Example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6018F9E-6F98-7F4B-517E-032AAB0729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49" y="1153885"/>
            <a:ext cx="6178943" cy="535362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7D1E1A6-581E-6EF2-1A8A-A056074B8C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2127" y="1349829"/>
            <a:ext cx="5921963" cy="5353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497969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oncourse">
  <a:themeElements>
    <a:clrScheme name="Custom 1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DA1F28"/>
      </a:accent1>
      <a:accent2>
        <a:srgbClr val="FFC000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fa23521-5820-46c9-b968-4f4cc61e2276">
      <Terms xmlns="http://schemas.microsoft.com/office/infopath/2007/PartnerControls"/>
    </lcf76f155ced4ddcb4097134ff3c332f>
    <TaxCatchAll xmlns="f06332cb-994b-4a35-97af-1f5b60e13a6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93EAA3F8F16B47A753E66737761C97" ma:contentTypeVersion="15" ma:contentTypeDescription="Create a new document." ma:contentTypeScope="" ma:versionID="728d7ca0fe891709b8a28e63fc66d635">
  <xsd:schema xmlns:xsd="http://www.w3.org/2001/XMLSchema" xmlns:xs="http://www.w3.org/2001/XMLSchema" xmlns:p="http://schemas.microsoft.com/office/2006/metadata/properties" xmlns:ns2="9fa23521-5820-46c9-b968-4f4cc61e2276" xmlns:ns3="f06332cb-994b-4a35-97af-1f5b60e13a65" targetNamespace="http://schemas.microsoft.com/office/2006/metadata/properties" ma:root="true" ma:fieldsID="e9c3a25a22a558ed656b5893876d736d" ns2:_="" ns3:_="">
    <xsd:import namespace="9fa23521-5820-46c9-b968-4f4cc61e2276"/>
    <xsd:import namespace="f06332cb-994b-4a35-97af-1f5b60e13a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a23521-5820-46c9-b968-4f4cc61e22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9d37ae30-1c3a-40e1-94c5-05ea5a1665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6332cb-994b-4a35-97af-1f5b60e13a6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23dd9fc3-841d-4ad8-9608-186591a82c35}" ma:internalName="TaxCatchAll" ma:showField="CatchAllData" ma:web="f06332cb-994b-4a35-97af-1f5b60e13a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24A57D2-7574-4D94-960E-87CC9FD7CDB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94CD77D-6E0F-45C8-BB6B-8D3AEAE144CB}">
  <ds:schemaRefs>
    <ds:schemaRef ds:uri="http://schemas.openxmlformats.org/package/2006/metadata/core-properties"/>
    <ds:schemaRef ds:uri="http://purl.org/dc/dcmitype/"/>
    <ds:schemaRef ds:uri="http://purl.org/dc/terms/"/>
    <ds:schemaRef ds:uri="da83f410-c06a-4c5e-8d3a-811ec559d79b"/>
    <ds:schemaRef ds:uri="http://schemas.microsoft.com/office/2006/documentManagement/types"/>
    <ds:schemaRef ds:uri="http://schemas.microsoft.com/office/2006/metadata/properties"/>
    <ds:schemaRef ds:uri="c261c137-cdd3-4900-bec3-09f30364350c"/>
    <ds:schemaRef ds:uri="http://purl.org/dc/elements/1.1/"/>
    <ds:schemaRef ds:uri="http://schemas.microsoft.com/office/infopath/2007/PartnerControls"/>
    <ds:schemaRef ds:uri="http://www.w3.org/XML/1998/namespace"/>
    <ds:schemaRef ds:uri="9fa23521-5820-46c9-b968-4f4cc61e2276"/>
    <ds:schemaRef ds:uri="f06332cb-994b-4a35-97af-1f5b60e13a65"/>
  </ds:schemaRefs>
</ds:datastoreItem>
</file>

<file path=customXml/itemProps3.xml><?xml version="1.0" encoding="utf-8"?>
<ds:datastoreItem xmlns:ds="http://schemas.openxmlformats.org/officeDocument/2006/customXml" ds:itemID="{BF9F511B-4D8C-430E-80FA-F7B7D7D57D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fa23521-5820-46c9-b968-4f4cc61e2276"/>
    <ds:schemaRef ds:uri="f06332cb-994b-4a35-97af-1f5b60e13a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1052</Words>
  <Application>Microsoft Office PowerPoint</Application>
  <PresentationFormat>Widescreen</PresentationFormat>
  <Paragraphs>151</Paragraphs>
  <Slides>14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Concourse</vt:lpstr>
      <vt:lpstr>Tobacco Retail Licensing Implementation</vt:lpstr>
      <vt:lpstr>Agenda</vt:lpstr>
      <vt:lpstr>Tax Increase Effective July 1</vt:lpstr>
      <vt:lpstr>Tobacco Sales Military Exemption Removed Effective October 1</vt:lpstr>
      <vt:lpstr>Clean Indoor Air Act Changes Effective October 1</vt:lpstr>
      <vt:lpstr>Tobacco Retail Licensing: ID Check</vt:lpstr>
      <vt:lpstr>Uniform Civil Citation: ID Check</vt:lpstr>
      <vt:lpstr>Tobacco Retail Licensing: Product Placement</vt:lpstr>
      <vt:lpstr>Uniform Civil Citation – Example</vt:lpstr>
      <vt:lpstr>Tobacco Retail Licensing</vt:lpstr>
      <vt:lpstr>Tobacco Retail Licensing</vt:lpstr>
      <vt:lpstr>Health-General, 24-305 and 24-307 v. Criminal Law</vt:lpstr>
      <vt:lpstr>Tobacco Training Meeting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Inniss, Blair</cp:lastModifiedBy>
  <cp:revision>321</cp:revision>
  <dcterms:created xsi:type="dcterms:W3CDTF">2024-09-23T15:07:23Z</dcterms:created>
  <dcterms:modified xsi:type="dcterms:W3CDTF">2025-03-26T15:38:47Z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0x0101001093EAA3F8F16B47A753E66737761C97</vt:lpwstr>
  </property>
  <property fmtid="{D5CDD505-2E9C-101B-9397-08002B2CF9AE}" pid="3" name="MediaServiceImageTags">
    <vt:lpwstr/>
  </property>
</Properties>
</file>