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9" r:id="rId5"/>
    <p:sldId id="575" r:id="rId6"/>
    <p:sldId id="579" r:id="rId7"/>
    <p:sldId id="587" r:id="rId8"/>
    <p:sldId id="580" r:id="rId9"/>
    <p:sldId id="581" r:id="rId10"/>
    <p:sldId id="582" r:id="rId11"/>
    <p:sldId id="583" r:id="rId12"/>
    <p:sldId id="584" r:id="rId13"/>
    <p:sldId id="585" r:id="rId14"/>
    <p:sldId id="577" r:id="rId15"/>
    <p:sldId id="570" r:id="rId16"/>
    <p:sldId id="586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73377-4765-463C-8238-65FBD88F7B25}" v="5" dt="2025-01-14T15:24:31.610"/>
    <p1510:client id="{DB1880DF-332E-DD35-5B87-C6C1D9FC1FF3}" v="79" dt="2025-01-14T15:07:12.408"/>
    <p1510:client id="{F3089373-B456-BB97-4305-E4FEB95AFF76}" v="58" dt="2025-01-14T15:10:06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53" autoAdjust="0"/>
  </p:normalViewPr>
  <p:slideViewPr>
    <p:cSldViewPr>
      <p:cViewPr varScale="1">
        <p:scale>
          <a:sx n="75" d="100"/>
          <a:sy n="75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ke, Kathleen" userId="7d68c5fc-4f77-4c13-80c2-adf44e74fa12" providerId="ADAL" clId="{D7E73377-4765-463C-8238-65FBD88F7B25}"/>
    <pc:docChg chg="undo custSel modSld">
      <pc:chgData name="Hoke, Kathleen" userId="7d68c5fc-4f77-4c13-80c2-adf44e74fa12" providerId="ADAL" clId="{D7E73377-4765-463C-8238-65FBD88F7B25}" dt="2025-01-14T15:27:42.609" v="360" actId="12"/>
      <pc:docMkLst>
        <pc:docMk/>
      </pc:docMkLst>
      <pc:sldChg chg="modSp mod">
        <pc:chgData name="Hoke, Kathleen" userId="7d68c5fc-4f77-4c13-80c2-adf44e74fa12" providerId="ADAL" clId="{D7E73377-4765-463C-8238-65FBD88F7B25}" dt="2025-01-14T15:27:01.095" v="340" actId="20577"/>
        <pc:sldMkLst>
          <pc:docMk/>
          <pc:sldMk cId="683893212" sldId="579"/>
        </pc:sldMkLst>
        <pc:spChg chg="mod">
          <ac:chgData name="Hoke, Kathleen" userId="7d68c5fc-4f77-4c13-80c2-adf44e74fa12" providerId="ADAL" clId="{D7E73377-4765-463C-8238-65FBD88F7B25}" dt="2025-01-14T15:27:01.095" v="340" actId="20577"/>
          <ac:spMkLst>
            <pc:docMk/>
            <pc:sldMk cId="683893212" sldId="579"/>
            <ac:spMk id="2" creationId="{00000000-0000-0000-0000-000000000000}"/>
          </ac:spMkLst>
        </pc:spChg>
        <pc:spChg chg="mod">
          <ac:chgData name="Hoke, Kathleen" userId="7d68c5fc-4f77-4c13-80c2-adf44e74fa12" providerId="ADAL" clId="{D7E73377-4765-463C-8238-65FBD88F7B25}" dt="2025-01-14T15:11:19.267" v="73" actId="20577"/>
          <ac:spMkLst>
            <pc:docMk/>
            <pc:sldMk cId="683893212" sldId="579"/>
            <ac:spMk id="3" creationId="{00000000-0000-0000-0000-000000000000}"/>
          </ac:spMkLst>
        </pc:spChg>
      </pc:sldChg>
      <pc:sldChg chg="modSp mod">
        <pc:chgData name="Hoke, Kathleen" userId="7d68c5fc-4f77-4c13-80c2-adf44e74fa12" providerId="ADAL" clId="{D7E73377-4765-463C-8238-65FBD88F7B25}" dt="2025-01-14T15:27:42.609" v="360" actId="12"/>
        <pc:sldMkLst>
          <pc:docMk/>
          <pc:sldMk cId="2590515951" sldId="587"/>
        </pc:sldMkLst>
        <pc:spChg chg="mod">
          <ac:chgData name="Hoke, Kathleen" userId="7d68c5fc-4f77-4c13-80c2-adf44e74fa12" providerId="ADAL" clId="{D7E73377-4765-463C-8238-65FBD88F7B25}" dt="2025-01-14T15:27:11.302" v="354" actId="20577"/>
          <ac:spMkLst>
            <pc:docMk/>
            <pc:sldMk cId="2590515951" sldId="587"/>
            <ac:spMk id="2" creationId="{00000000-0000-0000-0000-000000000000}"/>
          </ac:spMkLst>
        </pc:spChg>
        <pc:spChg chg="mod">
          <ac:chgData name="Hoke, Kathleen" userId="7d68c5fc-4f77-4c13-80c2-adf44e74fa12" providerId="ADAL" clId="{D7E73377-4765-463C-8238-65FBD88F7B25}" dt="2025-01-14T15:27:42.609" v="360" actId="12"/>
          <ac:spMkLst>
            <pc:docMk/>
            <pc:sldMk cId="2590515951" sldId="587"/>
            <ac:spMk id="3" creationId="{00000000-0000-0000-0000-000000000000}"/>
          </ac:spMkLst>
        </pc:spChg>
      </pc:sldChg>
    </pc:docChg>
  </pc:docChgLst>
  <pc:docChgLst>
    <pc:chgData name="Hoke, Kathleen" userId="S::khoke@law.umaryland.edu::7d68c5fc-4f77-4c13-80c2-adf44e74fa12" providerId="AD" clId="Web-{DB1880DF-332E-DD35-5B87-C6C1D9FC1FF3}"/>
    <pc:docChg chg="addSld modSld">
      <pc:chgData name="Hoke, Kathleen" userId="S::khoke@law.umaryland.edu::7d68c5fc-4f77-4c13-80c2-adf44e74fa12" providerId="AD" clId="Web-{DB1880DF-332E-DD35-5B87-C6C1D9FC1FF3}" dt="2025-01-14T15:07:12.408" v="77"/>
      <pc:docMkLst>
        <pc:docMk/>
      </pc:docMkLst>
      <pc:sldChg chg="modSp">
        <pc:chgData name="Hoke, Kathleen" userId="S::khoke@law.umaryland.edu::7d68c5fc-4f77-4c13-80c2-adf44e74fa12" providerId="AD" clId="Web-{DB1880DF-332E-DD35-5B87-C6C1D9FC1FF3}" dt="2025-01-14T15:06:56.563" v="76" actId="20577"/>
        <pc:sldMkLst>
          <pc:docMk/>
          <pc:sldMk cId="683893212" sldId="579"/>
        </pc:sldMkLst>
        <pc:spChg chg="mod">
          <ac:chgData name="Hoke, Kathleen" userId="S::khoke@law.umaryland.edu::7d68c5fc-4f77-4c13-80c2-adf44e74fa12" providerId="AD" clId="Web-{DB1880DF-332E-DD35-5B87-C6C1D9FC1FF3}" dt="2025-01-14T15:06:56.563" v="76" actId="20577"/>
          <ac:spMkLst>
            <pc:docMk/>
            <pc:sldMk cId="683893212" sldId="579"/>
            <ac:spMk id="3" creationId="{00000000-0000-0000-0000-000000000000}"/>
          </ac:spMkLst>
        </pc:spChg>
      </pc:sldChg>
      <pc:sldChg chg="new">
        <pc:chgData name="Hoke, Kathleen" userId="S::khoke@law.umaryland.edu::7d68c5fc-4f77-4c13-80c2-adf44e74fa12" providerId="AD" clId="Web-{DB1880DF-332E-DD35-5B87-C6C1D9FC1FF3}" dt="2025-01-14T15:07:12.408" v="77"/>
        <pc:sldMkLst>
          <pc:docMk/>
          <pc:sldMk cId="3798206960" sldId="587"/>
        </pc:sldMkLst>
      </pc:sldChg>
    </pc:docChg>
  </pc:docChgLst>
  <pc:docChgLst>
    <pc:chgData name="Hoke, Kathleen" userId="S::khoke@law.umaryland.edu::7d68c5fc-4f77-4c13-80c2-adf44e74fa12" providerId="AD" clId="Web-{F3089373-B456-BB97-4305-E4FEB95AFF76}"/>
    <pc:docChg chg="addSld delSld modSld">
      <pc:chgData name="Hoke, Kathleen" userId="S::khoke@law.umaryland.edu::7d68c5fc-4f77-4c13-80c2-adf44e74fa12" providerId="AD" clId="Web-{F3089373-B456-BB97-4305-E4FEB95AFF76}" dt="2025-01-14T15:10:06.203" v="57" actId="20577"/>
      <pc:docMkLst>
        <pc:docMk/>
      </pc:docMkLst>
      <pc:sldChg chg="modSp">
        <pc:chgData name="Hoke, Kathleen" userId="S::khoke@law.umaryland.edu::7d68c5fc-4f77-4c13-80c2-adf44e74fa12" providerId="AD" clId="Web-{F3089373-B456-BB97-4305-E4FEB95AFF76}" dt="2025-01-14T15:10:06.203" v="57" actId="20577"/>
        <pc:sldMkLst>
          <pc:docMk/>
          <pc:sldMk cId="683893212" sldId="579"/>
        </pc:sldMkLst>
        <pc:spChg chg="mod">
          <ac:chgData name="Hoke, Kathleen" userId="S::khoke@law.umaryland.edu::7d68c5fc-4f77-4c13-80c2-adf44e74fa12" providerId="AD" clId="Web-{F3089373-B456-BB97-4305-E4FEB95AFF76}" dt="2025-01-14T15:10:06.203" v="57" actId="20577"/>
          <ac:spMkLst>
            <pc:docMk/>
            <pc:sldMk cId="683893212" sldId="579"/>
            <ac:spMk id="3" creationId="{00000000-0000-0000-0000-000000000000}"/>
          </ac:spMkLst>
        </pc:spChg>
      </pc:sldChg>
      <pc:sldChg chg="modSp add replId">
        <pc:chgData name="Hoke, Kathleen" userId="S::khoke@law.umaryland.edu::7d68c5fc-4f77-4c13-80c2-adf44e74fa12" providerId="AD" clId="Web-{F3089373-B456-BB97-4305-E4FEB95AFF76}" dt="2025-01-14T15:07:39.368" v="2" actId="20577"/>
        <pc:sldMkLst>
          <pc:docMk/>
          <pc:sldMk cId="2590515951" sldId="587"/>
        </pc:sldMkLst>
        <pc:spChg chg="mod">
          <ac:chgData name="Hoke, Kathleen" userId="S::khoke@law.umaryland.edu::7d68c5fc-4f77-4c13-80c2-adf44e74fa12" providerId="AD" clId="Web-{F3089373-B456-BB97-4305-E4FEB95AFF76}" dt="2025-01-14T15:07:39.368" v="2" actId="20577"/>
          <ac:spMkLst>
            <pc:docMk/>
            <pc:sldMk cId="2590515951" sldId="587"/>
            <ac:spMk id="3" creationId="{00000000-0000-0000-0000-000000000000}"/>
          </ac:spMkLst>
        </pc:spChg>
      </pc:sldChg>
      <pc:sldChg chg="del">
        <pc:chgData name="Hoke, Kathleen" userId="S::khoke@law.umaryland.edu::7d68c5fc-4f77-4c13-80c2-adf44e74fa12" providerId="AD" clId="Web-{F3089373-B456-BB97-4305-E4FEB95AFF76}" dt="2025-01-14T15:07:29.790" v="0"/>
        <pc:sldMkLst>
          <pc:docMk/>
          <pc:sldMk cId="3798206960" sldId="5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6B64E-FFC7-4914-A90F-3F7FDD810174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353B2-6E03-4205-B16D-09473EDAD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9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756D5-40CB-4C6C-8761-23755AC5AF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5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95239-A0AD-3988-B783-6A57F40A6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693042-7AB6-ECEA-CEAC-0EB25DA93E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53087B-0922-00E6-37E1-5DC7C0A2BF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E81C7-7095-9D77-64C4-9B29B43830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38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57B52-99A3-129C-3891-AF8C381CE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CDCF41-BA65-465C-36EF-C9F9FD0648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06FA51-627C-8ECD-7813-4D4EBAAF2B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CEEB4-D74C-DA42-B4E4-B9814FC285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17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C9E98-B56B-896E-FF50-31906F3EB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E6A787-D997-E984-BF86-2E8C378225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FBD7C3-0E94-D6C9-252D-94D075D32C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03C1F-829B-40B9-B3EB-CBFB8E68B8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90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5B3A7-4286-C85A-4119-4F3B4EA53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3D27F5-D4D4-746F-0412-25AEADCE16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D69D7A-75B5-98B4-23E5-C2BD31A5CB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912BF-E16F-BAB1-ABB4-03AC81BA8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75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6F29D-82C4-A657-A8D5-3603C40D8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4F4AA0-3C8E-D831-747F-3C244CB073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3836E5-09F4-2A24-9B38-75C0751920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B0097-8ACA-8BE7-E61D-9F3B2E2126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28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756D5-40CB-4C6C-8761-23755AC5AF9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18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782F0-F036-0FC1-23AA-AD07C5369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8176E9-AFA6-893E-603D-0425F1FC0B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09DEC7-1F90-DEDE-B8B1-2ED8B22BCB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2FC19-E40E-D5B0-5864-523E7A1229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756D5-40CB-4C6C-8761-23755AC5AF9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3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68E720-52B6-4D43-85CF-90585FE5DC5B}" type="datetime1">
              <a:rPr lang="en-US" smtClean="0"/>
              <a:pPr/>
              <a:t>1/14/2025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>
                <a:solidFill>
                  <a:srgbClr val="DA1F28">
                    <a:tint val="20000"/>
                  </a:srgbClr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CA9FEA-807E-4F70-AF63-2B1EE0558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7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BF76-BD74-4144-A7BA-446A34661DE0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4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B583-44F5-411B-AAAB-5FA99234A4D7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1AD1-D624-4E33-A595-85D690DC2240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9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32B2-B44E-4493-BC84-6FD2C5863169}" type="datetime1">
              <a:rPr lang="en-US" smtClean="0">
                <a:solidFill>
                  <a:prstClr val="white"/>
                </a:solidFill>
              </a:rPr>
              <a:pPr/>
              <a:t>1/14/2025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6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0AF3-CC39-4C9D-BDE5-D2CB56FDD2A0}" type="datetime1">
              <a:rPr lang="en-US" smtClean="0">
                <a:solidFill>
                  <a:prstClr val="white"/>
                </a:solidFill>
              </a:rPr>
              <a:pPr/>
              <a:t>1/14/2025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531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C477-CE94-45D4-B80E-48DB269CE0DC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11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306-EAD7-4014-B0C8-68B4801794E7}" type="datetime1">
              <a:rPr lang="en-US" smtClean="0">
                <a:solidFill>
                  <a:prstClr val="white"/>
                </a:solidFill>
              </a:rPr>
              <a:pPr/>
              <a:t>1/14/2025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0969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14DB-96C5-4D62-A9C1-F687C0D180C8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528FD9-E784-4331-AE26-576D01181415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7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7A2330-379B-4123-9464-D781FA019ADA}" type="datetime1">
              <a:rPr lang="en-US" smtClean="0">
                <a:solidFill>
                  <a:prstClr val="white"/>
                </a:solidFill>
              </a:rPr>
              <a:pPr/>
              <a:t>1/14/2025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33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6E6252-CA29-47F0-A14D-77AE00D26997}" type="datetime1">
              <a:rPr lang="en-US" smtClean="0">
                <a:solidFill>
                  <a:prstClr val="black"/>
                </a:solidFill>
              </a:rPr>
              <a:pPr/>
              <a:t>1/14/2025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1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maryland.zoom.us/j/94676999542?pwd=BfSjiBty5ngMuGKaYiW5U7NbKFbKbW.1" TargetMode="External"/><Relationship Id="rId2" Type="http://schemas.openxmlformats.org/officeDocument/2006/relationships/hyperlink" Target="https://docs.google.com/spreadsheets/d/15j8CzirjJLDlHFlOf_i7DAO-N-mGfnaMrTLYoIpL75A/edit?usp=shar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ublichealth@law.umaryland.ed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galeg.maryland.gov/mgawebsite/Legislation/Details/sb0108?ys=2025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.maryland.gov/phpa/OEHFP/EH/Pages/Workgroup-on-Issuance-of-Alcoholic-Beverages-Licenses-to-Tobacconists.aspx" TargetMode="External"/><Relationship Id="rId2" Type="http://schemas.openxmlformats.org/officeDocument/2006/relationships/hyperlink" Target="https://atcc.maryland.gov/resources/media/public-comission-meeting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Laws/StatuteText?article=ggp&amp;section=5-702&amp;enactments=True&amp;archived=Fal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advocac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Account/Register/Track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ions.maryland.gov/voter_registra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delect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226" y="381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Preparing for 2025      Tobacco Policy Updates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07057"/>
            <a:ext cx="7772400" cy="1199704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Palatino Linotype" panose="02040502050505030304" pitchFamily="18" charset="0"/>
              </a:rPr>
              <a:t>January 14, 2025</a:t>
            </a:r>
            <a:endParaRPr lang="en-US" sz="2000" i="1" dirty="0">
              <a:latin typeface="Palatino Linotype" panose="0204050205050503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785" y="3733800"/>
            <a:ext cx="2623751" cy="108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5659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4FC82-F4A5-A3D0-930C-7641A84E2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C984-835A-6E58-56A6-8FFC8043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Advocacy Survival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42EA-56CA-814C-42B3-06B337946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Accentuate the positive</a:t>
            </a:r>
          </a:p>
          <a:p>
            <a:r>
              <a:rPr lang="en-US" dirty="0"/>
              <a:t>Plan for small wins</a:t>
            </a:r>
          </a:p>
          <a:p>
            <a:r>
              <a:rPr lang="en-US" dirty="0"/>
              <a:t>Keep it simple</a:t>
            </a:r>
          </a:p>
          <a:p>
            <a:r>
              <a:rPr lang="en-US" dirty="0"/>
              <a:t>Be passionate and persistent</a:t>
            </a:r>
          </a:p>
          <a:p>
            <a:r>
              <a:rPr lang="en-US" dirty="0"/>
              <a:t>Be prepared to compromise</a:t>
            </a:r>
          </a:p>
          <a:p>
            <a:r>
              <a:rPr lang="en-US" dirty="0"/>
              <a:t>Enjoy yourself!</a:t>
            </a:r>
          </a:p>
        </p:txBody>
      </p:sp>
    </p:spTree>
    <p:extLst>
      <p:ext uri="{BB962C8B-B14F-4D97-AF65-F5344CB8AC3E}">
        <p14:creationId xmlns:p14="http://schemas.microsoft.com/office/powerpoint/2010/main" val="104809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LRC Legislative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Real-time tracking of public health bills</a:t>
            </a:r>
          </a:p>
          <a:p>
            <a:pPr lvl="1"/>
            <a:r>
              <a:rPr lang="en-US" dirty="0">
                <a:hlinkClick r:id="rId2"/>
              </a:rPr>
              <a:t>Legislative Tracker</a:t>
            </a:r>
            <a:endParaRPr lang="en-US" dirty="0"/>
          </a:p>
          <a:p>
            <a:r>
              <a:rPr lang="en-US" dirty="0"/>
              <a:t>Bi-weekly Zoom updates begin January 21</a:t>
            </a:r>
            <a:r>
              <a:rPr lang="en-US" baseline="30000" dirty="0"/>
              <a:t>st</a:t>
            </a:r>
            <a:r>
              <a:rPr lang="en-US" dirty="0"/>
              <a:t> at 11:30</a:t>
            </a:r>
          </a:p>
          <a:p>
            <a:pPr lvl="1"/>
            <a:r>
              <a:rPr lang="en-US" dirty="0">
                <a:hlinkClick r:id="rId3"/>
              </a:rPr>
              <a:t>Join Zoom Meeting</a:t>
            </a:r>
            <a:r>
              <a:rPr lang="en-US" dirty="0"/>
              <a:t> </a:t>
            </a:r>
          </a:p>
          <a:p>
            <a:r>
              <a:rPr lang="en-US" dirty="0"/>
              <a:t>Email </a:t>
            </a:r>
            <a:r>
              <a:rPr lang="en-US" dirty="0">
                <a:hlinkClick r:id="rId4"/>
              </a:rPr>
              <a:t>publichealth@law.umaryland.edu</a:t>
            </a:r>
            <a:r>
              <a:rPr lang="en-US" dirty="0"/>
              <a:t> to be added to the listserv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94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2025 Maryland Tobacco Conference</a:t>
            </a:r>
          </a:p>
          <a:p>
            <a:pPr marL="109728" indent="0" algn="ctr">
              <a:buNone/>
            </a:pPr>
            <a:r>
              <a:rPr lang="en-US" dirty="0"/>
              <a:t>June 4, 2025</a:t>
            </a:r>
          </a:p>
          <a:p>
            <a:pPr marL="109728" indent="0" algn="ctr">
              <a:buNone/>
            </a:pPr>
            <a:r>
              <a:rPr lang="en-US" dirty="0"/>
              <a:t>University of Maryland, Baltimore County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SAVE THE DATE</a:t>
            </a:r>
          </a:p>
        </p:txBody>
      </p:sp>
    </p:spTree>
    <p:extLst>
      <p:ext uri="{BB962C8B-B14F-4D97-AF65-F5344CB8AC3E}">
        <p14:creationId xmlns:p14="http://schemas.microsoft.com/office/powerpoint/2010/main" val="2362252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FD3EB-5A5E-625F-2FDE-E4E20F98F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C1677E-842C-BDC8-EDC1-0503A5C9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6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THANK YOU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6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Maryland Legislative Session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F55FE-A097-0CBB-D2E1-3B88B3108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119374"/>
            <a:ext cx="4876800" cy="5526117"/>
          </a:xfrm>
          <a:prstGeom prst="rect">
            <a:avLst/>
          </a:prstGeom>
          <a:noFill/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65B78A75-49C5-7676-3100-6D6C3E26A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3962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January 8: Session convenes</a:t>
            </a:r>
          </a:p>
          <a:p>
            <a:r>
              <a:rPr lang="en-US" dirty="0"/>
              <a:t>February 3: Senate bill introduction deadline</a:t>
            </a:r>
          </a:p>
          <a:p>
            <a:r>
              <a:rPr lang="en-US" dirty="0"/>
              <a:t>February 7: House bill introduction deadline</a:t>
            </a:r>
          </a:p>
          <a:p>
            <a:r>
              <a:rPr lang="en-US" dirty="0"/>
              <a:t>March 17: Bill crossover date</a:t>
            </a:r>
          </a:p>
          <a:p>
            <a:r>
              <a:rPr lang="en-US" dirty="0"/>
              <a:t>April 7: Sine die</a:t>
            </a:r>
          </a:p>
        </p:txBody>
      </p:sp>
    </p:spTree>
    <p:extLst>
      <p:ext uri="{BB962C8B-B14F-4D97-AF65-F5344CB8AC3E}">
        <p14:creationId xmlns:p14="http://schemas.microsoft.com/office/powerpoint/2010/main" val="211384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Bills of Interest (Filed)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676" y="1828800"/>
            <a:ext cx="8455124" cy="4572000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en-US" dirty="0">
                <a:hlinkClick r:id="rId2"/>
              </a:rPr>
              <a:t>SB108</a:t>
            </a:r>
            <a:r>
              <a:rPr lang="en-US" dirty="0"/>
              <a:t> Multifamily Dwellings-Smoking Policies</a:t>
            </a:r>
          </a:p>
          <a:p>
            <a:pPr marL="621665" lvl="1"/>
            <a:r>
              <a:rPr lang="en-US" dirty="0">
                <a:cs typeface="Lucida Sans Unicode"/>
              </a:rPr>
              <a:t>Applies to condos and co-ops (4 or more units); owned or rented</a:t>
            </a:r>
          </a:p>
          <a:p>
            <a:pPr marL="621665" lvl="1"/>
            <a:r>
              <a:rPr lang="en-US" dirty="0">
                <a:cs typeface="Lucida Sans Unicode"/>
              </a:rPr>
              <a:t>Applies to smoking (ALL) and vaping (BR 16.7-101)</a:t>
            </a:r>
            <a:endParaRPr lang="en-US" dirty="0"/>
          </a:p>
          <a:p>
            <a:pPr marL="621665" lvl="1"/>
            <a:r>
              <a:rPr lang="en-US" dirty="0">
                <a:cs typeface="Lucida Sans Unicode"/>
              </a:rPr>
              <a:t>Requires a policy at least as stringent as </a:t>
            </a:r>
            <a:r>
              <a:rPr lang="en-US" dirty="0" err="1">
                <a:cs typeface="Lucida Sans Unicode"/>
              </a:rPr>
              <a:t>CIAA+local</a:t>
            </a:r>
          </a:p>
          <a:p>
            <a:pPr marL="859155" lvl="2">
              <a:buClr>
                <a:srgbClr val="FFC000"/>
              </a:buClr>
              <a:buFont typeface="Wingdings"/>
              <a:buChar char="§"/>
            </a:pPr>
            <a:r>
              <a:rPr lang="en-US" dirty="0">
                <a:cs typeface="Lucida Sans Unicode"/>
              </a:rPr>
              <a:t>Where smoking permitted</a:t>
            </a:r>
          </a:p>
          <a:p>
            <a:pPr marL="859155" lvl="2">
              <a:buClr>
                <a:srgbClr val="FFC000"/>
              </a:buClr>
              <a:buFont typeface="Wingdings"/>
              <a:buChar char="§"/>
            </a:pPr>
            <a:r>
              <a:rPr lang="en-US" dirty="0">
                <a:cs typeface="Lucida Sans Unicode"/>
              </a:rPr>
              <a:t>Where smoking prohibited</a:t>
            </a:r>
          </a:p>
          <a:p>
            <a:pPr marL="859155" lvl="2">
              <a:buClr>
                <a:srgbClr val="FFC000"/>
              </a:buClr>
              <a:buFont typeface="Wingdings"/>
              <a:buChar char="§"/>
            </a:pPr>
            <a:r>
              <a:rPr lang="en-US" dirty="0">
                <a:cs typeface="Lucida Sans Unicode"/>
              </a:rPr>
              <a:t>How complaints made/processed</a:t>
            </a:r>
          </a:p>
          <a:p>
            <a:pPr marL="859155" lvl="2">
              <a:buClr>
                <a:srgbClr val="FFC000"/>
              </a:buClr>
              <a:buFont typeface="Wingdings"/>
              <a:buChar char="§"/>
            </a:pPr>
            <a:r>
              <a:rPr lang="en-US" dirty="0">
                <a:cs typeface="Lucida Sans Unicode"/>
              </a:rPr>
              <a:t>Penalty/fine</a:t>
            </a:r>
          </a:p>
          <a:p>
            <a:pPr marL="621411" lvl="1">
              <a:buClr>
                <a:srgbClr val="FFC000"/>
              </a:buClr>
              <a:buFont typeface="Wingdings"/>
              <a:buChar char="§"/>
            </a:pPr>
            <a:r>
              <a:rPr lang="en-US" dirty="0">
                <a:cs typeface="Lucida Sans Unicode"/>
              </a:rPr>
              <a:t>Does not limit ability to sue*</a:t>
            </a:r>
          </a:p>
          <a:p>
            <a:pPr marL="621411" lvl="1">
              <a:buClr>
                <a:srgbClr val="FFC000"/>
              </a:buClr>
              <a:buFont typeface="Wingdings"/>
              <a:buChar char="§"/>
            </a:pPr>
            <a:r>
              <a:rPr lang="en-US" dirty="0">
                <a:cs typeface="Lucida Sans Unicode"/>
              </a:rPr>
              <a:t>Does not preempt more stringent local law</a:t>
            </a:r>
          </a:p>
          <a:p>
            <a:pPr marL="630555" lvl="2" indent="0">
              <a:buClr>
                <a:srgbClr val="FFC000"/>
              </a:buClr>
              <a:buNone/>
            </a:pPr>
            <a:endParaRPr lang="en-US" dirty="0">
              <a:cs typeface="Lucida Sans Unicode"/>
            </a:endParaRPr>
          </a:p>
          <a:p>
            <a:pPr indent="-255905"/>
            <a:endParaRPr lang="en-US" dirty="0">
              <a:cs typeface="Lucida Sans Unicode"/>
            </a:endParaRPr>
          </a:p>
          <a:p>
            <a:pPr marL="621665" lvl="1"/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68389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Bills of Interest (Anticipated)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334000"/>
          </a:xfrm>
        </p:spPr>
        <p:txBody>
          <a:bodyPr vert="horz" lIns="91440" tIns="45720" rIns="91440" bIns="45720" anchor="t">
            <a:normAutofit/>
          </a:bodyPr>
          <a:lstStyle/>
          <a:p>
            <a:pPr marL="973709" lvl="2" indent="-342900">
              <a:buFont typeface="Wingdings" panose="05000000000000000000" pitchFamily="2" charset="2"/>
              <a:buChar char="Ø"/>
            </a:pPr>
            <a:r>
              <a:rPr lang="en-US" b="1" dirty="0">
                <a:cs typeface="Lucida Sans Unicode"/>
              </a:rPr>
              <a:t>ATCC* MOU Change</a:t>
            </a:r>
          </a:p>
          <a:p>
            <a:pPr marL="973709" lvl="2" indent="-342900">
              <a:buFont typeface="Wingdings" panose="05000000000000000000" pitchFamily="2" charset="2"/>
              <a:buChar char="Ø"/>
            </a:pPr>
            <a:r>
              <a:rPr lang="en-US" b="1" dirty="0">
                <a:cs typeface="Lucida Sans Unicode"/>
              </a:rPr>
              <a:t>ESD Registry </a:t>
            </a:r>
          </a:p>
          <a:p>
            <a:pPr marL="973709" lvl="2" indent="-342900">
              <a:buFont typeface="Wingdings" panose="05000000000000000000" pitchFamily="2" charset="2"/>
              <a:buChar char="Ø"/>
            </a:pPr>
            <a:r>
              <a:rPr lang="en-US" b="1" dirty="0">
                <a:cs typeface="Lucida Sans Unicode"/>
              </a:rPr>
              <a:t>Equity Fee (administered by OAG)</a:t>
            </a:r>
          </a:p>
          <a:p>
            <a:pPr marL="973709" lvl="2" indent="-342900">
              <a:buFont typeface="Wingdings" panose="05000000000000000000" pitchFamily="2" charset="2"/>
              <a:buChar char="Ø"/>
            </a:pPr>
            <a:r>
              <a:rPr lang="en-US" b="1" dirty="0">
                <a:cs typeface="Lucida Sans Unicode"/>
              </a:rPr>
              <a:t>Vape wholesalers</a:t>
            </a:r>
          </a:p>
          <a:p>
            <a:pPr marL="973709" lvl="2" indent="-342900">
              <a:buFont typeface="Wingdings" panose="05000000000000000000" pitchFamily="2" charset="2"/>
              <a:buChar char="Ø"/>
            </a:pPr>
            <a:r>
              <a:rPr lang="en-US" b="1" dirty="0">
                <a:cs typeface="Lucida Sans Unicode"/>
              </a:rPr>
              <a:t>Cigar Bars**</a:t>
            </a:r>
          </a:p>
          <a:p>
            <a:pPr marL="393065" lvl="1" indent="0">
              <a:buNone/>
            </a:pPr>
            <a:endParaRPr lang="en-US" dirty="0">
              <a:cs typeface="Lucida Sans Unicode"/>
            </a:endParaRPr>
          </a:p>
          <a:p>
            <a:pPr marL="393065" lvl="1" indent="0">
              <a:buNone/>
            </a:pPr>
            <a:r>
              <a:rPr lang="en-US" dirty="0">
                <a:cs typeface="Lucida Sans Unicode"/>
              </a:rPr>
              <a:t>*</a:t>
            </a:r>
            <a:r>
              <a:rPr lang="en-US" b="1" dirty="0">
                <a:cs typeface="Lucida Sans Unicode"/>
                <a:hlinkClick r:id="rId2"/>
              </a:rPr>
              <a:t>ATCC Monthly Meeting</a:t>
            </a:r>
            <a:r>
              <a:rPr lang="en-US" dirty="0">
                <a:cs typeface="Lucida Sans Unicode"/>
                <a:hlinkClick r:id="rId2"/>
              </a:rPr>
              <a:t> </a:t>
            </a:r>
            <a:r>
              <a:rPr lang="en-US" dirty="0">
                <a:cs typeface="Lucida Sans Unicode"/>
              </a:rPr>
              <a:t>(virtual)</a:t>
            </a:r>
          </a:p>
          <a:p>
            <a:pPr marL="393065" lvl="1" indent="0">
              <a:buNone/>
            </a:pPr>
            <a:r>
              <a:rPr lang="en-US" dirty="0">
                <a:cs typeface="Lucida Sans Unicode"/>
              </a:rPr>
              <a:t>Thursday, January 16, 3:00 to 4:00 p.m.</a:t>
            </a:r>
          </a:p>
          <a:p>
            <a:pPr marL="393065" lvl="1" indent="0">
              <a:buNone/>
            </a:pPr>
            <a:endParaRPr lang="en-US" dirty="0">
              <a:cs typeface="Lucida Sans Unicode"/>
            </a:endParaRPr>
          </a:p>
          <a:p>
            <a:pPr marL="393065" lvl="1" indent="0">
              <a:buNone/>
            </a:pPr>
            <a:r>
              <a:rPr lang="en-US" dirty="0">
                <a:latin typeface="+mj-lt"/>
                <a:cs typeface="Lucida Sans Unicode"/>
              </a:rPr>
              <a:t>**</a:t>
            </a:r>
            <a:r>
              <a:rPr lang="en-US" b="1" i="0" dirty="0">
                <a:solidFill>
                  <a:srgbClr val="000000"/>
                </a:solidFill>
                <a:effectLst/>
                <a:latin typeface="+mj-lt"/>
                <a:hlinkClick r:id="rId3"/>
              </a:rPr>
              <a:t>Workgroup on Issuance of Alcoholic Beverages Licenses to Tobacconists</a:t>
            </a:r>
            <a:endParaRPr lang="en-US" b="1" i="0" dirty="0">
              <a:solidFill>
                <a:srgbClr val="000000"/>
              </a:solidFill>
              <a:effectLst/>
              <a:latin typeface="+mj-lt"/>
            </a:endParaRPr>
          </a:p>
          <a:p>
            <a:pPr marL="393065" lvl="1" indent="0"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Meeting (virtual) Friday, January 17, 9:00 to 10:00 a.m.</a:t>
            </a:r>
          </a:p>
          <a:p>
            <a:pPr marL="393065" lvl="1" indent="0">
              <a:buNone/>
            </a:pPr>
            <a:r>
              <a:rPr lang="en-US" i="0" dirty="0">
                <a:solidFill>
                  <a:srgbClr val="000000"/>
                </a:solidFill>
                <a:effectLst/>
                <a:latin typeface="+mj-lt"/>
              </a:rPr>
              <a:t>Public comments at the end</a:t>
            </a:r>
          </a:p>
          <a:p>
            <a:pPr marL="393065" lvl="1" indent="0">
              <a:buNone/>
            </a:pPr>
            <a:endParaRPr lang="en-US" dirty="0"/>
          </a:p>
          <a:p>
            <a:pPr indent="-255905"/>
            <a:endParaRPr lang="en-US" dirty="0">
              <a:cs typeface="Lucida Sans Unicode"/>
            </a:endParaRPr>
          </a:p>
          <a:p>
            <a:pPr marL="621665" lvl="1"/>
            <a:endParaRPr lang="en-US" dirty="0"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59051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174E6-0602-2A1C-4384-B06D4E870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F1249-6B59-2AEC-46AD-643201187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Participating in the Legislative Process: Lobbying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DC56C-1B33-DDCB-92DF-7ED84B3FB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Lobbying activities are defined in </a:t>
            </a:r>
            <a:r>
              <a:rPr lang="en-US" dirty="0">
                <a:hlinkClick r:id="rId3"/>
              </a:rPr>
              <a:t>Md. Code Ann. Gen. Provisions § 5–702</a:t>
            </a:r>
            <a:endParaRPr lang="en-US" dirty="0"/>
          </a:p>
          <a:p>
            <a:endParaRPr lang="en-US" dirty="0"/>
          </a:p>
          <a:p>
            <a:r>
              <a:rPr lang="en-US" dirty="0"/>
              <a:t>Legislative Action Lobbying: A person communicates with a legislative branch official or employee for the purpose of influencing any legislative action and incurs at least $500 in expenses or is compensated at least $2,500</a:t>
            </a:r>
          </a:p>
          <a:p>
            <a:endParaRPr lang="en-US" dirty="0"/>
          </a:p>
          <a:p>
            <a:r>
              <a:rPr lang="en-US" dirty="0"/>
              <a:t>Executive Action Lobbying: A person communicates with an executive branch official or employee for the purpose of influencing executive action and spends at least $100 or is compensated at least $2,500</a:t>
            </a:r>
          </a:p>
        </p:txBody>
      </p:sp>
    </p:spTree>
    <p:extLst>
      <p:ext uri="{BB962C8B-B14F-4D97-AF65-F5344CB8AC3E}">
        <p14:creationId xmlns:p14="http://schemas.microsoft.com/office/powerpoint/2010/main" val="320972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012456-69D3-73B4-D91A-64E5BFB2D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0752-E83A-8F9D-DEB0-83390D92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Participating in the Legislative Process: Advocacy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BE85F-4C22-B8D2-7D32-2D5C1F9E6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57400"/>
            <a:ext cx="4114800" cy="2590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>
                <a:hlinkClick r:id="rId3"/>
              </a:rPr>
              <a:t>Merriam-Webster</a:t>
            </a:r>
            <a:r>
              <a:rPr lang="en-US" dirty="0"/>
              <a:t> defines advocacy as the act or process of supporting a cause or proposal</a:t>
            </a:r>
          </a:p>
        </p:txBody>
      </p:sp>
      <p:pic>
        <p:nvPicPr>
          <p:cNvPr id="4" name="Picture 4" descr="Government Affairs Committee - ppt download">
            <a:extLst>
              <a:ext uri="{FF2B5EF4-FFF2-40B4-BE49-F238E27FC236}">
                <a16:creationId xmlns:a16="http://schemas.microsoft.com/office/drawing/2014/main" id="{5F11DAAB-8E67-4AC7-4787-56FBE5A9D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13021"/>
            <a:ext cx="4724400" cy="3543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39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DE043-B8DD-ED3F-044F-6B867E658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9535D-5325-B46A-3AA4-7827CB2F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Why Advocate?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1FCFF-A541-A02B-F2B0-8CE2516A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YOU are the expert</a:t>
            </a:r>
          </a:p>
          <a:p>
            <a:r>
              <a:rPr lang="en-US" dirty="0"/>
              <a:t>Mostly part-time legislators who have other jobs</a:t>
            </a:r>
          </a:p>
          <a:p>
            <a:r>
              <a:rPr lang="en-US" dirty="0"/>
              <a:t>Educating policymakers about the needs of your organization or community is something anyone can do</a:t>
            </a:r>
          </a:p>
        </p:txBody>
      </p:sp>
    </p:spTree>
    <p:extLst>
      <p:ext uri="{BB962C8B-B14F-4D97-AF65-F5344CB8AC3E}">
        <p14:creationId xmlns:p14="http://schemas.microsoft.com/office/powerpoint/2010/main" val="3462555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86042-1F1E-EC85-830F-9B5871A6E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B657-CE8C-19C0-2AD5-FEB1D4FF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Testifying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5BB84-0EC0-0C17-BBAD-FB18A55D1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Testimony</a:t>
            </a:r>
          </a:p>
          <a:p>
            <a:pPr lvl="1"/>
            <a:r>
              <a:rPr lang="en-US" dirty="0"/>
              <a:t>Can be written and/or oral</a:t>
            </a:r>
          </a:p>
          <a:p>
            <a:pPr lvl="1"/>
            <a:r>
              <a:rPr lang="en-US" dirty="0"/>
              <a:t>Public must </a:t>
            </a:r>
            <a:r>
              <a:rPr lang="en-US" dirty="0">
                <a:hlinkClick r:id="rId3"/>
              </a:rPr>
              <a:t>sign up</a:t>
            </a:r>
            <a:r>
              <a:rPr lang="en-US" dirty="0"/>
              <a:t> prior to the hearing</a:t>
            </a:r>
          </a:p>
          <a:p>
            <a:pPr lvl="1"/>
            <a:r>
              <a:rPr lang="en-US" dirty="0"/>
              <a:t>Keep oral comments brief – 2-3 minutes MAX</a:t>
            </a:r>
          </a:p>
          <a:p>
            <a:pPr lvl="1"/>
            <a:r>
              <a:rPr lang="en-US" dirty="0"/>
              <a:t>Decide what are the 2-3 main points you need to tell that group of people in that setting at that time</a:t>
            </a:r>
          </a:p>
          <a:p>
            <a:pPr lvl="1"/>
            <a:r>
              <a:rPr lang="en-US" dirty="0"/>
              <a:t>Listen to others testifying and don’t be redundant</a:t>
            </a:r>
          </a:p>
          <a:p>
            <a:r>
              <a:rPr lang="en-US" dirty="0"/>
              <a:t>Committee members can ask questions</a:t>
            </a:r>
          </a:p>
          <a:p>
            <a:pPr lvl="1"/>
            <a:r>
              <a:rPr lang="en-US" dirty="0"/>
              <a:t>Don’t worry about technical questions, just tell it from your perspective and let them know you’ll get back to them with the technical answers</a:t>
            </a:r>
          </a:p>
        </p:txBody>
      </p:sp>
    </p:spTree>
    <p:extLst>
      <p:ext uri="{BB962C8B-B14F-4D97-AF65-F5344CB8AC3E}">
        <p14:creationId xmlns:p14="http://schemas.microsoft.com/office/powerpoint/2010/main" val="3569366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D3DCC-2344-BB3D-27A7-772945EC3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5E6B8-965E-8A12-1C32-4992A7CA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Contacting Your Elected Official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52441-0EB6-06A2-B3C2-608CD293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Ideally, you are registered to vote </a:t>
            </a:r>
          </a:p>
          <a:p>
            <a:pPr lvl="1"/>
            <a:r>
              <a:rPr lang="en-US" dirty="0">
                <a:hlinkClick r:id="rId3"/>
              </a:rPr>
              <a:t>https://elections.maryland.gov/voter_registration/</a:t>
            </a:r>
            <a:r>
              <a:rPr lang="en-US" dirty="0"/>
              <a:t>  </a:t>
            </a:r>
          </a:p>
          <a:p>
            <a:r>
              <a:rPr lang="en-US" dirty="0"/>
              <a:t>Who are they? </a:t>
            </a:r>
            <a:r>
              <a:rPr lang="en-US" dirty="0">
                <a:hlinkClick r:id="rId4"/>
              </a:rPr>
              <a:t>www.mdelect.net</a:t>
            </a:r>
            <a:r>
              <a:rPr lang="en-US" dirty="0"/>
              <a:t> </a:t>
            </a:r>
          </a:p>
          <a:p>
            <a:r>
              <a:rPr lang="en-US" dirty="0"/>
              <a:t>Mail, fax, or email letters</a:t>
            </a:r>
          </a:p>
          <a:p>
            <a:r>
              <a:rPr lang="en-US" dirty="0"/>
              <a:t>Call your legislators</a:t>
            </a:r>
          </a:p>
          <a:p>
            <a:r>
              <a:rPr lang="en-US" dirty="0"/>
              <a:t>Visits</a:t>
            </a:r>
          </a:p>
        </p:txBody>
      </p:sp>
    </p:spTree>
    <p:extLst>
      <p:ext uri="{BB962C8B-B14F-4D97-AF65-F5344CB8AC3E}">
        <p14:creationId xmlns:p14="http://schemas.microsoft.com/office/powerpoint/2010/main" val="500007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FFC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EAA3F8F16B47A753E66737761C97" ma:contentTypeVersion="15" ma:contentTypeDescription="Create a new document." ma:contentTypeScope="" ma:versionID="728d7ca0fe891709b8a28e63fc66d635">
  <xsd:schema xmlns:xsd="http://www.w3.org/2001/XMLSchema" xmlns:xs="http://www.w3.org/2001/XMLSchema" xmlns:p="http://schemas.microsoft.com/office/2006/metadata/properties" xmlns:ns2="9fa23521-5820-46c9-b968-4f4cc61e2276" xmlns:ns3="f06332cb-994b-4a35-97af-1f5b60e13a65" targetNamespace="http://schemas.microsoft.com/office/2006/metadata/properties" ma:root="true" ma:fieldsID="e9c3a25a22a558ed656b5893876d736d" ns2:_="" ns3:_="">
    <xsd:import namespace="9fa23521-5820-46c9-b968-4f4cc61e2276"/>
    <xsd:import namespace="f06332cb-994b-4a35-97af-1f5b60e13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23521-5820-46c9-b968-4f4cc61e22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332cb-994b-4a35-97af-1f5b60e13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dd9fc3-841d-4ad8-9608-186591a82c35}" ma:internalName="TaxCatchAll" ma:showField="CatchAllData" ma:web="f06332cb-994b-4a35-97af-1f5b60e13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a23521-5820-46c9-b968-4f4cc61e2276">
      <Terms xmlns="http://schemas.microsoft.com/office/infopath/2007/PartnerControls"/>
    </lcf76f155ced4ddcb4097134ff3c332f>
    <TaxCatchAll xmlns="f06332cb-994b-4a35-97af-1f5b60e13a65" xsi:nil="true"/>
  </documentManagement>
</p:properties>
</file>

<file path=customXml/itemProps1.xml><?xml version="1.0" encoding="utf-8"?>
<ds:datastoreItem xmlns:ds="http://schemas.openxmlformats.org/officeDocument/2006/customXml" ds:itemID="{CD683379-9293-4C19-B039-C1734B9B77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5B6D8B-80EE-4397-A528-C5F535C7929B}"/>
</file>

<file path=customXml/itemProps3.xml><?xml version="1.0" encoding="utf-8"?>
<ds:datastoreItem xmlns:ds="http://schemas.openxmlformats.org/officeDocument/2006/customXml" ds:itemID="{7E6E99AE-6A72-4B9B-BD69-86873B5773F9}">
  <ds:schemaRefs>
    <ds:schemaRef ds:uri="http://schemas.microsoft.com/office/2006/metadata/properties"/>
    <ds:schemaRef ds:uri="c261c137-cdd3-4900-bec3-09f30364350c"/>
    <ds:schemaRef ds:uri="http://purl.org/dc/elements/1.1/"/>
    <ds:schemaRef ds:uri="da83f410-c06a-4c5e-8d3a-811ec559d79b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6304</TotalTime>
  <Words>550</Words>
  <Application>Microsoft Office PowerPoint</Application>
  <PresentationFormat>On-screen Show (4:3)</PresentationFormat>
  <Paragraphs>93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Lucida Sans Unicode</vt:lpstr>
      <vt:lpstr>Palatino Linotype</vt:lpstr>
      <vt:lpstr>Verdana</vt:lpstr>
      <vt:lpstr>Wingdings</vt:lpstr>
      <vt:lpstr>Wingdings 2</vt:lpstr>
      <vt:lpstr>Wingdings 3</vt:lpstr>
      <vt:lpstr>Concourse</vt:lpstr>
      <vt:lpstr>Preparing for 2025      Tobacco Policy Updates</vt:lpstr>
      <vt:lpstr>Maryland Legislative Session</vt:lpstr>
      <vt:lpstr>Bills of Interest (Filed)</vt:lpstr>
      <vt:lpstr>Bills of Interest (Anticipated)</vt:lpstr>
      <vt:lpstr>Participating in the Legislative Process: Lobbying</vt:lpstr>
      <vt:lpstr>Participating in the Legislative Process: Advocacy</vt:lpstr>
      <vt:lpstr>Why Advocate?</vt:lpstr>
      <vt:lpstr>Testifying</vt:lpstr>
      <vt:lpstr>Contacting Your Elected Official</vt:lpstr>
      <vt:lpstr>Advocacy Survival Skills</vt:lpstr>
      <vt:lpstr>LRC Legislative Tracking</vt:lpstr>
      <vt:lpstr>SAVE THE 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Information</dc:title>
  <dc:creator>Tilburg, William</dc:creator>
  <cp:lastModifiedBy>Hoke, Kathleen</cp:lastModifiedBy>
  <cp:revision>81</cp:revision>
  <cp:lastPrinted>2017-01-09T14:46:23Z</cp:lastPrinted>
  <dcterms:created xsi:type="dcterms:W3CDTF">2015-04-15T13:20:57Z</dcterms:created>
  <dcterms:modified xsi:type="dcterms:W3CDTF">2025-01-14T15:27:43Z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0x0101001093EAA3F8F16B47A753E66737761C97</vt:lpwstr>
  </property>
  <property fmtid="{D5CDD505-2E9C-101B-9397-08002B2CF9AE}" pid="3" name="MediaServiceImageTags">
    <vt:lpwstr/>
  </property>
</Properties>
</file>