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9" r:id="rId2"/>
    <p:sldId id="575" r:id="rId3"/>
    <p:sldId id="298" r:id="rId4"/>
    <p:sldId id="258" r:id="rId5"/>
    <p:sldId id="261" r:id="rId6"/>
    <p:sldId id="299" r:id="rId7"/>
    <p:sldId id="264" r:id="rId8"/>
    <p:sldId id="302" r:id="rId9"/>
    <p:sldId id="303" r:id="rId10"/>
    <p:sldId id="268" r:id="rId11"/>
    <p:sldId id="269" r:id="rId12"/>
    <p:sldId id="271" r:id="rId13"/>
    <p:sldId id="273" r:id="rId14"/>
    <p:sldId id="576" r:id="rId15"/>
    <p:sldId id="334" r:id="rId16"/>
    <p:sldId id="578" r:id="rId17"/>
    <p:sldId id="580" r:id="rId18"/>
    <p:sldId id="581" r:id="rId19"/>
    <p:sldId id="577" r:id="rId20"/>
    <p:sldId id="570" r:id="rId21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AD0F4B-09C1-4621-A345-8187F3F11F57}" v="1" dt="2024-01-10T00:31:15.3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53" autoAdjust="0"/>
  </p:normalViewPr>
  <p:slideViewPr>
    <p:cSldViewPr>
      <p:cViewPr varScale="1">
        <p:scale>
          <a:sx n="101" d="100"/>
          <a:sy n="101" d="100"/>
        </p:scale>
        <p:origin x="19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Relationship Id="rId30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niss, Blair" userId="dd2532de-dbb9-4ee6-9962-4ffcefea501e" providerId="ADAL" clId="{72190152-B2D4-422F-AAFD-2E204329B7CC}"/>
    <pc:docChg chg="delSld">
      <pc:chgData name="Inniss, Blair" userId="dd2532de-dbb9-4ee6-9962-4ffcefea501e" providerId="ADAL" clId="{72190152-B2D4-422F-AAFD-2E204329B7CC}" dt="2024-01-10T18:51:35.862" v="0" actId="47"/>
      <pc:docMkLst>
        <pc:docMk/>
      </pc:docMkLst>
      <pc:sldChg chg="del">
        <pc:chgData name="Inniss, Blair" userId="dd2532de-dbb9-4ee6-9962-4ffcefea501e" providerId="ADAL" clId="{72190152-B2D4-422F-AAFD-2E204329B7CC}" dt="2024-01-10T18:51:35.862" v="0" actId="47"/>
        <pc:sldMkLst>
          <pc:docMk/>
          <pc:sldMk cId="683893212" sldId="57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6B64E-FFC7-4914-A90F-3F7FDD810174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5000"/>
            <a:ext cx="5607050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353B2-6E03-4205-B16D-09473EDA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9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lp.law.harvard.edu/knowledge-hub/magazine/issues/lawyers-in-politics/declining-dominance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3756D5-40CB-4C6C-8761-23755AC5AF9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08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Dem 72% to Rep 28%; </a:t>
            </a:r>
            <a:r>
              <a:rPr lang="en-US"/>
              <a:t>Party affiliation tends to be less important than regional or urban/suburban/rural divides. This was very much the case pre-Hogan (with a blip during Ehrlich 03-07, also an R) but party was more of a divide in Hogan era. We expect a return to the lesser impact with the Moore Administration. There are 4 recognized parties: Democratic, Republican, Libertarian, Green, and Working Class. More rural communities—Western/Southern/Eastern Shore tend to be more R; urban and suburban tend to be more D. There has not been much change in the 70/30 split over several decades.</a:t>
            </a:r>
          </a:p>
          <a:p>
            <a:r>
              <a:rPr lang="en-US"/>
              <a:t>They only report gender on male/female basis. For 2023: </a:t>
            </a:r>
            <a:r>
              <a:rPr lang="en-US" b="1"/>
              <a:t>Overall: 57% male; 43% female; state is 48/52</a:t>
            </a:r>
            <a:r>
              <a:rPr lang="en-US"/>
              <a:t>. The Senate is 66/34 while the House is 55/45—since we tend to see movement from H to S, we expect to see S female number increase over time. This breakdown has shifted (more females) over the last two decades. We have the first female Speaker of the House (Speaker Adrienne Jones); before now we had never had a female statewide elected official at the state level (Barbara Mikulski in US Senate as only example on federal level). Our current Congressional delegation is entirely male.</a:t>
            </a:r>
          </a:p>
          <a:p>
            <a:r>
              <a:rPr lang="en-US" dirty="0"/>
              <a:t>They only report “</a:t>
            </a:r>
            <a:r>
              <a:rPr lang="en-US" b="1" dirty="0"/>
              <a:t>Caucasian (62%), African-American (34%), Asian (4%), and Other (1%)</a:t>
            </a:r>
            <a:r>
              <a:rPr lang="en-US" dirty="0"/>
              <a:t>” </a:t>
            </a:r>
            <a:r>
              <a:rPr lang="en-US" b="1" dirty="0"/>
              <a:t>(state is 55/30/6/9)</a:t>
            </a:r>
            <a:r>
              <a:rPr lang="en-US" dirty="0"/>
              <a:t>—don’t ask me why this is the case. </a:t>
            </a:r>
            <a:endParaRPr lang="en-US" dirty="0">
              <a:cs typeface="Calibri"/>
            </a:endParaRPr>
          </a:p>
          <a:p>
            <a:r>
              <a:rPr lang="en-US" dirty="0"/>
              <a:t>Congress is about 33% lawyers, a percentage that has fallen over the decades. Read: </a:t>
            </a:r>
            <a:r>
              <a:rPr lang="en-US" dirty="0">
                <a:hlinkClick r:id="rId3"/>
              </a:rPr>
              <a:t>https://clp.law.harvard.edu/knowledge-hub/magazine/issues/lawyers-in-politics/declining-dominance/</a:t>
            </a:r>
            <a:r>
              <a:rPr lang="en-US" dirty="0"/>
              <a:t>  Maryland has remained steady in the 20-30% range; </a:t>
            </a:r>
            <a:r>
              <a:rPr lang="en-US" b="1" dirty="0"/>
              <a:t>currently 24% have JD</a:t>
            </a:r>
            <a:r>
              <a:rPr lang="en-US" dirty="0"/>
              <a:t>. We have two MDs—Senator Lam and Delegate Hill. Only 13% full-time legislator.</a:t>
            </a:r>
            <a:endParaRPr lang="en-US" dirty="0">
              <a:cs typeface="Calibri"/>
            </a:endParaRPr>
          </a:p>
          <a:p>
            <a:r>
              <a:rPr lang="en-US" b="1" dirty="0"/>
              <a:t>85% have college degree or higher</a:t>
            </a:r>
            <a:endParaRPr lang="en-US" dirty="0"/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3C0FC-804E-4D03-9C98-B824814990B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77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REIN Race and Equity Impact Note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3C0FC-804E-4D03-9C98-B824814990B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072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Members may ask questions during testimony but rarely interrupt. </a:t>
            </a:r>
          </a:p>
          <a:p>
            <a:r>
              <a:rPr lang="en-US" dirty="0"/>
              <a:t>Usually ask of panel after all have testified—so coordinate who answers what in case they direct to panel and not an individual.</a:t>
            </a:r>
          </a:p>
          <a:p>
            <a:r>
              <a:rPr lang="en-US" dirty="0"/>
              <a:t>Names on placard in front of member (on Zoom as well)</a:t>
            </a:r>
          </a:p>
          <a:p>
            <a:r>
              <a:rPr lang="en-US" dirty="0"/>
              <a:t>Hearings can go for minutes or hours—be prepared</a:t>
            </a:r>
          </a:p>
          <a:p>
            <a:r>
              <a:rPr lang="en-US" dirty="0"/>
              <a:t>Order of bills—usually announced at start; might be posted online if virtual?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3C0FC-804E-4D03-9C98-B824814990B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16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watch hearings after the fact—video camera icon next to Committee name on bill landing page.</a:t>
            </a:r>
          </a:p>
          <a:p>
            <a:r>
              <a:rPr lang="en-US" dirty="0"/>
              <a:t>See handout on how to watch live or recorded hearings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3C0FC-804E-4D03-9C98-B824814990B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02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Floor Session: Monday nights, typically mornings Tuesday to Thursday at first, then includes Fridays, toward the end they open and close all day!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3C0FC-804E-4D03-9C98-B824814990B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028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Can be presented DURING session; if in first 83 days, </a:t>
            </a:r>
            <a:r>
              <a:rPr lang="en-US" dirty="0" err="1"/>
              <a:t>Gov’r</a:t>
            </a:r>
            <a:r>
              <a:rPr lang="en-US" dirty="0"/>
              <a:t> has 6 days; in last week, </a:t>
            </a:r>
            <a:r>
              <a:rPr lang="en-US" dirty="0" err="1"/>
              <a:t>Gov’r</a:t>
            </a:r>
            <a:r>
              <a:rPr lang="en-US" dirty="0"/>
              <a:t> has 30 days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veto during session—may be considered in that session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OAG Letters on constitutionality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3C0FC-804E-4D03-9C98-B824814990B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06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99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3756D5-40CB-4C6C-8761-23755AC5AF9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8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68E720-52B6-4D43-85CF-90585FE5DC5B}" type="datetime1">
              <a:rPr lang="en-US" smtClean="0"/>
              <a:pPr/>
              <a:t>1/10/2024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>
                <a:solidFill>
                  <a:srgbClr val="DA1F28">
                    <a:tint val="20000"/>
                  </a:srgbClr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CA9FEA-807E-4F70-AF63-2B1EE05580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7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BF76-BD74-4144-A7BA-446A34661DE0}" type="datetime1">
              <a:rPr lang="en-US" smtClean="0">
                <a:solidFill>
                  <a:prstClr val="black"/>
                </a:solidFill>
              </a:rPr>
              <a:pPr/>
              <a:t>1/10/2024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24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FB583-44F5-411B-AAAB-5FA99234A4D7}" type="datetime1">
              <a:rPr lang="en-US" smtClean="0">
                <a:solidFill>
                  <a:prstClr val="black"/>
                </a:solidFill>
              </a:rPr>
              <a:pPr/>
              <a:t>1/10/2024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4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1AD1-D624-4E33-A595-85D690DC2240}" type="datetime1">
              <a:rPr lang="en-US" smtClean="0">
                <a:solidFill>
                  <a:prstClr val="black"/>
                </a:solidFill>
              </a:rPr>
              <a:pPr/>
              <a:t>1/10/2024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591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32B2-B44E-4493-BC84-6FD2C5863169}" type="datetime1">
              <a:rPr lang="en-US" smtClean="0">
                <a:solidFill>
                  <a:prstClr val="white"/>
                </a:solidFill>
              </a:rPr>
              <a:pPr/>
              <a:t>1/10/2024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763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50AF3-CC39-4C9D-BDE5-D2CB56FDD2A0}" type="datetime1">
              <a:rPr lang="en-US" smtClean="0">
                <a:solidFill>
                  <a:prstClr val="white"/>
                </a:solidFill>
              </a:rPr>
              <a:pPr/>
              <a:t>1/10/2024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0531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C477-CE94-45D4-B80E-48DB269CE0DC}" type="datetime1">
              <a:rPr lang="en-US" smtClean="0">
                <a:solidFill>
                  <a:prstClr val="black"/>
                </a:solidFill>
              </a:rPr>
              <a:pPr/>
              <a:t>1/10/2024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0119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27306-EAD7-4014-B0C8-68B4801794E7}" type="datetime1">
              <a:rPr lang="en-US" smtClean="0">
                <a:solidFill>
                  <a:prstClr val="white"/>
                </a:solidFill>
              </a:rPr>
              <a:pPr/>
              <a:t>1/10/2024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0969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14DB-96C5-4D62-A9C1-F687C0D180C8}" type="datetime1">
              <a:rPr lang="en-US" smtClean="0">
                <a:solidFill>
                  <a:prstClr val="black"/>
                </a:solidFill>
              </a:rPr>
              <a:pPr/>
              <a:t>1/10/2024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8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5528FD9-E784-4331-AE26-576D01181415}" type="datetime1">
              <a:rPr lang="en-US" smtClean="0">
                <a:solidFill>
                  <a:prstClr val="black"/>
                </a:solidFill>
              </a:rPr>
              <a:pPr/>
              <a:t>1/10/2024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7763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7A2330-379B-4123-9464-D781FA019ADA}" type="datetime1">
              <a:rPr lang="en-US" smtClean="0">
                <a:solidFill>
                  <a:prstClr val="white"/>
                </a:solidFill>
              </a:rPr>
              <a:pPr/>
              <a:t>1/10/2024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233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6E6252-CA29-47F0-A14D-77AE00D26997}" type="datetime1">
              <a:rPr lang="en-US" smtClean="0">
                <a:solidFill>
                  <a:prstClr val="black"/>
                </a:solidFill>
              </a:rPr>
              <a:pPr/>
              <a:t>1/10/2024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61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Legislation/Details/SB0141?ys=2024RS" TargetMode="External"/><Relationship Id="rId2" Type="http://schemas.openxmlformats.org/officeDocument/2006/relationships/hyperlink" Target="https://mgaleg.maryland.gov/mgawebsite/Legislation/Details/hb0199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mgaleg.maryland.gov/mgawebsite/Legislation/Details/sb0186?ys=2024R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publichealth@law.umaryland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Members/Distric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galeg.maryland.gov/pubs-current/current-member-profile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226" y="381000"/>
            <a:ext cx="7772400" cy="1829761"/>
          </a:xfrm>
        </p:spPr>
        <p:txBody>
          <a:bodyPr>
            <a:normAutofit/>
          </a:bodyPr>
          <a:lstStyle/>
          <a:p>
            <a:r>
              <a:rPr lang="en-US" dirty="0">
                <a:latin typeface="Palatino Linotype" panose="02040502050505030304" pitchFamily="18" charset="0"/>
              </a:rPr>
              <a:t>Preparing for 2024      Policy Updates</a:t>
            </a:r>
            <a:endParaRPr lang="en-US" sz="3600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507057"/>
            <a:ext cx="7772400" cy="1199704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Palatino Linotype" panose="02040502050505030304" pitchFamily="18" charset="0"/>
              </a:rPr>
              <a:t>January 10, 2024</a:t>
            </a:r>
            <a:endParaRPr lang="en-US" sz="2000" i="1" dirty="0">
              <a:latin typeface="Palatino Linotype" panose="0204050205050503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0785" y="3733800"/>
            <a:ext cx="2623751" cy="108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5659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SECOND READING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5440"/>
            <a:ext cx="8229600" cy="451072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Presented at Floor Session; “Committee Reprint” if extensive amendments </a:t>
            </a:r>
          </a:p>
          <a:p>
            <a:r>
              <a:rPr lang="en-US" dirty="0"/>
              <a:t>Opportunity for question and debate</a:t>
            </a:r>
          </a:p>
          <a:p>
            <a:r>
              <a:rPr lang="en-US" dirty="0"/>
              <a:t>May be amended; if offered, voted on first; majority carries</a:t>
            </a:r>
          </a:p>
          <a:p>
            <a:r>
              <a:rPr lang="en-US" dirty="0"/>
              <a:t>Special Order—to a date certain; Laid Over—next day/session</a:t>
            </a:r>
          </a:p>
          <a:p>
            <a:r>
              <a:rPr lang="en-US" dirty="0"/>
              <a:t>Voice Vote—majority</a:t>
            </a:r>
          </a:p>
          <a:p>
            <a:r>
              <a:rPr lang="en-US" dirty="0"/>
              <a:t>Ordered “printed for third reading” (except if crossed over; then “passed to third reader”)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779971"/>
          </a:xfrm>
        </p:spPr>
        <p:txBody>
          <a:bodyPr/>
          <a:lstStyle/>
          <a:p>
            <a:r>
              <a:rPr lang="en-US" b="1" dirty="0"/>
              <a:t>THIRD READER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808"/>
            <a:ext cx="8229600" cy="4614355"/>
          </a:xfrm>
        </p:spPr>
        <p:txBody>
          <a:bodyPr>
            <a:normAutofit/>
          </a:bodyPr>
          <a:lstStyle/>
          <a:p>
            <a:r>
              <a:rPr lang="en-US" dirty="0"/>
              <a:t>May NOT be amended unless is CROSSED OVER BILL</a:t>
            </a:r>
          </a:p>
          <a:p>
            <a:r>
              <a:rPr lang="en-US" dirty="0"/>
              <a:t>Special Order permitted (often delay tactic)</a:t>
            </a:r>
          </a:p>
          <a:p>
            <a:r>
              <a:rPr lang="en-US" dirty="0"/>
              <a:t>Roll Call—recorded vote; majority</a:t>
            </a:r>
          </a:p>
          <a:p>
            <a:r>
              <a:rPr lang="en-US" dirty="0"/>
              <a:t>**Majority exceptions:</a:t>
            </a:r>
          </a:p>
          <a:p>
            <a:pPr lvl="1"/>
            <a:r>
              <a:rPr lang="en-US" dirty="0"/>
              <a:t>Constitutional Amendment or Emergency Bill:  3/5 of each house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b="1" i="1" dirty="0"/>
              <a:t>Repeat in other house . . .  unless CROSS FILED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75360"/>
          </a:xfrm>
        </p:spPr>
        <p:txBody>
          <a:bodyPr>
            <a:normAutofit/>
          </a:bodyPr>
          <a:lstStyle/>
          <a:p>
            <a:r>
              <a:rPr lang="en-US" b="1" dirty="0"/>
              <a:t>PRESENTMENT TO GOVERNOR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7424"/>
            <a:ext cx="8229600" cy="476097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Must be presented within 20 days of adjournment (do not become law if not presented)</a:t>
            </a:r>
          </a:p>
          <a:p>
            <a:r>
              <a:rPr lang="en-US" dirty="0"/>
              <a:t>GOVERNOR may:  1) sign; 2) refuse to sign (pocket veto:  treated as if signed on 31</a:t>
            </a:r>
            <a:r>
              <a:rPr lang="en-US" baseline="30000" dirty="0"/>
              <a:t>st</a:t>
            </a:r>
            <a:r>
              <a:rPr lang="en-US" dirty="0"/>
              <a:t> day after presentment); 3) veto (must do within 30 days of presentment) </a:t>
            </a:r>
          </a:p>
          <a:p>
            <a:r>
              <a:rPr lang="en-US" dirty="0"/>
              <a:t>Now allowed to line item veto a budget allocation added by GA</a:t>
            </a:r>
          </a:p>
          <a:p>
            <a:r>
              <a:rPr lang="en-US" dirty="0"/>
              <a:t>No veto of constitutional amendment</a:t>
            </a:r>
          </a:p>
          <a:p>
            <a:r>
              <a:rPr lang="en-US" dirty="0"/>
              <a:t>Veto Override:  NOT in first year of session (2023); otherwise, at first session following (whether regular or special); 3/5 vote of each house to override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EFFECTIVE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Emergency:  on signature of Governor (or on 7</a:t>
            </a:r>
            <a:r>
              <a:rPr lang="en-US" baseline="30000" dirty="0"/>
              <a:t>th</a:t>
            </a:r>
            <a:r>
              <a:rPr lang="en-US" dirty="0"/>
              <a:t> day after presentment if not) or other date set in bill</a:t>
            </a:r>
          </a:p>
          <a:p>
            <a:r>
              <a:rPr lang="en-US" dirty="0"/>
              <a:t>Fiscal:  July 1</a:t>
            </a:r>
          </a:p>
          <a:p>
            <a:r>
              <a:rPr lang="en-US" dirty="0"/>
              <a:t>General:  October 1</a:t>
            </a:r>
          </a:p>
          <a:p>
            <a:r>
              <a:rPr lang="en-US" dirty="0"/>
              <a:t>Earliest:  June 1</a:t>
            </a:r>
          </a:p>
          <a:p>
            <a:r>
              <a:rPr lang="en-US" dirty="0"/>
              <a:t>Latest:  Can be whenever in future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DC00B-DB99-78EE-42BC-980D2862D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829761"/>
          </a:xfrm>
        </p:spPr>
        <p:txBody>
          <a:bodyPr/>
          <a:lstStyle/>
          <a:p>
            <a:pPr algn="ctr"/>
            <a:r>
              <a:rPr lang="en-US" dirty="0"/>
              <a:t>2024 Bills of Interest</a:t>
            </a:r>
          </a:p>
        </p:txBody>
      </p:sp>
    </p:spTree>
    <p:extLst>
      <p:ext uri="{BB962C8B-B14F-4D97-AF65-F5344CB8AC3E}">
        <p14:creationId xmlns:p14="http://schemas.microsoft.com/office/powerpoint/2010/main" val="1261384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hlinkClick r:id="rId2"/>
              </a:rPr>
              <a:t>HB 199</a:t>
            </a:r>
            <a:r>
              <a:rPr lang="en-US" dirty="0"/>
              <a:t>/</a:t>
            </a:r>
            <a:r>
              <a:rPr lang="en-US" dirty="0">
                <a:hlinkClick r:id="rId3"/>
              </a:rPr>
              <a:t>SB 141</a:t>
            </a:r>
            <a:r>
              <a:rPr lang="en-US" dirty="0"/>
              <a:t>: Multifamily Dwellings - Smoking Policies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038600"/>
          </a:xfrm>
        </p:spPr>
        <p:txBody>
          <a:bodyPr>
            <a:normAutofit/>
          </a:bodyPr>
          <a:lstStyle/>
          <a:p>
            <a:r>
              <a:rPr lang="en-US" dirty="0"/>
              <a:t>Revival from 2023 (SB 817)</a:t>
            </a:r>
          </a:p>
          <a:p>
            <a:r>
              <a:rPr lang="en-US" dirty="0"/>
              <a:t>Requires the governing body of a multifamily dwelling to develop a smoking policy that is at least as stringent as the state and local laws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427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hlinkClick r:id="rId2"/>
              </a:rPr>
              <a:t>SB 186</a:t>
            </a:r>
            <a:r>
              <a:rPr lang="en-US" dirty="0"/>
              <a:t>: Prince George's County - Alcoholic Beverages - Cigar Lounge License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3264"/>
            <a:ext cx="8229600" cy="337413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Effectively identical to 2023 cigar lounge bill in Wicomico County (SB 795)</a:t>
            </a:r>
          </a:p>
          <a:p>
            <a:r>
              <a:rPr lang="en-US" dirty="0"/>
              <a:t>Establishes a Class B-CL (cigar lounge) beer, wine, and liquor license in Prince George’s County</a:t>
            </a:r>
          </a:p>
          <a:p>
            <a:r>
              <a:rPr lang="en-US" dirty="0"/>
              <a:t>Cigar lounge can sell beer, wine, and liquor for on-premises consumption</a:t>
            </a:r>
          </a:p>
          <a:p>
            <a:r>
              <a:rPr lang="en-US" dirty="0"/>
              <a:t>Exempts Class B-CL licenses in PG County from compliance with the Clean Indoor Air Act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232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Tobacco Retail Licensing (TRL)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100"/>
            <a:ext cx="8229600" cy="4038600"/>
          </a:xfrm>
        </p:spPr>
        <p:txBody>
          <a:bodyPr>
            <a:normAutofit/>
          </a:bodyPr>
          <a:lstStyle/>
          <a:p>
            <a:r>
              <a:rPr lang="en-US" dirty="0"/>
              <a:t>The bill is expected to have multiple provisions related to the retail marketing of tobacco products</a:t>
            </a:r>
          </a:p>
          <a:p>
            <a:r>
              <a:rPr lang="en-US" dirty="0"/>
              <a:t>Could include:</a:t>
            </a:r>
          </a:p>
          <a:p>
            <a:pPr lvl="1"/>
            <a:r>
              <a:rPr lang="en-US" dirty="0"/>
              <a:t>Prohibiting self-service displays</a:t>
            </a:r>
          </a:p>
          <a:p>
            <a:pPr lvl="1"/>
            <a:r>
              <a:rPr lang="en-US" dirty="0"/>
              <a:t>Mandatory ID checks</a:t>
            </a:r>
          </a:p>
          <a:p>
            <a:pPr lvl="1"/>
            <a:r>
              <a:rPr lang="en-US" dirty="0"/>
              <a:t>Increase license fees </a:t>
            </a:r>
          </a:p>
          <a:p>
            <a:pPr lvl="1"/>
            <a:r>
              <a:rPr lang="en-US" dirty="0"/>
              <a:t>Increase penalties for sales to minors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23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Electronic Smoking Device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100"/>
            <a:ext cx="8229600" cy="4038600"/>
          </a:xfrm>
        </p:spPr>
        <p:txBody>
          <a:bodyPr>
            <a:normAutofit/>
          </a:bodyPr>
          <a:lstStyle/>
          <a:p>
            <a:r>
              <a:rPr lang="en-US" dirty="0"/>
              <a:t>Establish a registry of vape products that are authorized for sale in Maryland</a:t>
            </a:r>
          </a:p>
          <a:p>
            <a:r>
              <a:rPr lang="en-US" dirty="0"/>
              <a:t>ATCC can suspend/revoke a license or impose a civil penalty for selling unauthorized products</a:t>
            </a:r>
          </a:p>
        </p:txBody>
      </p:sp>
    </p:spTree>
    <p:extLst>
      <p:ext uri="{BB962C8B-B14F-4D97-AF65-F5344CB8AC3E}">
        <p14:creationId xmlns:p14="http://schemas.microsoft.com/office/powerpoint/2010/main" val="414937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LRC Legislative Tracking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Real-time tracking of public health bills</a:t>
            </a:r>
          </a:p>
          <a:p>
            <a:r>
              <a:rPr lang="en-US" dirty="0"/>
              <a:t>Bi-weekly Zoom updates begin January 23</a:t>
            </a:r>
            <a:r>
              <a:rPr lang="en-US" baseline="30000" dirty="0"/>
              <a:t>rd</a:t>
            </a:r>
            <a:r>
              <a:rPr lang="en-US" dirty="0"/>
              <a:t> at 11:30</a:t>
            </a:r>
          </a:p>
          <a:p>
            <a:r>
              <a:rPr lang="en-US" dirty="0"/>
              <a:t>Email </a:t>
            </a:r>
            <a:r>
              <a:rPr lang="en-US" dirty="0">
                <a:hlinkClick r:id="rId2"/>
              </a:rPr>
              <a:t>publichealth@law.umaryland.edu</a:t>
            </a:r>
            <a:r>
              <a:rPr lang="en-US" dirty="0"/>
              <a:t> to be added to the listserv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494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Maryland Legislative Session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2F55FE-A097-0CBB-D2E1-3B88B3108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119374"/>
            <a:ext cx="4876800" cy="5526117"/>
          </a:xfrm>
          <a:prstGeom prst="rect">
            <a:avLst/>
          </a:prstGeom>
          <a:noFill/>
        </p:spPr>
      </p:pic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65B78A75-49C5-7676-3100-6D6C3E26A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39624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January 10: Session convenes</a:t>
            </a:r>
          </a:p>
          <a:p>
            <a:r>
              <a:rPr lang="en-US" dirty="0"/>
              <a:t>February 5: Senate bill introduction deadline</a:t>
            </a:r>
          </a:p>
          <a:p>
            <a:r>
              <a:rPr lang="en-US" dirty="0"/>
              <a:t>February 9: House bill introduction deadline</a:t>
            </a:r>
          </a:p>
          <a:p>
            <a:r>
              <a:rPr lang="en-US" dirty="0"/>
              <a:t>March 18: Bill crossover date</a:t>
            </a:r>
          </a:p>
          <a:p>
            <a:r>
              <a:rPr lang="en-US" dirty="0"/>
              <a:t>April 8: Sine die</a:t>
            </a:r>
          </a:p>
        </p:txBody>
      </p:sp>
    </p:spTree>
    <p:extLst>
      <p:ext uri="{BB962C8B-B14F-4D97-AF65-F5344CB8AC3E}">
        <p14:creationId xmlns:p14="http://schemas.microsoft.com/office/powerpoint/2010/main" val="21138446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2024 Maryland Tobacco Conference</a:t>
            </a:r>
          </a:p>
          <a:p>
            <a:pPr marL="109728" indent="0" algn="ctr">
              <a:buNone/>
            </a:pPr>
            <a:r>
              <a:rPr lang="en-US" dirty="0"/>
              <a:t>June 5, 2024</a:t>
            </a:r>
          </a:p>
          <a:p>
            <a:pPr marL="109728" indent="0" algn="ctr">
              <a:buNone/>
            </a:pPr>
            <a:r>
              <a:rPr lang="en-US" dirty="0"/>
              <a:t>BWI Marriott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SAVE THE DATE</a:t>
            </a:r>
          </a:p>
        </p:txBody>
      </p:sp>
    </p:spTree>
    <p:extLst>
      <p:ext uri="{BB962C8B-B14F-4D97-AF65-F5344CB8AC3E}">
        <p14:creationId xmlns:p14="http://schemas.microsoft.com/office/powerpoint/2010/main" val="2362252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C1DFA-B762-4BC4-B75A-9E873F056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4256"/>
            <a:ext cx="8229600" cy="743712"/>
          </a:xfrm>
        </p:spPr>
        <p:txBody>
          <a:bodyPr>
            <a:normAutofit/>
          </a:bodyPr>
          <a:lstStyle/>
          <a:p>
            <a:r>
              <a:rPr lang="en-US" b="1" dirty="0"/>
              <a:t>Maryland General Assembly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D1CA6-46AB-4DED-95A7-8487B3B79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2080"/>
            <a:ext cx="8229600" cy="47240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188 Members</a:t>
            </a:r>
          </a:p>
          <a:p>
            <a:pPr lvl="1"/>
            <a:r>
              <a:rPr lang="en-US" dirty="0"/>
              <a:t>141 House of Delegates/47 Senate: 3 for 1 ratio</a:t>
            </a:r>
          </a:p>
          <a:p>
            <a:r>
              <a:rPr lang="en-US" dirty="0">
                <a:hlinkClick r:id="rId3"/>
              </a:rPr>
              <a:t>Find Your Legislators</a:t>
            </a:r>
            <a:endParaRPr lang="en-US" dirty="0"/>
          </a:p>
          <a:p>
            <a:r>
              <a:rPr lang="en-US" b="1" dirty="0"/>
              <a:t>90-Day Session/Special Sessions</a:t>
            </a:r>
          </a:p>
          <a:p>
            <a:pPr lvl="1"/>
            <a:r>
              <a:rPr lang="en-US" dirty="0"/>
              <a:t>Citizen Legislature</a:t>
            </a:r>
          </a:p>
          <a:p>
            <a:r>
              <a:rPr lang="en-US" b="1" dirty="0"/>
              <a:t>Four Year Cycle: 2024 2nd Year of Term</a:t>
            </a:r>
          </a:p>
          <a:p>
            <a:r>
              <a:rPr lang="en-US" dirty="0">
                <a:cs typeface="Calibri"/>
                <a:hlinkClick r:id="rId4"/>
              </a:rPr>
              <a:t>Current Member Profile</a:t>
            </a:r>
            <a:r>
              <a:rPr lang="en-US" dirty="0">
                <a:cs typeface="Calibri"/>
              </a:rPr>
              <a:t> (2023)</a:t>
            </a:r>
            <a:endParaRPr lang="en-US" b="1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3995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BEFORE THERE IS A BILL, THERE IS</a:t>
            </a:r>
            <a:br>
              <a:rPr lang="en-US" sz="4000" b="1" dirty="0"/>
            </a:br>
            <a:r>
              <a:rPr lang="en-US" sz="4000" b="1" dirty="0"/>
              <a:t> . . . AN IDEA, A PROBLEM, AN OPPORTUNITY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>
              <a:buNone/>
            </a:pPr>
            <a:r>
              <a:rPr lang="en-US" b="1" i="1" dirty="0">
                <a:solidFill>
                  <a:srgbClr val="C00000"/>
                </a:solidFill>
              </a:rPr>
              <a:t>Sources of Legislation:</a:t>
            </a:r>
            <a:r>
              <a:rPr lang="en-US" b="1" dirty="0">
                <a:solidFill>
                  <a:srgbClr val="C00000"/>
                </a:solidFill>
              </a:rPr>
              <a:t>  </a:t>
            </a:r>
          </a:p>
          <a:p>
            <a:r>
              <a:rPr lang="en-US" dirty="0"/>
              <a:t>Advocacy Organizations</a:t>
            </a:r>
          </a:p>
          <a:p>
            <a:r>
              <a:rPr lang="en-US" dirty="0"/>
              <a:t>Individuals/Community Groups</a:t>
            </a:r>
          </a:p>
          <a:p>
            <a:r>
              <a:rPr lang="en-US" dirty="0"/>
              <a:t>Legislative Studies (Task Forces/Commissions)</a:t>
            </a:r>
          </a:p>
          <a:p>
            <a:r>
              <a:rPr lang="en-US" dirty="0"/>
              <a:t>Administration (Governor, Executive Agencies)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SECURING A SPONSOR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072"/>
            <a:ext cx="8229600" cy="4407091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C00000"/>
                </a:solidFill>
              </a:rPr>
              <a:t>Best to look for a sponsor:</a:t>
            </a:r>
          </a:p>
          <a:p>
            <a:r>
              <a:rPr lang="en-US" dirty="0"/>
              <a:t>In Committee that will hear bill;</a:t>
            </a:r>
          </a:p>
          <a:p>
            <a:r>
              <a:rPr lang="en-US" dirty="0"/>
              <a:t>Delegation if impacts one County/type of County;</a:t>
            </a:r>
          </a:p>
          <a:p>
            <a:r>
              <a:rPr lang="en-US" dirty="0"/>
              <a:t>With subject matter expertise.</a:t>
            </a:r>
          </a:p>
          <a:p>
            <a:pPr>
              <a:buNone/>
            </a:pPr>
            <a:r>
              <a:rPr lang="en-US" i="1" dirty="0"/>
              <a:t>This is a strategic and political decision that can be difficult to “undo” in later years.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FIRST READING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2768"/>
            <a:ext cx="8229600" cy="455339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600" dirty="0"/>
              <a:t>“Read” by Clerk of House/Secretary of Senate</a:t>
            </a:r>
            <a:endParaRPr lang="en-US" sz="3600">
              <a:cs typeface="Calibri"/>
            </a:endParaRPr>
          </a:p>
          <a:p>
            <a:r>
              <a:rPr lang="en-US" sz="3600" dirty="0"/>
              <a:t>Assigned to Committee</a:t>
            </a:r>
            <a:r>
              <a:rPr lang="en-US" dirty="0"/>
              <a:t> </a:t>
            </a:r>
            <a:endParaRPr lang="en-US">
              <a:cs typeface="Calibri"/>
            </a:endParaRPr>
          </a:p>
          <a:p>
            <a:pPr lvl="1"/>
            <a:r>
              <a:rPr lang="en-US" sz="3200" dirty="0"/>
              <a:t>sometimes assigned to 2 committees</a:t>
            </a:r>
            <a:endParaRPr lang="en-US" sz="3200">
              <a:cs typeface="Calibri"/>
            </a:endParaRPr>
          </a:p>
          <a:p>
            <a:pPr lvl="2"/>
            <a:r>
              <a:rPr lang="en-US" sz="3200" dirty="0"/>
              <a:t>Typically, one takes lead and other will act only if passed by lead; </a:t>
            </a:r>
            <a:endParaRPr lang="en-US" sz="3200">
              <a:cs typeface="Calibri"/>
            </a:endParaRPr>
          </a:p>
          <a:p>
            <a:pPr lvl="2"/>
            <a:r>
              <a:rPr lang="en-US" sz="3200" dirty="0"/>
              <a:t>Can have joint hearing and voting.</a:t>
            </a:r>
            <a:endParaRPr lang="en-US" sz="3200" dirty="0">
              <a:cs typeface="Calibri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1104"/>
            <a:ext cx="8229600" cy="1060704"/>
          </a:xfrm>
        </p:spPr>
        <p:txBody>
          <a:bodyPr>
            <a:normAutofit/>
          </a:bodyPr>
          <a:lstStyle/>
          <a:p>
            <a:r>
              <a:rPr lang="en-US" sz="3600" b="1" cap="all" dirty="0"/>
              <a:t>Fiscal and Policy Note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272"/>
            <a:ext cx="8229600" cy="47118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Impact on State and Local Government; Small Business</a:t>
            </a:r>
            <a:endParaRPr lang="en-US" dirty="0">
              <a:cs typeface="Calibri"/>
            </a:endParaRPr>
          </a:p>
          <a:p>
            <a:r>
              <a:rPr lang="en-US" dirty="0"/>
              <a:t>Read it carefully; can try to get corrections—but best to try to get information to drafter in advance, via sponsor; and/or earn reputation as helpful person on certain issues</a:t>
            </a:r>
          </a:p>
          <a:p>
            <a:r>
              <a:rPr lang="en-US" dirty="0"/>
              <a:t>Point out any errors or omissions clearly and directly in written and oral testimony</a:t>
            </a:r>
          </a:p>
          <a:p>
            <a:r>
              <a:rPr lang="en-US" dirty="0"/>
              <a:t>Note should be amended if significant amendments made to bill during session. </a:t>
            </a:r>
            <a:endParaRPr lang="en-US" dirty="0"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9156"/>
            <a:ext cx="8229600" cy="1028700"/>
          </a:xfrm>
        </p:spPr>
        <p:txBody>
          <a:bodyPr>
            <a:normAutofit/>
          </a:bodyPr>
          <a:lstStyle/>
          <a:p>
            <a:r>
              <a:rPr lang="en-US" b="1" dirty="0"/>
              <a:t>HEARINGS</a:t>
            </a:r>
            <a:br>
              <a:rPr lang="en-US" dirty="0"/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7856"/>
            <a:ext cx="8229600" cy="47278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Do not yet have protocols for 2024 (do not expect big changes from 2023)!</a:t>
            </a:r>
            <a:endParaRPr lang="en-US" dirty="0"/>
          </a:p>
          <a:p>
            <a:r>
              <a:rPr lang="en-US" dirty="0"/>
              <a:t>Everyone who signs in will be heard in person (2-3 minutes each)</a:t>
            </a:r>
          </a:p>
          <a:p>
            <a:r>
              <a:rPr lang="en-US" dirty="0"/>
              <a:t>Some virtual testimony permitted</a:t>
            </a:r>
          </a:p>
          <a:p>
            <a:r>
              <a:rPr lang="en-US" dirty="0"/>
              <a:t>Create panels and avoid duplication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Proponents then Opponents; so rebut in advance (unless large number of people; then may alternate panels)</a:t>
            </a:r>
          </a:p>
          <a:p>
            <a:r>
              <a:rPr lang="en-US" dirty="0"/>
              <a:t>Oral testimony should be 2-3 minutes long—DO NOT READ!!!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6448"/>
            <a:ext cx="8229600" cy="853440"/>
          </a:xfrm>
        </p:spPr>
        <p:txBody>
          <a:bodyPr/>
          <a:lstStyle/>
          <a:p>
            <a:r>
              <a:rPr lang="en-US" b="1" dirty="0"/>
              <a:t>AFTER THE HEARING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544"/>
            <a:ext cx="8229600" cy="482161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May be assigned to a sub-committee to make recommendation to committee; focus on those members</a:t>
            </a:r>
          </a:p>
          <a:p>
            <a:r>
              <a:rPr lang="en-US" dirty="0"/>
              <a:t>Committee Voting Sessions</a:t>
            </a:r>
          </a:p>
          <a:p>
            <a:r>
              <a:rPr lang="en-US" dirty="0"/>
              <a:t>May make amendments; vote on them first (simple majority)</a:t>
            </a:r>
          </a:p>
          <a:p>
            <a:r>
              <a:rPr lang="en-US" dirty="0"/>
              <a:t>Majority vote (tie does NOT pass):  Favorable (with amendments); Unfavorable; No Position (rare); Refer to Interim Study (technically dead) </a:t>
            </a:r>
          </a:p>
          <a:p>
            <a:r>
              <a:rPr lang="en-US" b="1" i="1" dirty="0">
                <a:solidFill>
                  <a:srgbClr val="C00000"/>
                </a:solidFill>
              </a:rPr>
              <a:t>Only favorable (or favorable with amendment) passed on to full body</a:t>
            </a:r>
            <a:endParaRPr lang="en-US" b="1" dirty="0">
              <a:solidFill>
                <a:srgbClr val="C00000"/>
              </a:solidFill>
            </a:endParaRPr>
          </a:p>
          <a:p>
            <a:r>
              <a:rPr lang="en-US" dirty="0"/>
              <a:t>Floor Report Prepared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DA1F28"/>
      </a:accent1>
      <a:accent2>
        <a:srgbClr val="FFC0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93EAA3F8F16B47A753E66737761C97" ma:contentTypeVersion="15" ma:contentTypeDescription="Create a new document." ma:contentTypeScope="" ma:versionID="728d7ca0fe891709b8a28e63fc66d635">
  <xsd:schema xmlns:xsd="http://www.w3.org/2001/XMLSchema" xmlns:xs="http://www.w3.org/2001/XMLSchema" xmlns:p="http://schemas.microsoft.com/office/2006/metadata/properties" xmlns:ns2="9fa23521-5820-46c9-b968-4f4cc61e2276" xmlns:ns3="f06332cb-994b-4a35-97af-1f5b60e13a65" targetNamespace="http://schemas.microsoft.com/office/2006/metadata/properties" ma:root="true" ma:fieldsID="e9c3a25a22a558ed656b5893876d736d" ns2:_="" ns3:_="">
    <xsd:import namespace="9fa23521-5820-46c9-b968-4f4cc61e2276"/>
    <xsd:import namespace="f06332cb-994b-4a35-97af-1f5b60e13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a23521-5820-46c9-b968-4f4cc61e22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332cb-994b-4a35-97af-1f5b60e13a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3dd9fc3-841d-4ad8-9608-186591a82c35}" ma:internalName="TaxCatchAll" ma:showField="CatchAllData" ma:web="f06332cb-994b-4a35-97af-1f5b60e13a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6332cb-994b-4a35-97af-1f5b60e13a65" xsi:nil="true"/>
    <lcf76f155ced4ddcb4097134ff3c332f xmlns="9fa23521-5820-46c9-b968-4f4cc61e227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B2E9A1-C913-4722-AB3F-B96F0998E079}"/>
</file>

<file path=customXml/itemProps2.xml><?xml version="1.0" encoding="utf-8"?>
<ds:datastoreItem xmlns:ds="http://schemas.openxmlformats.org/officeDocument/2006/customXml" ds:itemID="{E135EFB6-FBE1-4B4E-BB85-829E39877FFC}"/>
</file>

<file path=customXml/itemProps3.xml><?xml version="1.0" encoding="utf-8"?>
<ds:datastoreItem xmlns:ds="http://schemas.openxmlformats.org/officeDocument/2006/customXml" ds:itemID="{622EBC2F-5A66-4292-993C-7DA937241CE4}"/>
</file>

<file path=docProps/app.xml><?xml version="1.0" encoding="utf-8"?>
<Properties xmlns="http://schemas.openxmlformats.org/officeDocument/2006/extended-properties" xmlns:vt="http://schemas.openxmlformats.org/officeDocument/2006/docPropsVTypes">
  <TotalTime>6963</TotalTime>
  <Words>1514</Words>
  <Application>Microsoft Office PowerPoint</Application>
  <PresentationFormat>On-screen Show (4:3)</PresentationFormat>
  <Paragraphs>135</Paragraphs>
  <Slides>20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Lucida Sans Unicode</vt:lpstr>
      <vt:lpstr>Palatino Linotype</vt:lpstr>
      <vt:lpstr>Verdana</vt:lpstr>
      <vt:lpstr>Wingdings 2</vt:lpstr>
      <vt:lpstr>Wingdings 3</vt:lpstr>
      <vt:lpstr>Concourse</vt:lpstr>
      <vt:lpstr>Preparing for 2024      Policy Updates</vt:lpstr>
      <vt:lpstr>Maryland Legislative Session</vt:lpstr>
      <vt:lpstr>Maryland General Assembly</vt:lpstr>
      <vt:lpstr>BEFORE THERE IS A BILL, THERE IS  . . . AN IDEA, A PROBLEM, AN OPPORTUNITY</vt:lpstr>
      <vt:lpstr>SECURING A SPONSOR </vt:lpstr>
      <vt:lpstr>FIRST READING </vt:lpstr>
      <vt:lpstr>Fiscal and Policy Note</vt:lpstr>
      <vt:lpstr>HEARINGS </vt:lpstr>
      <vt:lpstr>AFTER THE HEARING</vt:lpstr>
      <vt:lpstr>SECOND READING </vt:lpstr>
      <vt:lpstr>THIRD READER</vt:lpstr>
      <vt:lpstr>PRESENTMENT TO GOVERNOR</vt:lpstr>
      <vt:lpstr>EFFECTIVE DATE</vt:lpstr>
      <vt:lpstr>2024 Bills of Interest</vt:lpstr>
      <vt:lpstr>HB 199/SB 141: Multifamily Dwellings - Smoking Policies </vt:lpstr>
      <vt:lpstr>SB 186: Prince George's County - Alcoholic Beverages - Cigar Lounge License </vt:lpstr>
      <vt:lpstr>Tobacco Retail Licensing (TRL)</vt:lpstr>
      <vt:lpstr>Electronic Smoking Device Registry</vt:lpstr>
      <vt:lpstr>LRC Legislative Tracking</vt:lpstr>
      <vt:lpstr>SAVE THE 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Contact Information</dc:title>
  <dc:creator>Tilburg, William</dc:creator>
  <cp:lastModifiedBy>Inniss, Blair</cp:lastModifiedBy>
  <cp:revision>48</cp:revision>
  <cp:lastPrinted>2017-01-09T14:46:23Z</cp:lastPrinted>
  <dcterms:created xsi:type="dcterms:W3CDTF">2015-04-15T13:20:57Z</dcterms:created>
  <dcterms:modified xsi:type="dcterms:W3CDTF">2024-01-10T18:51:36Z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0x0101001093EAA3F8F16B47A753E66737761C97</vt:lpwstr>
  </property>
</Properties>
</file>