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709" r:id="rId5"/>
  </p:sldMasterIdLst>
  <p:notesMasterIdLst>
    <p:notesMasterId r:id="rId34"/>
  </p:notesMasterIdLst>
  <p:sldIdLst>
    <p:sldId id="301" r:id="rId6"/>
    <p:sldId id="302" r:id="rId7"/>
    <p:sldId id="446" r:id="rId8"/>
    <p:sldId id="449" r:id="rId9"/>
    <p:sldId id="450" r:id="rId10"/>
    <p:sldId id="451" r:id="rId11"/>
    <p:sldId id="452" r:id="rId12"/>
    <p:sldId id="454" r:id="rId13"/>
    <p:sldId id="455" r:id="rId14"/>
    <p:sldId id="490" r:id="rId15"/>
    <p:sldId id="496" r:id="rId16"/>
    <p:sldId id="491" r:id="rId17"/>
    <p:sldId id="494" r:id="rId18"/>
    <p:sldId id="493" r:id="rId19"/>
    <p:sldId id="495" r:id="rId20"/>
    <p:sldId id="498" r:id="rId21"/>
    <p:sldId id="482" r:id="rId22"/>
    <p:sldId id="487" r:id="rId23"/>
    <p:sldId id="485" r:id="rId24"/>
    <p:sldId id="499" r:id="rId25"/>
    <p:sldId id="352" r:id="rId26"/>
    <p:sldId id="500" r:id="rId27"/>
    <p:sldId id="503" r:id="rId28"/>
    <p:sldId id="502" r:id="rId29"/>
    <p:sldId id="504" r:id="rId30"/>
    <p:sldId id="438" r:id="rId31"/>
    <p:sldId id="488" r:id="rId32"/>
    <p:sldId id="489"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62F6E"/>
    <a:srgbClr val="39C0E0"/>
    <a:srgbClr val="A0D9E6"/>
    <a:srgbClr val="74BC1F"/>
    <a:srgbClr val="19D3FD"/>
    <a:srgbClr val="17E1FD"/>
    <a:srgbClr val="A9F2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5076" autoAdjust="0"/>
  </p:normalViewPr>
  <p:slideViewPr>
    <p:cSldViewPr snapToGrid="0" snapToObjects="1">
      <p:cViewPr varScale="1">
        <p:scale>
          <a:sx n="42" d="100"/>
          <a:sy n="42" d="100"/>
        </p:scale>
        <p:origin x="752" y="4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0FE599-D580-7F4B-AAE9-14C25978AECD}" type="datetimeFigureOut">
              <a:rPr lang="en-US" smtClean="0"/>
              <a:t>6/24/2025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DFA9C6-33F4-B54F-9A0B-9DB4C4A2881C}" type="slidenum">
              <a:rPr lang="en-US" smtClean="0"/>
              <a:t>‹#›</a:t>
            </a:fld>
            <a:endParaRPr lang="en-US"/>
          </a:p>
        </p:txBody>
      </p:sp>
    </p:spTree>
    <p:extLst>
      <p:ext uri="{BB962C8B-B14F-4D97-AF65-F5344CB8AC3E}">
        <p14:creationId xmlns:p14="http://schemas.microsoft.com/office/powerpoint/2010/main" val="902906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Zyban/Wellbutrin – antidepressant and smoking aid. Reduces craving and withdrawal. </a:t>
            </a:r>
          </a:p>
          <a:p>
            <a:pPr eaLnBrk="1" hangingPunct="1"/>
            <a:endParaRPr lang="en-US" altLang="en-US" dirty="0"/>
          </a:p>
          <a:p>
            <a:pPr eaLnBrk="1" hangingPunct="1"/>
            <a:r>
              <a:rPr lang="en-US" altLang="en-US" dirty="0"/>
              <a:t>Chantix – treats nicotine addiction</a:t>
            </a:r>
            <a:r>
              <a:rPr lang="en-US" altLang="en-US" baseline="0" dirty="0"/>
              <a:t> by reducing craving and the pleasurable effects of cigarettes and other tobacco products. Stimulates nicotine receptors more weakly than nicotine itself. </a:t>
            </a:r>
            <a:endParaRPr lang="en-US" altLang="en-US" dirty="0"/>
          </a:p>
          <a:p>
            <a:endParaRPr lang="en-US" dirty="0"/>
          </a:p>
        </p:txBody>
      </p:sp>
      <p:sp>
        <p:nvSpPr>
          <p:cNvPr id="4" name="Slide Number Placeholder 3"/>
          <p:cNvSpPr>
            <a:spLocks noGrp="1"/>
          </p:cNvSpPr>
          <p:nvPr>
            <p:ph type="sldNum" sz="quarter" idx="5"/>
          </p:nvPr>
        </p:nvSpPr>
        <p:spPr/>
        <p:txBody>
          <a:bodyPr/>
          <a:lstStyle/>
          <a:p>
            <a:fld id="{9FDFA9C6-33F4-B54F-9A0B-9DB4C4A2881C}" type="slidenum">
              <a:rPr lang="en-US" smtClean="0"/>
              <a:t>5</a:t>
            </a:fld>
            <a:endParaRPr lang="en-US"/>
          </a:p>
        </p:txBody>
      </p:sp>
    </p:spTree>
    <p:extLst>
      <p:ext uri="{BB962C8B-B14F-4D97-AF65-F5344CB8AC3E}">
        <p14:creationId xmlns:p14="http://schemas.microsoft.com/office/powerpoint/2010/main" val="1303332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Current e-cigarette use was based on responses of “every day” or “some days” to the question, "Do you now use e-cigarettes or other electronic vaping products every day, some days, or not at all?” This question was asked of adults who had ever tried an e-cigarette, even one time. Estimates are based on household interviews of a sample of the U.S. civilian noninstitutionalized population.</a:t>
            </a:r>
          </a:p>
          <a:p>
            <a:endParaRPr lang="en-US" dirty="0"/>
          </a:p>
          <a:p>
            <a:r>
              <a:rPr lang="en-US" baseline="30000" dirty="0"/>
              <a:t>1</a:t>
            </a:r>
            <a:r>
              <a:rPr lang="en-US" dirty="0"/>
              <a:t>Significantly different from women (p &lt; 0.05). </a:t>
            </a:r>
          </a:p>
        </p:txBody>
      </p:sp>
      <p:sp>
        <p:nvSpPr>
          <p:cNvPr id="4" name="Slide Number Placeholder 3"/>
          <p:cNvSpPr>
            <a:spLocks noGrp="1"/>
          </p:cNvSpPr>
          <p:nvPr>
            <p:ph type="sldNum" sz="quarter" idx="5"/>
          </p:nvPr>
        </p:nvSpPr>
        <p:spPr/>
        <p:txBody>
          <a:bodyPr/>
          <a:lstStyle/>
          <a:p>
            <a:fld id="{9FDFA9C6-33F4-B54F-9A0B-9DB4C4A2881C}" type="slidenum">
              <a:rPr lang="en-US" smtClean="0"/>
              <a:t>12</a:t>
            </a:fld>
            <a:endParaRPr lang="en-US"/>
          </a:p>
        </p:txBody>
      </p:sp>
    </p:spTree>
    <p:extLst>
      <p:ext uri="{BB962C8B-B14F-4D97-AF65-F5344CB8AC3E}">
        <p14:creationId xmlns:p14="http://schemas.microsoft.com/office/powerpoint/2010/main" val="3383116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analogy to physical activity trackers and notifications to stand up or get up and move </a:t>
            </a:r>
          </a:p>
        </p:txBody>
      </p:sp>
      <p:sp>
        <p:nvSpPr>
          <p:cNvPr id="4" name="Slide Number Placeholder 3"/>
          <p:cNvSpPr>
            <a:spLocks noGrp="1"/>
          </p:cNvSpPr>
          <p:nvPr>
            <p:ph type="sldNum" sz="quarter" idx="5"/>
          </p:nvPr>
        </p:nvSpPr>
        <p:spPr/>
        <p:txBody>
          <a:bodyPr/>
          <a:lstStyle/>
          <a:p>
            <a:fld id="{9FDFA9C6-33F4-B54F-9A0B-9DB4C4A2881C}" type="slidenum">
              <a:rPr lang="en-US" smtClean="0"/>
              <a:t>18</a:t>
            </a:fld>
            <a:endParaRPr lang="en-US"/>
          </a:p>
        </p:txBody>
      </p:sp>
    </p:spTree>
    <p:extLst>
      <p:ext uri="{BB962C8B-B14F-4D97-AF65-F5344CB8AC3E}">
        <p14:creationId xmlns:p14="http://schemas.microsoft.com/office/powerpoint/2010/main" val="39489805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DFA9C6-33F4-B54F-9A0B-9DB4C4A2881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4093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000000"/>
                </a:solidFill>
                <a:effectLst/>
                <a:latin typeface="Nunito" pitchFamily="2" charset="0"/>
              </a:rPr>
              <a:t>National Center for Health Statistics</a:t>
            </a:r>
          </a:p>
          <a:p>
            <a:endParaRPr lang="en-US" b="0" i="0" dirty="0">
              <a:solidFill>
                <a:srgbClr val="000000"/>
              </a:solidFill>
              <a:effectLst/>
              <a:latin typeface="Nunito" pitchFamily="2" charset="0"/>
            </a:endParaRPr>
          </a:p>
          <a:p>
            <a:r>
              <a:rPr lang="en-US" b="0" i="0" dirty="0">
                <a:solidFill>
                  <a:srgbClr val="000000"/>
                </a:solidFill>
                <a:effectLst/>
                <a:latin typeface="Nunito" pitchFamily="2" charset="0"/>
              </a:rPr>
              <a:t>The National Health Interview Survey is an annual, nationally representative household survey of noninstitutionalized U.S. civilians. In 2022, a total of 27,651 adults aged ≥18 years were surveyed (response rate = 47.7%).</a:t>
            </a:r>
            <a:r>
              <a:rPr lang="en-US" b="0" i="0" u="none" strike="noStrike" baseline="30000" dirty="0">
                <a:solidFill>
                  <a:srgbClr val="000000"/>
                </a:solidFill>
                <a:effectLst/>
                <a:latin typeface="Nunito" pitchFamily="2" charset="0"/>
              </a:rPr>
              <a:t>†</a:t>
            </a:r>
            <a:r>
              <a:rPr lang="en-US" b="0" i="0" dirty="0">
                <a:solidFill>
                  <a:srgbClr val="000000"/>
                </a:solidFill>
                <a:effectLst/>
                <a:latin typeface="Nunito" pitchFamily="2" charset="0"/>
              </a:rPr>
              <a:t> Data were weighted to provide nationally representative estimates, adjusting for differences in selection probability and nonresponse. Consistent with previous studies, current smoking was defined as having ever smoked at least 100 cigarettes and currently smoking every day or some days (</a:t>
            </a:r>
            <a:r>
              <a:rPr lang="en-US" b="0" i="1" dirty="0">
                <a:solidFill>
                  <a:srgbClr val="000000"/>
                </a:solidFill>
                <a:effectLst/>
                <a:latin typeface="Nunito" pitchFamily="2" charset="0"/>
              </a:rPr>
              <a:t>1</a:t>
            </a:r>
            <a:r>
              <a:rPr lang="en-US" b="0" i="0" dirty="0">
                <a:solidFill>
                  <a:srgbClr val="000000"/>
                </a:solidFill>
                <a:effectLst/>
                <a:latin typeface="Nunito" pitchFamily="2" charset="0"/>
              </a:rPr>
              <a:t>). Former smoking was defined as having ever smoked at least 100 cigarettes and not currently smoking (</a:t>
            </a:r>
            <a:r>
              <a:rPr lang="en-US" b="0" i="1" dirty="0">
                <a:solidFill>
                  <a:srgbClr val="000000"/>
                </a:solidFill>
                <a:effectLst/>
                <a:latin typeface="Nunito" pitchFamily="2" charset="0"/>
              </a:rPr>
              <a:t>1</a:t>
            </a:r>
            <a:r>
              <a:rPr lang="en-US" b="0" i="0" dirty="0">
                <a:solidFill>
                  <a:srgbClr val="000000"/>
                </a:solidFill>
                <a:effectLst/>
                <a:latin typeface="Nunito" pitchFamily="2" charset="0"/>
              </a:rPr>
              <a:t>).</a:t>
            </a:r>
            <a:endParaRPr lang="en-US" dirty="0"/>
          </a:p>
        </p:txBody>
      </p:sp>
      <p:sp>
        <p:nvSpPr>
          <p:cNvPr id="4" name="Slide Number Placeholder 3"/>
          <p:cNvSpPr>
            <a:spLocks noGrp="1"/>
          </p:cNvSpPr>
          <p:nvPr>
            <p:ph type="sldNum" sz="quarter" idx="5"/>
          </p:nvPr>
        </p:nvSpPr>
        <p:spPr/>
        <p:txBody>
          <a:bodyPr/>
          <a:lstStyle/>
          <a:p>
            <a:fld id="{9FDFA9C6-33F4-B54F-9A0B-9DB4C4A2881C}" type="slidenum">
              <a:rPr lang="en-US" smtClean="0"/>
              <a:t>28</a:t>
            </a:fld>
            <a:endParaRPr lang="en-US"/>
          </a:p>
        </p:txBody>
      </p:sp>
    </p:spTree>
    <p:extLst>
      <p:ext uri="{BB962C8B-B14F-4D97-AF65-F5344CB8AC3E}">
        <p14:creationId xmlns:p14="http://schemas.microsoft.com/office/powerpoint/2010/main" val="31745642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42270-D03E-624E-B351-41EC0A52BA21}"/>
              </a:ext>
            </a:extLst>
          </p:cNvPr>
          <p:cNvSpPr>
            <a:spLocks noGrp="1"/>
          </p:cNvSpPr>
          <p:nvPr>
            <p:ph type="ctrTitle"/>
          </p:nvPr>
        </p:nvSpPr>
        <p:spPr>
          <a:xfrm>
            <a:off x="914400" y="577446"/>
            <a:ext cx="9753600" cy="2774742"/>
          </a:xfrm>
        </p:spPr>
        <p:txBody>
          <a:bodyPr lIns="0" tIns="0" rIns="0" bIns="0" anchor="b" anchorCtr="0">
            <a:noAutofit/>
          </a:bodyPr>
          <a:lstStyle>
            <a:lvl1pPr algn="l">
              <a:defRPr sz="4400" spc="100" baseline="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012FEEAA-047C-2042-A6CF-47CDE41F1098}"/>
              </a:ext>
            </a:extLst>
          </p:cNvPr>
          <p:cNvSpPr>
            <a:spLocks noGrp="1"/>
          </p:cNvSpPr>
          <p:nvPr>
            <p:ph type="subTitle" idx="1"/>
          </p:nvPr>
        </p:nvSpPr>
        <p:spPr>
          <a:xfrm>
            <a:off x="914400" y="3505812"/>
            <a:ext cx="9753600" cy="1441092"/>
          </a:xfrm>
        </p:spPr>
        <p:txBody>
          <a:bodyPr lIns="0" tIns="0" rIns="0" bIns="0">
            <a:noAutofit/>
          </a:bodyPr>
          <a:lstStyle>
            <a:lvl1pPr marL="0" indent="0" algn="l">
              <a:buNone/>
              <a:defRPr sz="2400" spc="1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15" name="Picture 14">
            <a:extLst>
              <a:ext uri="{FF2B5EF4-FFF2-40B4-BE49-F238E27FC236}">
                <a16:creationId xmlns:a16="http://schemas.microsoft.com/office/drawing/2014/main" id="{80BFC0C7-DAE7-3C44-889A-D441B39D57BD}"/>
              </a:ext>
            </a:extLst>
          </p:cNvPr>
          <p:cNvPicPr>
            <a:picLocks noChangeAspect="1"/>
          </p:cNvPicPr>
          <p:nvPr userDrawn="1"/>
        </p:nvPicPr>
        <p:blipFill>
          <a:blip r:embed="rId2"/>
          <a:stretch>
            <a:fillRect/>
          </a:stretch>
        </p:blipFill>
        <p:spPr>
          <a:xfrm>
            <a:off x="8702702" y="5356206"/>
            <a:ext cx="2266391" cy="578214"/>
          </a:xfrm>
          <a:prstGeom prst="rect">
            <a:avLst/>
          </a:prstGeom>
        </p:spPr>
      </p:pic>
      <p:pic>
        <p:nvPicPr>
          <p:cNvPr id="6" name="Picture 5">
            <a:extLst>
              <a:ext uri="{FF2B5EF4-FFF2-40B4-BE49-F238E27FC236}">
                <a16:creationId xmlns:a16="http://schemas.microsoft.com/office/drawing/2014/main" id="{8EA7019F-3EE5-8042-8668-85EBEE32DCAC}"/>
              </a:ext>
            </a:extLst>
          </p:cNvPr>
          <p:cNvPicPr>
            <a:picLocks/>
          </p:cNvPicPr>
          <p:nvPr userDrawn="1"/>
        </p:nvPicPr>
        <p:blipFill>
          <a:blip r:embed="rId3"/>
          <a:stretch>
            <a:fillRect/>
          </a:stretch>
        </p:blipFill>
        <p:spPr>
          <a:xfrm>
            <a:off x="0" y="6721475"/>
            <a:ext cx="12192000" cy="136526"/>
          </a:xfrm>
          <a:prstGeom prst="rect">
            <a:avLst/>
          </a:prstGeom>
        </p:spPr>
      </p:pic>
    </p:spTree>
    <p:extLst>
      <p:ext uri="{BB962C8B-B14F-4D97-AF65-F5344CB8AC3E}">
        <p14:creationId xmlns:p14="http://schemas.microsoft.com/office/powerpoint/2010/main" val="1626066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42270-D03E-624E-B351-41EC0A52BA21}"/>
              </a:ext>
            </a:extLst>
          </p:cNvPr>
          <p:cNvSpPr>
            <a:spLocks noGrp="1"/>
          </p:cNvSpPr>
          <p:nvPr>
            <p:ph type="ctrTitle"/>
          </p:nvPr>
        </p:nvSpPr>
        <p:spPr>
          <a:xfrm>
            <a:off x="914400" y="577446"/>
            <a:ext cx="9753600" cy="2774742"/>
          </a:xfrm>
        </p:spPr>
        <p:txBody>
          <a:bodyPr lIns="0" tIns="0" rIns="0" bIns="0" anchor="b" anchorCtr="0">
            <a:noAutofit/>
          </a:bodyPr>
          <a:lstStyle>
            <a:lvl1pPr algn="l">
              <a:defRPr sz="3300" spc="75" baseline="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012FEEAA-047C-2042-A6CF-47CDE41F1098}"/>
              </a:ext>
            </a:extLst>
          </p:cNvPr>
          <p:cNvSpPr>
            <a:spLocks noGrp="1"/>
          </p:cNvSpPr>
          <p:nvPr>
            <p:ph type="subTitle" idx="1"/>
          </p:nvPr>
        </p:nvSpPr>
        <p:spPr>
          <a:xfrm>
            <a:off x="914400" y="3505812"/>
            <a:ext cx="9753600" cy="1441092"/>
          </a:xfrm>
        </p:spPr>
        <p:txBody>
          <a:bodyPr lIns="0" tIns="0" rIns="0" bIns="0">
            <a:noAutofit/>
          </a:bodyPr>
          <a:lstStyle>
            <a:lvl1pPr marL="0" indent="0" algn="l">
              <a:buNone/>
              <a:defRPr sz="1800" spc="75" baseline="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8EA7019F-3EE5-8042-8668-85EBEE32DCAC}"/>
              </a:ext>
            </a:extLst>
          </p:cNvPr>
          <p:cNvPicPr>
            <a:picLocks/>
          </p:cNvPicPr>
          <p:nvPr userDrawn="1"/>
        </p:nvPicPr>
        <p:blipFill>
          <a:blip r:embed="rId2"/>
          <a:stretch>
            <a:fillRect/>
          </a:stretch>
        </p:blipFill>
        <p:spPr>
          <a:xfrm>
            <a:off x="0" y="6721475"/>
            <a:ext cx="12192000" cy="136526"/>
          </a:xfrm>
          <a:prstGeom prst="rect">
            <a:avLst/>
          </a:prstGeom>
        </p:spPr>
      </p:pic>
      <p:pic>
        <p:nvPicPr>
          <p:cNvPr id="7" name="Picture 6">
            <a:extLst>
              <a:ext uri="{FF2B5EF4-FFF2-40B4-BE49-F238E27FC236}">
                <a16:creationId xmlns:a16="http://schemas.microsoft.com/office/drawing/2014/main" id="{5DEAB53A-3922-6645-9CA3-DFE082FE983B}"/>
              </a:ext>
            </a:extLst>
          </p:cNvPr>
          <p:cNvPicPr>
            <a:picLocks noChangeAspect="1"/>
          </p:cNvPicPr>
          <p:nvPr userDrawn="1"/>
        </p:nvPicPr>
        <p:blipFill>
          <a:blip r:embed="rId3"/>
          <a:stretch>
            <a:fillRect/>
          </a:stretch>
        </p:blipFill>
        <p:spPr>
          <a:xfrm>
            <a:off x="9243172" y="5910630"/>
            <a:ext cx="2266392" cy="433661"/>
          </a:xfrm>
          <a:prstGeom prst="rect">
            <a:avLst/>
          </a:prstGeom>
        </p:spPr>
      </p:pic>
    </p:spTree>
    <p:extLst>
      <p:ext uri="{BB962C8B-B14F-4D97-AF65-F5344CB8AC3E}">
        <p14:creationId xmlns:p14="http://schemas.microsoft.com/office/powerpoint/2010/main" val="1716835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54A379-18BD-5247-A593-ABC3B34C70B4}"/>
              </a:ext>
            </a:extLst>
          </p:cNvPr>
          <p:cNvSpPr/>
          <p:nvPr userDrawn="1"/>
        </p:nvSpPr>
        <p:spPr>
          <a:xfrm>
            <a:off x="0" y="-1"/>
            <a:ext cx="12192000" cy="1058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0718E0A8-EBD6-0741-B6A5-60B1AE98A74B}"/>
              </a:ext>
            </a:extLst>
          </p:cNvPr>
          <p:cNvSpPr>
            <a:spLocks noGrp="1"/>
          </p:cNvSpPr>
          <p:nvPr>
            <p:ph type="title"/>
          </p:nvPr>
        </p:nvSpPr>
        <p:spPr>
          <a:xfrm>
            <a:off x="429659" y="129209"/>
            <a:ext cx="9997043" cy="791836"/>
          </a:xfrm>
        </p:spPr>
        <p:txBody>
          <a:bodyPr lIns="0" tIns="0" rIns="0" bIns="0" anchor="b" anchorCtr="0">
            <a:noAutofit/>
          </a:bodyPr>
          <a:lstStyle>
            <a:lvl1pPr>
              <a:defRPr sz="3200" spc="0">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C2EA02D6-2FDC-5F47-A027-FAD71D8C57F0}"/>
              </a:ext>
            </a:extLst>
          </p:cNvPr>
          <p:cNvSpPr>
            <a:spLocks noGrp="1"/>
          </p:cNvSpPr>
          <p:nvPr>
            <p:ph idx="1"/>
          </p:nvPr>
        </p:nvSpPr>
        <p:spPr>
          <a:xfrm>
            <a:off x="429659" y="1465244"/>
            <a:ext cx="11373592" cy="4891106"/>
          </a:xfrm>
        </p:spPr>
        <p:txBody>
          <a:bodyPr lIns="0" tIns="0" rIns="0" bIns="0">
            <a:noAutofit/>
          </a:bodyPr>
          <a:lstStyle>
            <a:lvl1pPr marL="0" indent="0">
              <a:lnSpc>
                <a:spcPct val="100000"/>
              </a:lnSpc>
              <a:buNone/>
              <a:defRPr sz="1350" spc="0" baseline="0"/>
            </a:lvl1pPr>
            <a:lvl2pPr>
              <a:lnSpc>
                <a:spcPct val="100000"/>
              </a:lnSpc>
              <a:defRPr sz="1350" spc="0" baseline="0"/>
            </a:lvl2pPr>
            <a:lvl3pPr>
              <a:lnSpc>
                <a:spcPct val="100000"/>
              </a:lnSpc>
              <a:defRPr sz="1350" spc="0" baseline="0"/>
            </a:lvl3pPr>
            <a:lvl4pPr>
              <a:lnSpc>
                <a:spcPct val="100000"/>
              </a:lnSpc>
              <a:defRPr sz="1350" spc="0" baseline="0"/>
            </a:lvl4pPr>
            <a:lvl5pPr>
              <a:lnSpc>
                <a:spcPct val="100000"/>
              </a:lnSpc>
              <a:defRPr sz="1350" spc="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541DD2A7-5D24-A841-9E17-5A66AD6C7B19}"/>
              </a:ext>
            </a:extLst>
          </p:cNvPr>
          <p:cNvSpPr>
            <a:spLocks noGrp="1"/>
          </p:cNvSpPr>
          <p:nvPr>
            <p:ph type="sldNum" sz="quarter" idx="12"/>
          </p:nvPr>
        </p:nvSpPr>
        <p:spPr/>
        <p:txBody>
          <a:bodyPr/>
          <a:lstStyle/>
          <a:p>
            <a:fld id="{6BA4E481-929C-6B40-8F72-F01C1848538C}" type="slidenum">
              <a:rPr lang="en-US" smtClean="0"/>
              <a:t>‹#›</a:t>
            </a:fld>
            <a:endParaRPr lang="en-US"/>
          </a:p>
        </p:txBody>
      </p:sp>
      <p:pic>
        <p:nvPicPr>
          <p:cNvPr id="11" name="Picture 10">
            <a:extLst>
              <a:ext uri="{FF2B5EF4-FFF2-40B4-BE49-F238E27FC236}">
                <a16:creationId xmlns:a16="http://schemas.microsoft.com/office/drawing/2014/main" id="{CC0D97A2-8A58-EC45-BBEA-B3A38C5627DD}"/>
              </a:ext>
            </a:extLst>
          </p:cNvPr>
          <p:cNvPicPr>
            <a:picLocks/>
          </p:cNvPicPr>
          <p:nvPr userDrawn="1"/>
        </p:nvPicPr>
        <p:blipFill>
          <a:blip r:embed="rId2"/>
          <a:stretch>
            <a:fillRect/>
          </a:stretch>
        </p:blipFill>
        <p:spPr>
          <a:xfrm>
            <a:off x="0" y="1023750"/>
            <a:ext cx="12192000" cy="136526"/>
          </a:xfrm>
          <a:prstGeom prst="rect">
            <a:avLst/>
          </a:prstGeom>
        </p:spPr>
      </p:pic>
      <p:pic>
        <p:nvPicPr>
          <p:cNvPr id="8" name="Picture 7">
            <a:extLst>
              <a:ext uri="{FF2B5EF4-FFF2-40B4-BE49-F238E27FC236}">
                <a16:creationId xmlns:a16="http://schemas.microsoft.com/office/drawing/2014/main" id="{C6C43649-8ED8-904E-9B5C-C23BEF6FAF03}"/>
              </a:ext>
            </a:extLst>
          </p:cNvPr>
          <p:cNvPicPr>
            <a:picLocks noChangeAspect="1"/>
          </p:cNvPicPr>
          <p:nvPr userDrawn="1"/>
        </p:nvPicPr>
        <p:blipFill>
          <a:blip r:embed="rId3"/>
          <a:stretch>
            <a:fillRect/>
          </a:stretch>
        </p:blipFill>
        <p:spPr>
          <a:xfrm>
            <a:off x="11242419" y="309998"/>
            <a:ext cx="560832" cy="420624"/>
          </a:xfrm>
          <a:prstGeom prst="rect">
            <a:avLst/>
          </a:prstGeom>
        </p:spPr>
      </p:pic>
    </p:spTree>
    <p:extLst>
      <p:ext uri="{BB962C8B-B14F-4D97-AF65-F5344CB8AC3E}">
        <p14:creationId xmlns:p14="http://schemas.microsoft.com/office/powerpoint/2010/main" val="315122637"/>
      </p:ext>
    </p:extLst>
  </p:cSld>
  <p:clrMapOvr>
    <a:masterClrMapping/>
  </p:clrMapOvr>
  <p:extLst>
    <p:ext uri="{DCECCB84-F9BA-43D5-87BE-67443E8EF086}">
      <p15:sldGuideLst xmlns:p15="http://schemas.microsoft.com/office/powerpoint/2012/main">
        <p15:guide id="1" orient="horz" pos="576">
          <p15:clr>
            <a:srgbClr val="FBAE40"/>
          </p15:clr>
        </p15:guide>
        <p15:guide id="2" pos="192">
          <p15:clr>
            <a:srgbClr val="FBAE40"/>
          </p15:clr>
        </p15:guide>
        <p15:guide id="3" orient="horz" pos="91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tx1"/>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752CF474-9467-2C43-A9F8-194346E6FEB4}"/>
              </a:ext>
            </a:extLst>
          </p:cNvPr>
          <p:cNvSpPr>
            <a:spLocks noGrp="1"/>
          </p:cNvSpPr>
          <p:nvPr>
            <p:ph type="title"/>
          </p:nvPr>
        </p:nvSpPr>
        <p:spPr>
          <a:xfrm>
            <a:off x="838200" y="1737360"/>
            <a:ext cx="7315200" cy="2532888"/>
          </a:xfrm>
        </p:spPr>
        <p:txBody>
          <a:bodyPr lIns="0" tIns="0" rIns="0" bIns="0" anchor="t" anchorCtr="0">
            <a:noAutofit/>
          </a:bodyPr>
          <a:lstStyle>
            <a:lvl1pPr>
              <a:defRPr sz="3000" spc="75" baseline="0">
                <a:solidFill>
                  <a:schemeClr val="bg1"/>
                </a:solidFill>
              </a:defRPr>
            </a:lvl1pPr>
          </a:lstStyle>
          <a:p>
            <a:r>
              <a:rPr lang="en-US"/>
              <a:t>Click to edit Master title style</a:t>
            </a:r>
            <a:endParaRPr lang="en-US" dirty="0"/>
          </a:p>
        </p:txBody>
      </p:sp>
      <p:pic>
        <p:nvPicPr>
          <p:cNvPr id="18" name="Picture 17">
            <a:extLst>
              <a:ext uri="{FF2B5EF4-FFF2-40B4-BE49-F238E27FC236}">
                <a16:creationId xmlns:a16="http://schemas.microsoft.com/office/drawing/2014/main" id="{B720729C-1116-A143-85E9-04B2FACD5668}"/>
              </a:ext>
            </a:extLst>
          </p:cNvPr>
          <p:cNvPicPr>
            <a:picLocks/>
          </p:cNvPicPr>
          <p:nvPr userDrawn="1"/>
        </p:nvPicPr>
        <p:blipFill>
          <a:blip r:embed="rId2"/>
          <a:stretch>
            <a:fillRect/>
          </a:stretch>
        </p:blipFill>
        <p:spPr>
          <a:xfrm>
            <a:off x="0" y="6721475"/>
            <a:ext cx="12192000" cy="136526"/>
          </a:xfrm>
          <a:prstGeom prst="rect">
            <a:avLst/>
          </a:prstGeom>
        </p:spPr>
      </p:pic>
      <p:pic>
        <p:nvPicPr>
          <p:cNvPr id="5" name="Picture 4">
            <a:extLst>
              <a:ext uri="{FF2B5EF4-FFF2-40B4-BE49-F238E27FC236}">
                <a16:creationId xmlns:a16="http://schemas.microsoft.com/office/drawing/2014/main" id="{2A02D968-E0D0-5B4B-8C6A-9C17C69716BD}"/>
              </a:ext>
            </a:extLst>
          </p:cNvPr>
          <p:cNvPicPr>
            <a:picLocks noChangeAspect="1"/>
          </p:cNvPicPr>
          <p:nvPr userDrawn="1"/>
        </p:nvPicPr>
        <p:blipFill>
          <a:blip r:embed="rId3"/>
          <a:stretch>
            <a:fillRect/>
          </a:stretch>
        </p:blipFill>
        <p:spPr>
          <a:xfrm>
            <a:off x="11249224" y="311389"/>
            <a:ext cx="560832" cy="420624"/>
          </a:xfrm>
          <a:prstGeom prst="rect">
            <a:avLst/>
          </a:prstGeom>
        </p:spPr>
      </p:pic>
    </p:spTree>
    <p:extLst>
      <p:ext uri="{BB962C8B-B14F-4D97-AF65-F5344CB8AC3E}">
        <p14:creationId xmlns:p14="http://schemas.microsoft.com/office/powerpoint/2010/main" val="17116783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541DD2A7-5D24-A841-9E17-5A66AD6C7B19}"/>
              </a:ext>
            </a:extLst>
          </p:cNvPr>
          <p:cNvSpPr>
            <a:spLocks noGrp="1"/>
          </p:cNvSpPr>
          <p:nvPr>
            <p:ph type="sldNum" sz="quarter" idx="12"/>
          </p:nvPr>
        </p:nvSpPr>
        <p:spPr/>
        <p:txBody>
          <a:bodyPr/>
          <a:lstStyle/>
          <a:p>
            <a:fld id="{6BA4E481-929C-6B40-8F72-F01C1848538C}" type="slidenum">
              <a:rPr lang="en-US" smtClean="0"/>
              <a:t>‹#›</a:t>
            </a:fld>
            <a:endParaRPr lang="en-US"/>
          </a:p>
        </p:txBody>
      </p:sp>
      <p:pic>
        <p:nvPicPr>
          <p:cNvPr id="11" name="Picture 10">
            <a:extLst>
              <a:ext uri="{FF2B5EF4-FFF2-40B4-BE49-F238E27FC236}">
                <a16:creationId xmlns:a16="http://schemas.microsoft.com/office/drawing/2014/main" id="{3330BD80-110E-AC4A-9B03-7DA6CA095623}"/>
              </a:ext>
            </a:extLst>
          </p:cNvPr>
          <p:cNvPicPr>
            <a:picLocks/>
          </p:cNvPicPr>
          <p:nvPr userDrawn="1"/>
        </p:nvPicPr>
        <p:blipFill>
          <a:blip r:embed="rId2"/>
          <a:stretch>
            <a:fillRect/>
          </a:stretch>
        </p:blipFill>
        <p:spPr>
          <a:xfrm>
            <a:off x="0" y="6721475"/>
            <a:ext cx="12192000" cy="136526"/>
          </a:xfrm>
          <a:prstGeom prst="rect">
            <a:avLst/>
          </a:prstGeom>
        </p:spPr>
      </p:pic>
      <p:pic>
        <p:nvPicPr>
          <p:cNvPr id="5" name="Picture 4">
            <a:extLst>
              <a:ext uri="{FF2B5EF4-FFF2-40B4-BE49-F238E27FC236}">
                <a16:creationId xmlns:a16="http://schemas.microsoft.com/office/drawing/2014/main" id="{1A4BCC51-491C-0944-93D1-F57F013DBCE1}"/>
              </a:ext>
            </a:extLst>
          </p:cNvPr>
          <p:cNvPicPr>
            <a:picLocks noChangeAspect="1"/>
          </p:cNvPicPr>
          <p:nvPr userDrawn="1"/>
        </p:nvPicPr>
        <p:blipFill>
          <a:blip r:embed="rId3"/>
          <a:stretch>
            <a:fillRect/>
          </a:stretch>
        </p:blipFill>
        <p:spPr>
          <a:xfrm>
            <a:off x="11242419" y="311389"/>
            <a:ext cx="560832" cy="420624"/>
          </a:xfrm>
          <a:prstGeom prst="rect">
            <a:avLst/>
          </a:prstGeom>
        </p:spPr>
      </p:pic>
      <p:sp>
        <p:nvSpPr>
          <p:cNvPr id="7" name="Title Placeholder 1">
            <a:extLst>
              <a:ext uri="{FF2B5EF4-FFF2-40B4-BE49-F238E27FC236}">
                <a16:creationId xmlns:a16="http://schemas.microsoft.com/office/drawing/2014/main" id="{1EAC2335-F517-402C-BAC4-C54AC1CFA31F}"/>
              </a:ext>
            </a:extLst>
          </p:cNvPr>
          <p:cNvSpPr>
            <a:spLocks noGrp="1"/>
          </p:cNvSpPr>
          <p:nvPr>
            <p:ph type="title"/>
          </p:nvPr>
        </p:nvSpPr>
        <p:spPr>
          <a:xfrm>
            <a:off x="411752" y="1"/>
            <a:ext cx="10515600" cy="914401"/>
          </a:xfrm>
          <a:prstGeom prst="rect">
            <a:avLst/>
          </a:prstGeom>
        </p:spPr>
        <p:txBody>
          <a:bodyPr vert="horz" lIns="91440" tIns="45720" rIns="91440" bIns="45720" rtlCol="0" anchor="b">
            <a:normAutofit/>
          </a:bodyPr>
          <a:lstStyle>
            <a:lvl1pPr>
              <a:defRPr sz="3200" b="1"/>
            </a:lvl1pPr>
          </a:lstStyle>
          <a:p>
            <a:r>
              <a:rPr lang="en-US" dirty="0"/>
              <a:t>Click to edit Master title style</a:t>
            </a:r>
          </a:p>
        </p:txBody>
      </p:sp>
      <p:sp>
        <p:nvSpPr>
          <p:cNvPr id="8" name="Text Placeholder 2">
            <a:extLst>
              <a:ext uri="{FF2B5EF4-FFF2-40B4-BE49-F238E27FC236}">
                <a16:creationId xmlns:a16="http://schemas.microsoft.com/office/drawing/2014/main" id="{B48948BF-6551-4717-BF68-B00C5832C72A}"/>
              </a:ext>
            </a:extLst>
          </p:cNvPr>
          <p:cNvSpPr>
            <a:spLocks noGrp="1"/>
          </p:cNvSpPr>
          <p:nvPr>
            <p:ph idx="1"/>
          </p:nvPr>
        </p:nvSpPr>
        <p:spPr>
          <a:xfrm>
            <a:off x="411752" y="1104900"/>
            <a:ext cx="11391499" cy="511492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2816296"/>
      </p:ext>
    </p:extLst>
  </p:cSld>
  <p:clrMapOvr>
    <a:masterClrMapping/>
  </p:clrMapOvr>
  <p:extLst>
    <p:ext uri="{DCECCB84-F9BA-43D5-87BE-67443E8EF086}">
      <p15:sldGuideLst xmlns:p15="http://schemas.microsoft.com/office/powerpoint/2012/main">
        <p15:guide id="1" orient="horz" pos="696">
          <p15:clr>
            <a:srgbClr val="FBAE40"/>
          </p15:clr>
        </p15:guide>
        <p15:guide id="2" pos="19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42270-D03E-624E-B351-41EC0A52BA21}"/>
              </a:ext>
            </a:extLst>
          </p:cNvPr>
          <p:cNvSpPr>
            <a:spLocks noGrp="1"/>
          </p:cNvSpPr>
          <p:nvPr>
            <p:ph type="ctrTitle"/>
          </p:nvPr>
        </p:nvSpPr>
        <p:spPr>
          <a:xfrm>
            <a:off x="914400" y="577446"/>
            <a:ext cx="9753600" cy="2774742"/>
          </a:xfrm>
        </p:spPr>
        <p:txBody>
          <a:bodyPr lIns="0" tIns="0" rIns="0" bIns="0" anchor="b" anchorCtr="0">
            <a:noAutofit/>
          </a:bodyPr>
          <a:lstStyle>
            <a:lvl1pPr algn="l">
              <a:defRPr sz="4400" spc="100" baseline="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012FEEAA-047C-2042-A6CF-47CDE41F1098}"/>
              </a:ext>
            </a:extLst>
          </p:cNvPr>
          <p:cNvSpPr>
            <a:spLocks noGrp="1"/>
          </p:cNvSpPr>
          <p:nvPr>
            <p:ph type="subTitle" idx="1"/>
          </p:nvPr>
        </p:nvSpPr>
        <p:spPr>
          <a:xfrm>
            <a:off x="914400" y="3505812"/>
            <a:ext cx="9753600" cy="1441092"/>
          </a:xfrm>
        </p:spPr>
        <p:txBody>
          <a:bodyPr lIns="0" tIns="0" rIns="0" bIns="0">
            <a:noAutofit/>
          </a:bodyPr>
          <a:lstStyle>
            <a:lvl1pPr marL="0" indent="0" algn="l">
              <a:buNone/>
              <a:defRPr sz="2400" spc="1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15" name="Picture 14">
            <a:extLst>
              <a:ext uri="{FF2B5EF4-FFF2-40B4-BE49-F238E27FC236}">
                <a16:creationId xmlns:a16="http://schemas.microsoft.com/office/drawing/2014/main" id="{80BFC0C7-DAE7-3C44-889A-D441B39D57BD}"/>
              </a:ext>
            </a:extLst>
          </p:cNvPr>
          <p:cNvPicPr>
            <a:picLocks noChangeAspect="1"/>
          </p:cNvPicPr>
          <p:nvPr userDrawn="1"/>
        </p:nvPicPr>
        <p:blipFill>
          <a:blip r:embed="rId2"/>
          <a:stretch>
            <a:fillRect/>
          </a:stretch>
        </p:blipFill>
        <p:spPr>
          <a:xfrm>
            <a:off x="8702702" y="5356206"/>
            <a:ext cx="2266391" cy="578214"/>
          </a:xfrm>
          <a:prstGeom prst="rect">
            <a:avLst/>
          </a:prstGeom>
        </p:spPr>
      </p:pic>
      <p:pic>
        <p:nvPicPr>
          <p:cNvPr id="7" name="Picture 6">
            <a:extLst>
              <a:ext uri="{FF2B5EF4-FFF2-40B4-BE49-F238E27FC236}">
                <a16:creationId xmlns:a16="http://schemas.microsoft.com/office/drawing/2014/main" id="{294D4AE5-F39E-CB42-BD1C-45498B6EF5C7}"/>
              </a:ext>
            </a:extLst>
          </p:cNvPr>
          <p:cNvPicPr>
            <a:picLocks/>
          </p:cNvPicPr>
          <p:nvPr userDrawn="1"/>
        </p:nvPicPr>
        <p:blipFill>
          <a:blip r:embed="rId3"/>
          <a:stretch>
            <a:fillRect/>
          </a:stretch>
        </p:blipFill>
        <p:spPr>
          <a:xfrm>
            <a:off x="0" y="-6350"/>
            <a:ext cx="12192000" cy="136526"/>
          </a:xfrm>
          <a:prstGeom prst="rect">
            <a:avLst/>
          </a:prstGeom>
        </p:spPr>
      </p:pic>
    </p:spTree>
    <p:extLst>
      <p:ext uri="{BB962C8B-B14F-4D97-AF65-F5344CB8AC3E}">
        <p14:creationId xmlns:p14="http://schemas.microsoft.com/office/powerpoint/2010/main" val="10824574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Section Header">
    <p:bg>
      <p:bgPr>
        <a:solidFill>
          <a:schemeClr val="tx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CA041E6-8B79-1043-B0DF-21C4771459A9}"/>
              </a:ext>
            </a:extLst>
          </p:cNvPr>
          <p:cNvPicPr>
            <a:picLocks noChangeAspect="1"/>
          </p:cNvPicPr>
          <p:nvPr userDrawn="1"/>
        </p:nvPicPr>
        <p:blipFill>
          <a:blip r:embed="rId2"/>
          <a:stretch>
            <a:fillRect/>
          </a:stretch>
        </p:blipFill>
        <p:spPr>
          <a:xfrm>
            <a:off x="11279509" y="311389"/>
            <a:ext cx="420624" cy="420624"/>
          </a:xfrm>
          <a:prstGeom prst="rect">
            <a:avLst/>
          </a:prstGeom>
        </p:spPr>
      </p:pic>
      <p:pic>
        <p:nvPicPr>
          <p:cNvPr id="18" name="Picture 17">
            <a:extLst>
              <a:ext uri="{FF2B5EF4-FFF2-40B4-BE49-F238E27FC236}">
                <a16:creationId xmlns:a16="http://schemas.microsoft.com/office/drawing/2014/main" id="{B720729C-1116-A143-85E9-04B2FACD5668}"/>
              </a:ext>
            </a:extLst>
          </p:cNvPr>
          <p:cNvPicPr>
            <a:picLocks/>
          </p:cNvPicPr>
          <p:nvPr userDrawn="1"/>
        </p:nvPicPr>
        <p:blipFill>
          <a:blip r:embed="rId3"/>
          <a:stretch>
            <a:fillRect/>
          </a:stretch>
        </p:blipFill>
        <p:spPr>
          <a:xfrm>
            <a:off x="0" y="6721475"/>
            <a:ext cx="12192000" cy="136526"/>
          </a:xfrm>
          <a:prstGeom prst="rect">
            <a:avLst/>
          </a:prstGeom>
        </p:spPr>
      </p:pic>
      <p:sp>
        <p:nvSpPr>
          <p:cNvPr id="3" name="Content Placeholder 2">
            <a:extLst>
              <a:ext uri="{FF2B5EF4-FFF2-40B4-BE49-F238E27FC236}">
                <a16:creationId xmlns:a16="http://schemas.microsoft.com/office/drawing/2014/main" id="{C9692B22-5311-97B3-56CF-8E9764B22FD5}"/>
              </a:ext>
            </a:extLst>
          </p:cNvPr>
          <p:cNvSpPr>
            <a:spLocks noGrp="1"/>
          </p:cNvSpPr>
          <p:nvPr>
            <p:ph idx="1" hasCustomPrompt="1"/>
          </p:nvPr>
        </p:nvSpPr>
        <p:spPr>
          <a:xfrm>
            <a:off x="5182074" y="1582688"/>
            <a:ext cx="5164561" cy="3893773"/>
          </a:xfrm>
        </p:spPr>
        <p:txBody>
          <a:bodyPr lIns="0" tIns="0" rIns="0" bIns="0">
            <a:noAutofit/>
          </a:bodyPr>
          <a:lstStyle>
            <a:lvl1pPr marL="0" indent="0">
              <a:lnSpc>
                <a:spcPct val="100000"/>
              </a:lnSpc>
              <a:buNone/>
              <a:defRPr sz="1800" spc="0" baseline="0"/>
            </a:lvl1pPr>
            <a:lvl2pPr marL="742950" indent="-285750">
              <a:lnSpc>
                <a:spcPct val="100000"/>
              </a:lnSpc>
              <a:buClr>
                <a:schemeClr val="bg1"/>
              </a:buClr>
              <a:buFont typeface="Arial" panose="020B0604020202020204" pitchFamily="34" charset="0"/>
              <a:buChar char="•"/>
              <a:defRPr sz="1800" spc="0" baseline="0"/>
            </a:lvl2pPr>
            <a:lvl3pPr>
              <a:lnSpc>
                <a:spcPct val="100000"/>
              </a:lnSpc>
              <a:defRPr sz="1800" spc="0" baseline="0"/>
            </a:lvl3pPr>
            <a:lvl4pPr>
              <a:lnSpc>
                <a:spcPct val="100000"/>
              </a:lnSpc>
              <a:defRPr sz="1800" spc="0" baseline="0"/>
            </a:lvl4pPr>
            <a:lvl5pPr>
              <a:lnSpc>
                <a:spcPct val="100000"/>
              </a:lnSpc>
              <a:defRPr sz="1800" spc="0" baseline="0"/>
            </a:lvl5pPr>
          </a:lstStyle>
          <a:p>
            <a:pPr lvl="1"/>
            <a:r>
              <a:rPr lang="en-US" dirty="0"/>
              <a:t>d</a:t>
            </a:r>
          </a:p>
          <a:p>
            <a:pPr lvl="1"/>
            <a:endParaRPr lang="en-US" dirty="0"/>
          </a:p>
          <a:p>
            <a:pPr lvl="1"/>
            <a:endParaRPr lang="en-US" dirty="0"/>
          </a:p>
        </p:txBody>
      </p:sp>
      <p:cxnSp>
        <p:nvCxnSpPr>
          <p:cNvPr id="4" name="Straight Connector 3">
            <a:extLst>
              <a:ext uri="{FF2B5EF4-FFF2-40B4-BE49-F238E27FC236}">
                <a16:creationId xmlns:a16="http://schemas.microsoft.com/office/drawing/2014/main" id="{E80B3173-68B9-498F-3231-B6CEDF97646C}"/>
              </a:ext>
            </a:extLst>
          </p:cNvPr>
          <p:cNvCxnSpPr/>
          <p:nvPr userDrawn="1"/>
        </p:nvCxnSpPr>
        <p:spPr>
          <a:xfrm>
            <a:off x="4412974" y="1192696"/>
            <a:ext cx="0" cy="4601817"/>
          </a:xfrm>
          <a:prstGeom prst="line">
            <a:avLst/>
          </a:prstGeom>
          <a:ln w="19050">
            <a:solidFill>
              <a:srgbClr val="39C0E0"/>
            </a:solidFill>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BA1F888D-8B4E-D6D2-0229-C3B706D187CD}"/>
              </a:ext>
            </a:extLst>
          </p:cNvPr>
          <p:cNvSpPr>
            <a:spLocks noGrp="1"/>
          </p:cNvSpPr>
          <p:nvPr>
            <p:ph type="ctrTitle"/>
          </p:nvPr>
        </p:nvSpPr>
        <p:spPr>
          <a:xfrm>
            <a:off x="397569" y="2794079"/>
            <a:ext cx="3498570" cy="735495"/>
          </a:xfrm>
        </p:spPr>
        <p:txBody>
          <a:bodyPr lIns="0" tIns="0" rIns="0" bIns="0" anchor="b" anchorCtr="0">
            <a:noAutofit/>
          </a:bodyPr>
          <a:lstStyle>
            <a:lvl1pPr algn="l">
              <a:defRPr sz="3600" spc="100" baseline="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56683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2EA02D6-2FDC-5F47-A027-FAD71D8C57F0}"/>
              </a:ext>
            </a:extLst>
          </p:cNvPr>
          <p:cNvSpPr>
            <a:spLocks noGrp="1"/>
          </p:cNvSpPr>
          <p:nvPr>
            <p:ph idx="1" hasCustomPrompt="1"/>
          </p:nvPr>
        </p:nvSpPr>
        <p:spPr>
          <a:xfrm>
            <a:off x="5182074" y="1582688"/>
            <a:ext cx="5164561" cy="3893773"/>
          </a:xfrm>
        </p:spPr>
        <p:txBody>
          <a:bodyPr lIns="0" tIns="0" rIns="0" bIns="0">
            <a:noAutofit/>
          </a:bodyPr>
          <a:lstStyle>
            <a:lvl1pPr marL="0" indent="0">
              <a:lnSpc>
                <a:spcPct val="100000"/>
              </a:lnSpc>
              <a:buNone/>
              <a:defRPr sz="1800" spc="0" baseline="0"/>
            </a:lvl1pPr>
            <a:lvl2pPr marL="742950" indent="-285750">
              <a:lnSpc>
                <a:spcPct val="100000"/>
              </a:lnSpc>
              <a:buFont typeface="Arial" panose="020B0604020202020204" pitchFamily="34" charset="0"/>
              <a:buChar char="•"/>
              <a:defRPr sz="1800" spc="0" baseline="0"/>
            </a:lvl2pPr>
            <a:lvl3pPr>
              <a:lnSpc>
                <a:spcPct val="100000"/>
              </a:lnSpc>
              <a:defRPr sz="1800" spc="0" baseline="0"/>
            </a:lvl3pPr>
            <a:lvl4pPr>
              <a:lnSpc>
                <a:spcPct val="100000"/>
              </a:lnSpc>
              <a:defRPr sz="1800" spc="0" baseline="0"/>
            </a:lvl4pPr>
            <a:lvl5pPr>
              <a:lnSpc>
                <a:spcPct val="100000"/>
              </a:lnSpc>
              <a:defRPr sz="1800" spc="0" baseline="0"/>
            </a:lvl5pPr>
          </a:lstStyle>
          <a:p>
            <a:pPr lvl="1"/>
            <a:r>
              <a:rPr lang="en-US" dirty="0"/>
              <a:t> </a:t>
            </a:r>
          </a:p>
          <a:p>
            <a:pPr lvl="1"/>
            <a:endParaRPr lang="en-US" dirty="0"/>
          </a:p>
          <a:p>
            <a:pPr lvl="1"/>
            <a:endParaRPr lang="en-US" dirty="0"/>
          </a:p>
        </p:txBody>
      </p:sp>
      <p:sp>
        <p:nvSpPr>
          <p:cNvPr id="6" name="Slide Number Placeholder 5">
            <a:extLst>
              <a:ext uri="{FF2B5EF4-FFF2-40B4-BE49-F238E27FC236}">
                <a16:creationId xmlns:a16="http://schemas.microsoft.com/office/drawing/2014/main" id="{541DD2A7-5D24-A841-9E17-5A66AD6C7B19}"/>
              </a:ext>
            </a:extLst>
          </p:cNvPr>
          <p:cNvSpPr>
            <a:spLocks noGrp="1"/>
          </p:cNvSpPr>
          <p:nvPr>
            <p:ph type="sldNum" sz="quarter" idx="12"/>
          </p:nvPr>
        </p:nvSpPr>
        <p:spPr/>
        <p:txBody>
          <a:bodyPr/>
          <a:lstStyle/>
          <a:p>
            <a:fld id="{6BA4E481-929C-6B40-8F72-F01C1848538C}" type="slidenum">
              <a:rPr lang="en-US" smtClean="0"/>
              <a:t>‹#›</a:t>
            </a:fld>
            <a:endParaRPr lang="en-US"/>
          </a:p>
        </p:txBody>
      </p:sp>
      <p:pic>
        <p:nvPicPr>
          <p:cNvPr id="9" name="Picture 8">
            <a:extLst>
              <a:ext uri="{FF2B5EF4-FFF2-40B4-BE49-F238E27FC236}">
                <a16:creationId xmlns:a16="http://schemas.microsoft.com/office/drawing/2014/main" id="{460550CD-A7A9-3F4F-8FE2-AC4A27AAF133}"/>
              </a:ext>
            </a:extLst>
          </p:cNvPr>
          <p:cNvPicPr>
            <a:picLocks noChangeAspect="1"/>
          </p:cNvPicPr>
          <p:nvPr userDrawn="1"/>
        </p:nvPicPr>
        <p:blipFill>
          <a:blip r:embed="rId2"/>
          <a:stretch>
            <a:fillRect/>
          </a:stretch>
        </p:blipFill>
        <p:spPr>
          <a:xfrm>
            <a:off x="11279509" y="311389"/>
            <a:ext cx="420624" cy="420624"/>
          </a:xfrm>
          <a:prstGeom prst="rect">
            <a:avLst/>
          </a:prstGeom>
        </p:spPr>
      </p:pic>
      <p:pic>
        <p:nvPicPr>
          <p:cNvPr id="10" name="Picture 9">
            <a:extLst>
              <a:ext uri="{FF2B5EF4-FFF2-40B4-BE49-F238E27FC236}">
                <a16:creationId xmlns:a16="http://schemas.microsoft.com/office/drawing/2014/main" id="{64A04F3C-6525-884F-B017-D018D8709C3A}"/>
              </a:ext>
            </a:extLst>
          </p:cNvPr>
          <p:cNvPicPr>
            <a:picLocks/>
          </p:cNvPicPr>
          <p:nvPr userDrawn="1"/>
        </p:nvPicPr>
        <p:blipFill>
          <a:blip r:embed="rId3"/>
          <a:stretch>
            <a:fillRect/>
          </a:stretch>
        </p:blipFill>
        <p:spPr>
          <a:xfrm>
            <a:off x="0" y="6721475"/>
            <a:ext cx="12192000" cy="136526"/>
          </a:xfrm>
          <a:prstGeom prst="rect">
            <a:avLst/>
          </a:prstGeom>
        </p:spPr>
      </p:pic>
      <p:cxnSp>
        <p:nvCxnSpPr>
          <p:cNvPr id="7" name="Straight Connector 6">
            <a:extLst>
              <a:ext uri="{FF2B5EF4-FFF2-40B4-BE49-F238E27FC236}">
                <a16:creationId xmlns:a16="http://schemas.microsoft.com/office/drawing/2014/main" id="{B62C8B72-AD29-FD59-FC75-4C7F0E9C5238}"/>
              </a:ext>
            </a:extLst>
          </p:cNvPr>
          <p:cNvCxnSpPr/>
          <p:nvPr userDrawn="1"/>
        </p:nvCxnSpPr>
        <p:spPr>
          <a:xfrm>
            <a:off x="4412974" y="1192696"/>
            <a:ext cx="0" cy="4601817"/>
          </a:xfrm>
          <a:prstGeom prst="line">
            <a:avLst/>
          </a:prstGeom>
          <a:ln w="19050">
            <a:solidFill>
              <a:srgbClr val="39C0E0"/>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218AD876-6619-F5D5-C869-18A977E91E8E}"/>
              </a:ext>
            </a:extLst>
          </p:cNvPr>
          <p:cNvSpPr>
            <a:spLocks noGrp="1"/>
          </p:cNvSpPr>
          <p:nvPr>
            <p:ph type="ctrTitle"/>
          </p:nvPr>
        </p:nvSpPr>
        <p:spPr>
          <a:xfrm>
            <a:off x="397569" y="2794079"/>
            <a:ext cx="3498570" cy="735495"/>
          </a:xfrm>
        </p:spPr>
        <p:txBody>
          <a:bodyPr lIns="0" tIns="0" rIns="0" bIns="0" anchor="b" anchorCtr="0">
            <a:noAutofit/>
          </a:bodyPr>
          <a:lstStyle>
            <a:lvl1pPr algn="l">
              <a:defRPr sz="3600" spc="100" baseline="0">
                <a:solidFill>
                  <a:srgbClr val="062F6E"/>
                </a:solidFill>
              </a:defRPr>
            </a:lvl1pPr>
          </a:lstStyle>
          <a:p>
            <a:r>
              <a:rPr lang="en-US"/>
              <a:t>Click to edit Master title style</a:t>
            </a:r>
            <a:endParaRPr lang="en-US" dirty="0"/>
          </a:p>
        </p:txBody>
      </p:sp>
    </p:spTree>
    <p:extLst>
      <p:ext uri="{BB962C8B-B14F-4D97-AF65-F5344CB8AC3E}">
        <p14:creationId xmlns:p14="http://schemas.microsoft.com/office/powerpoint/2010/main" val="2953202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8E0A8-EBD6-0741-B6A5-60B1AE98A74B}"/>
              </a:ext>
            </a:extLst>
          </p:cNvPr>
          <p:cNvSpPr>
            <a:spLocks noGrp="1"/>
          </p:cNvSpPr>
          <p:nvPr>
            <p:ph type="title"/>
          </p:nvPr>
        </p:nvSpPr>
        <p:spPr>
          <a:xfrm>
            <a:off x="359229" y="218217"/>
            <a:ext cx="10067472" cy="609097"/>
          </a:xfrm>
        </p:spPr>
        <p:txBody>
          <a:bodyPr lIns="0" tIns="0" rIns="0" bIns="0" anchor="b" anchorCtr="0">
            <a:no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C2EA02D6-2FDC-5F47-A027-FAD71D8C57F0}"/>
              </a:ext>
            </a:extLst>
          </p:cNvPr>
          <p:cNvSpPr>
            <a:spLocks noGrp="1"/>
          </p:cNvSpPr>
          <p:nvPr>
            <p:ph idx="1"/>
          </p:nvPr>
        </p:nvSpPr>
        <p:spPr>
          <a:xfrm>
            <a:off x="500743" y="1055914"/>
            <a:ext cx="11199389" cy="5300435"/>
          </a:xfrm>
        </p:spPr>
        <p:txBody>
          <a:bodyPr lIns="0" tIns="0" rIns="0" bIns="0">
            <a:noAutofit/>
          </a:bodyPr>
          <a:lstStyle>
            <a:lvl1pPr marL="0" indent="0">
              <a:lnSpc>
                <a:spcPct val="100000"/>
              </a:lnSpc>
              <a:buNone/>
              <a:defRPr sz="1800" spc="0" baseline="0"/>
            </a:lvl1pPr>
            <a:lvl2pPr>
              <a:lnSpc>
                <a:spcPct val="100000"/>
              </a:lnSpc>
              <a:defRPr sz="1800" spc="0" baseline="0"/>
            </a:lvl2pPr>
            <a:lvl3pPr>
              <a:lnSpc>
                <a:spcPct val="100000"/>
              </a:lnSpc>
              <a:defRPr sz="1800" spc="0" baseline="0"/>
            </a:lvl3pPr>
            <a:lvl4pPr>
              <a:lnSpc>
                <a:spcPct val="100000"/>
              </a:lnSpc>
              <a:defRPr sz="1800" spc="0" baseline="0"/>
            </a:lvl4pPr>
            <a:lvl5pPr>
              <a:lnSpc>
                <a:spcPct val="100000"/>
              </a:lnSpc>
              <a:defRPr sz="1800" spc="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541DD2A7-5D24-A841-9E17-5A66AD6C7B19}"/>
              </a:ext>
            </a:extLst>
          </p:cNvPr>
          <p:cNvSpPr>
            <a:spLocks noGrp="1"/>
          </p:cNvSpPr>
          <p:nvPr>
            <p:ph type="sldNum" sz="quarter" idx="12"/>
          </p:nvPr>
        </p:nvSpPr>
        <p:spPr/>
        <p:txBody>
          <a:bodyPr/>
          <a:lstStyle/>
          <a:p>
            <a:fld id="{6BA4E481-929C-6B40-8F72-F01C1848538C}" type="slidenum">
              <a:rPr lang="en-US" smtClean="0"/>
              <a:t>‹#›</a:t>
            </a:fld>
            <a:endParaRPr lang="en-US"/>
          </a:p>
        </p:txBody>
      </p:sp>
      <p:pic>
        <p:nvPicPr>
          <p:cNvPr id="9" name="Picture 8">
            <a:extLst>
              <a:ext uri="{FF2B5EF4-FFF2-40B4-BE49-F238E27FC236}">
                <a16:creationId xmlns:a16="http://schemas.microsoft.com/office/drawing/2014/main" id="{460550CD-A7A9-3F4F-8FE2-AC4A27AAF133}"/>
              </a:ext>
            </a:extLst>
          </p:cNvPr>
          <p:cNvPicPr>
            <a:picLocks noChangeAspect="1"/>
          </p:cNvPicPr>
          <p:nvPr userDrawn="1"/>
        </p:nvPicPr>
        <p:blipFill>
          <a:blip r:embed="rId2"/>
          <a:stretch>
            <a:fillRect/>
          </a:stretch>
        </p:blipFill>
        <p:spPr>
          <a:xfrm>
            <a:off x="11279509" y="311389"/>
            <a:ext cx="420624" cy="420624"/>
          </a:xfrm>
          <a:prstGeom prst="rect">
            <a:avLst/>
          </a:prstGeom>
        </p:spPr>
      </p:pic>
      <p:pic>
        <p:nvPicPr>
          <p:cNvPr id="10" name="Picture 9">
            <a:extLst>
              <a:ext uri="{FF2B5EF4-FFF2-40B4-BE49-F238E27FC236}">
                <a16:creationId xmlns:a16="http://schemas.microsoft.com/office/drawing/2014/main" id="{64A04F3C-6525-884F-B017-D018D8709C3A}"/>
              </a:ext>
            </a:extLst>
          </p:cNvPr>
          <p:cNvPicPr>
            <a:picLocks/>
          </p:cNvPicPr>
          <p:nvPr userDrawn="1"/>
        </p:nvPicPr>
        <p:blipFill>
          <a:blip r:embed="rId3"/>
          <a:stretch>
            <a:fillRect/>
          </a:stretch>
        </p:blipFill>
        <p:spPr>
          <a:xfrm>
            <a:off x="0" y="6721475"/>
            <a:ext cx="12192000" cy="136526"/>
          </a:xfrm>
          <a:prstGeom prst="rect">
            <a:avLst/>
          </a:prstGeom>
        </p:spPr>
      </p:pic>
    </p:spTree>
    <p:extLst>
      <p:ext uri="{BB962C8B-B14F-4D97-AF65-F5344CB8AC3E}">
        <p14:creationId xmlns:p14="http://schemas.microsoft.com/office/powerpoint/2010/main" val="1895579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541DD2A7-5D24-A841-9E17-5A66AD6C7B19}"/>
              </a:ext>
            </a:extLst>
          </p:cNvPr>
          <p:cNvSpPr>
            <a:spLocks noGrp="1"/>
          </p:cNvSpPr>
          <p:nvPr>
            <p:ph type="sldNum" sz="quarter" idx="12"/>
          </p:nvPr>
        </p:nvSpPr>
        <p:spPr/>
        <p:txBody>
          <a:bodyPr/>
          <a:lstStyle/>
          <a:p>
            <a:fld id="{6BA4E481-929C-6B40-8F72-F01C1848538C}" type="slidenum">
              <a:rPr lang="en-US" smtClean="0"/>
              <a:t>‹#›</a:t>
            </a:fld>
            <a:endParaRPr lang="en-US"/>
          </a:p>
        </p:txBody>
      </p:sp>
      <p:pic>
        <p:nvPicPr>
          <p:cNvPr id="9" name="Picture 8">
            <a:extLst>
              <a:ext uri="{FF2B5EF4-FFF2-40B4-BE49-F238E27FC236}">
                <a16:creationId xmlns:a16="http://schemas.microsoft.com/office/drawing/2014/main" id="{460550CD-A7A9-3F4F-8FE2-AC4A27AAF133}"/>
              </a:ext>
            </a:extLst>
          </p:cNvPr>
          <p:cNvPicPr>
            <a:picLocks noChangeAspect="1"/>
          </p:cNvPicPr>
          <p:nvPr userDrawn="1"/>
        </p:nvPicPr>
        <p:blipFill>
          <a:blip r:embed="rId2"/>
          <a:stretch>
            <a:fillRect/>
          </a:stretch>
        </p:blipFill>
        <p:spPr>
          <a:xfrm>
            <a:off x="11279509" y="311389"/>
            <a:ext cx="420624" cy="420624"/>
          </a:xfrm>
          <a:prstGeom prst="rect">
            <a:avLst/>
          </a:prstGeom>
        </p:spPr>
      </p:pic>
      <p:pic>
        <p:nvPicPr>
          <p:cNvPr id="11" name="Picture 10">
            <a:extLst>
              <a:ext uri="{FF2B5EF4-FFF2-40B4-BE49-F238E27FC236}">
                <a16:creationId xmlns:a16="http://schemas.microsoft.com/office/drawing/2014/main" id="{3330BD80-110E-AC4A-9B03-7DA6CA095623}"/>
              </a:ext>
            </a:extLst>
          </p:cNvPr>
          <p:cNvPicPr>
            <a:picLocks/>
          </p:cNvPicPr>
          <p:nvPr userDrawn="1"/>
        </p:nvPicPr>
        <p:blipFill>
          <a:blip r:embed="rId3"/>
          <a:stretch>
            <a:fillRect/>
          </a:stretch>
        </p:blipFill>
        <p:spPr>
          <a:xfrm>
            <a:off x="0" y="6721475"/>
            <a:ext cx="12192000" cy="136526"/>
          </a:xfrm>
          <a:prstGeom prst="rect">
            <a:avLst/>
          </a:prstGeom>
        </p:spPr>
      </p:pic>
    </p:spTree>
    <p:extLst>
      <p:ext uri="{BB962C8B-B14F-4D97-AF65-F5344CB8AC3E}">
        <p14:creationId xmlns:p14="http://schemas.microsoft.com/office/powerpoint/2010/main" val="22197864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tx1"/>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752CF474-9467-2C43-A9F8-194346E6FEB4}"/>
              </a:ext>
            </a:extLst>
          </p:cNvPr>
          <p:cNvSpPr>
            <a:spLocks noGrp="1"/>
          </p:cNvSpPr>
          <p:nvPr>
            <p:ph type="title"/>
          </p:nvPr>
        </p:nvSpPr>
        <p:spPr>
          <a:xfrm>
            <a:off x="838200" y="1737360"/>
            <a:ext cx="7315200" cy="2532888"/>
          </a:xfrm>
        </p:spPr>
        <p:txBody>
          <a:bodyPr lIns="0" tIns="0" rIns="0" bIns="0" anchor="t" anchorCtr="0">
            <a:noAutofit/>
          </a:bodyPr>
          <a:lstStyle>
            <a:lvl1pPr>
              <a:defRPr sz="4000" spc="100" baseline="0">
                <a:solidFill>
                  <a:schemeClr val="bg1"/>
                </a:solidFill>
              </a:defRPr>
            </a:lvl1pPr>
          </a:lstStyle>
          <a:p>
            <a:r>
              <a:rPr lang="en-US"/>
              <a:t>Click to edit Master title style</a:t>
            </a:r>
            <a:endParaRPr lang="en-US" dirty="0"/>
          </a:p>
        </p:txBody>
      </p:sp>
      <p:pic>
        <p:nvPicPr>
          <p:cNvPr id="11" name="Picture 10">
            <a:extLst>
              <a:ext uri="{FF2B5EF4-FFF2-40B4-BE49-F238E27FC236}">
                <a16:creationId xmlns:a16="http://schemas.microsoft.com/office/drawing/2014/main" id="{ECA041E6-8B79-1043-B0DF-21C4771459A9}"/>
              </a:ext>
            </a:extLst>
          </p:cNvPr>
          <p:cNvPicPr>
            <a:picLocks noChangeAspect="1"/>
          </p:cNvPicPr>
          <p:nvPr userDrawn="1"/>
        </p:nvPicPr>
        <p:blipFill>
          <a:blip r:embed="rId2"/>
          <a:stretch>
            <a:fillRect/>
          </a:stretch>
        </p:blipFill>
        <p:spPr>
          <a:xfrm>
            <a:off x="11279509" y="311389"/>
            <a:ext cx="420624" cy="420624"/>
          </a:xfrm>
          <a:prstGeom prst="rect">
            <a:avLst/>
          </a:prstGeom>
        </p:spPr>
      </p:pic>
      <p:pic>
        <p:nvPicPr>
          <p:cNvPr id="18" name="Picture 17">
            <a:extLst>
              <a:ext uri="{FF2B5EF4-FFF2-40B4-BE49-F238E27FC236}">
                <a16:creationId xmlns:a16="http://schemas.microsoft.com/office/drawing/2014/main" id="{B720729C-1116-A143-85E9-04B2FACD5668}"/>
              </a:ext>
            </a:extLst>
          </p:cNvPr>
          <p:cNvPicPr>
            <a:picLocks/>
          </p:cNvPicPr>
          <p:nvPr userDrawn="1"/>
        </p:nvPicPr>
        <p:blipFill>
          <a:blip r:embed="rId3"/>
          <a:stretch>
            <a:fillRect/>
          </a:stretch>
        </p:blipFill>
        <p:spPr>
          <a:xfrm>
            <a:off x="0" y="6721475"/>
            <a:ext cx="12192000" cy="136526"/>
          </a:xfrm>
          <a:prstGeom prst="rect">
            <a:avLst/>
          </a:prstGeom>
        </p:spPr>
      </p:pic>
    </p:spTree>
    <p:extLst>
      <p:ext uri="{BB962C8B-B14F-4D97-AF65-F5344CB8AC3E}">
        <p14:creationId xmlns:p14="http://schemas.microsoft.com/office/powerpoint/2010/main" val="2517970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8E0A8-EBD6-0741-B6A5-60B1AE98A74B}"/>
              </a:ext>
            </a:extLst>
          </p:cNvPr>
          <p:cNvSpPr>
            <a:spLocks noGrp="1"/>
          </p:cNvSpPr>
          <p:nvPr>
            <p:ph type="title"/>
          </p:nvPr>
        </p:nvSpPr>
        <p:spPr>
          <a:xfrm>
            <a:off x="838201" y="129209"/>
            <a:ext cx="9588500" cy="791836"/>
          </a:xfrm>
        </p:spPr>
        <p:txBody>
          <a:bodyPr lIns="0" tIns="0" rIns="0" bIns="0" anchor="b" anchorCtr="0">
            <a:noAutofit/>
          </a:bodyPr>
          <a:lstStyle>
            <a:lvl1pPr>
              <a:defRPr sz="3600" spc="0"/>
            </a:lvl1pPr>
          </a:lstStyle>
          <a:p>
            <a:r>
              <a:rPr lang="en-US" dirty="0"/>
              <a:t>Click to edit Master title style</a:t>
            </a:r>
          </a:p>
        </p:txBody>
      </p:sp>
      <p:sp>
        <p:nvSpPr>
          <p:cNvPr id="3" name="Content Placeholder 2">
            <a:extLst>
              <a:ext uri="{FF2B5EF4-FFF2-40B4-BE49-F238E27FC236}">
                <a16:creationId xmlns:a16="http://schemas.microsoft.com/office/drawing/2014/main" id="{C2EA02D6-2FDC-5F47-A027-FAD71D8C57F0}"/>
              </a:ext>
            </a:extLst>
          </p:cNvPr>
          <p:cNvSpPr>
            <a:spLocks noGrp="1"/>
          </p:cNvSpPr>
          <p:nvPr>
            <p:ph idx="1"/>
          </p:nvPr>
        </p:nvSpPr>
        <p:spPr>
          <a:xfrm>
            <a:off x="838200" y="1446607"/>
            <a:ext cx="10965050" cy="4874683"/>
          </a:xfrm>
        </p:spPr>
        <p:txBody>
          <a:bodyPr lIns="0" tIns="0" rIns="0" bIns="0">
            <a:noAutofit/>
          </a:bodyPr>
          <a:lstStyle>
            <a:lvl1pPr marL="285750" indent="-285750">
              <a:lnSpc>
                <a:spcPct val="100000"/>
              </a:lnSpc>
              <a:buFont typeface="Arial" panose="020B0604020202020204" pitchFamily="34" charset="0"/>
              <a:buChar char="•"/>
              <a:defRPr sz="2400" spc="0" baseline="0"/>
            </a:lvl1pPr>
            <a:lvl2pPr>
              <a:lnSpc>
                <a:spcPct val="100000"/>
              </a:lnSpc>
              <a:defRPr sz="2200" spc="0" baseline="0"/>
            </a:lvl2pPr>
            <a:lvl3pPr>
              <a:lnSpc>
                <a:spcPct val="100000"/>
              </a:lnSpc>
              <a:defRPr sz="2000" spc="0" baseline="0"/>
            </a:lvl3pPr>
            <a:lvl4pPr>
              <a:lnSpc>
                <a:spcPct val="100000"/>
              </a:lnSpc>
              <a:defRPr sz="1800" spc="0" baseline="0"/>
            </a:lvl4pPr>
            <a:lvl5pPr>
              <a:lnSpc>
                <a:spcPct val="100000"/>
              </a:lnSpc>
              <a:defRPr sz="1800" spc="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541DD2A7-5D24-A841-9E17-5A66AD6C7B19}"/>
              </a:ext>
            </a:extLst>
          </p:cNvPr>
          <p:cNvSpPr>
            <a:spLocks noGrp="1"/>
          </p:cNvSpPr>
          <p:nvPr>
            <p:ph type="sldNum" sz="quarter" idx="12"/>
          </p:nvPr>
        </p:nvSpPr>
        <p:spPr/>
        <p:txBody>
          <a:bodyPr/>
          <a:lstStyle/>
          <a:p>
            <a:fld id="{6BA4E481-929C-6B40-8F72-F01C1848538C}" type="slidenum">
              <a:rPr lang="en-US" smtClean="0"/>
              <a:t>‹#›</a:t>
            </a:fld>
            <a:endParaRPr lang="en-US"/>
          </a:p>
        </p:txBody>
      </p:sp>
      <p:pic>
        <p:nvPicPr>
          <p:cNvPr id="9" name="Picture 8">
            <a:extLst>
              <a:ext uri="{FF2B5EF4-FFF2-40B4-BE49-F238E27FC236}">
                <a16:creationId xmlns:a16="http://schemas.microsoft.com/office/drawing/2014/main" id="{460550CD-A7A9-3F4F-8FE2-AC4A27AAF133}"/>
              </a:ext>
            </a:extLst>
          </p:cNvPr>
          <p:cNvPicPr>
            <a:picLocks noChangeAspect="1"/>
          </p:cNvPicPr>
          <p:nvPr userDrawn="1"/>
        </p:nvPicPr>
        <p:blipFill>
          <a:blip r:embed="rId2"/>
          <a:stretch>
            <a:fillRect/>
          </a:stretch>
        </p:blipFill>
        <p:spPr>
          <a:xfrm>
            <a:off x="11279509" y="311389"/>
            <a:ext cx="420624" cy="420624"/>
          </a:xfrm>
          <a:prstGeom prst="rect">
            <a:avLst/>
          </a:prstGeom>
        </p:spPr>
      </p:pic>
      <p:pic>
        <p:nvPicPr>
          <p:cNvPr id="11" name="Picture 10">
            <a:extLst>
              <a:ext uri="{FF2B5EF4-FFF2-40B4-BE49-F238E27FC236}">
                <a16:creationId xmlns:a16="http://schemas.microsoft.com/office/drawing/2014/main" id="{CC0D97A2-8A58-EC45-BBEA-B3A38C5627DD}"/>
              </a:ext>
            </a:extLst>
          </p:cNvPr>
          <p:cNvPicPr>
            <a:picLocks/>
          </p:cNvPicPr>
          <p:nvPr userDrawn="1"/>
        </p:nvPicPr>
        <p:blipFill>
          <a:blip r:embed="rId3"/>
          <a:stretch>
            <a:fillRect/>
          </a:stretch>
        </p:blipFill>
        <p:spPr>
          <a:xfrm>
            <a:off x="0" y="1023750"/>
            <a:ext cx="12192000" cy="136526"/>
          </a:xfrm>
          <a:prstGeom prst="rect">
            <a:avLst/>
          </a:prstGeom>
        </p:spPr>
      </p:pic>
    </p:spTree>
    <p:extLst>
      <p:ext uri="{BB962C8B-B14F-4D97-AF65-F5344CB8AC3E}">
        <p14:creationId xmlns:p14="http://schemas.microsoft.com/office/powerpoint/2010/main" val="2503186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54A379-18BD-5247-A593-ABC3B34C70B4}"/>
              </a:ext>
            </a:extLst>
          </p:cNvPr>
          <p:cNvSpPr/>
          <p:nvPr userDrawn="1"/>
        </p:nvSpPr>
        <p:spPr>
          <a:xfrm>
            <a:off x="0" y="-1"/>
            <a:ext cx="12192000" cy="1058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0718E0A8-EBD6-0741-B6A5-60B1AE98A74B}"/>
              </a:ext>
            </a:extLst>
          </p:cNvPr>
          <p:cNvSpPr>
            <a:spLocks noGrp="1"/>
          </p:cNvSpPr>
          <p:nvPr>
            <p:ph type="title"/>
          </p:nvPr>
        </p:nvSpPr>
        <p:spPr>
          <a:xfrm>
            <a:off x="429659" y="129209"/>
            <a:ext cx="9997043" cy="791836"/>
          </a:xfrm>
        </p:spPr>
        <p:txBody>
          <a:bodyPr lIns="0" tIns="0" rIns="0" bIns="0" anchor="b" anchorCtr="0">
            <a:noAutofit/>
          </a:bodyPr>
          <a:lstStyle>
            <a:lvl1pPr>
              <a:defRPr sz="2700" spc="0">
                <a:solidFill>
                  <a:schemeClr val="bg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C2EA02D6-2FDC-5F47-A027-FAD71D8C57F0}"/>
              </a:ext>
            </a:extLst>
          </p:cNvPr>
          <p:cNvSpPr>
            <a:spLocks noGrp="1"/>
          </p:cNvSpPr>
          <p:nvPr>
            <p:ph idx="1"/>
          </p:nvPr>
        </p:nvSpPr>
        <p:spPr>
          <a:xfrm>
            <a:off x="429659" y="1465244"/>
            <a:ext cx="11373592" cy="4891106"/>
          </a:xfrm>
        </p:spPr>
        <p:txBody>
          <a:bodyPr lIns="0" tIns="0" rIns="0" bIns="0">
            <a:noAutofit/>
          </a:bodyPr>
          <a:lstStyle>
            <a:lvl1pPr marL="0" indent="0">
              <a:lnSpc>
                <a:spcPct val="100000"/>
              </a:lnSpc>
              <a:buNone/>
              <a:defRPr sz="1350" spc="0" baseline="0"/>
            </a:lvl1pPr>
            <a:lvl2pPr>
              <a:lnSpc>
                <a:spcPct val="100000"/>
              </a:lnSpc>
              <a:defRPr sz="1350" spc="0" baseline="0"/>
            </a:lvl2pPr>
            <a:lvl3pPr>
              <a:lnSpc>
                <a:spcPct val="100000"/>
              </a:lnSpc>
              <a:defRPr sz="1350" spc="0" baseline="0"/>
            </a:lvl3pPr>
            <a:lvl4pPr>
              <a:lnSpc>
                <a:spcPct val="100000"/>
              </a:lnSpc>
              <a:defRPr sz="1350" spc="0" baseline="0"/>
            </a:lvl4pPr>
            <a:lvl5pPr>
              <a:lnSpc>
                <a:spcPct val="100000"/>
              </a:lnSpc>
              <a:defRPr sz="1350" spc="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541DD2A7-5D24-A841-9E17-5A66AD6C7B19}"/>
              </a:ext>
            </a:extLst>
          </p:cNvPr>
          <p:cNvSpPr>
            <a:spLocks noGrp="1"/>
          </p:cNvSpPr>
          <p:nvPr>
            <p:ph type="sldNum" sz="quarter" idx="12"/>
          </p:nvPr>
        </p:nvSpPr>
        <p:spPr/>
        <p:txBody>
          <a:bodyPr/>
          <a:lstStyle/>
          <a:p>
            <a:fld id="{6BA4E481-929C-6B40-8F72-F01C1848538C}" type="slidenum">
              <a:rPr lang="en-US" smtClean="0"/>
              <a:t>‹#›</a:t>
            </a:fld>
            <a:endParaRPr lang="en-US"/>
          </a:p>
        </p:txBody>
      </p:sp>
      <p:pic>
        <p:nvPicPr>
          <p:cNvPr id="11" name="Picture 10">
            <a:extLst>
              <a:ext uri="{FF2B5EF4-FFF2-40B4-BE49-F238E27FC236}">
                <a16:creationId xmlns:a16="http://schemas.microsoft.com/office/drawing/2014/main" id="{CC0D97A2-8A58-EC45-BBEA-B3A38C5627DD}"/>
              </a:ext>
            </a:extLst>
          </p:cNvPr>
          <p:cNvPicPr>
            <a:picLocks/>
          </p:cNvPicPr>
          <p:nvPr userDrawn="1"/>
        </p:nvPicPr>
        <p:blipFill>
          <a:blip r:embed="rId2"/>
          <a:stretch>
            <a:fillRect/>
          </a:stretch>
        </p:blipFill>
        <p:spPr>
          <a:xfrm>
            <a:off x="0" y="1023750"/>
            <a:ext cx="12192000" cy="136526"/>
          </a:xfrm>
          <a:prstGeom prst="rect">
            <a:avLst/>
          </a:prstGeom>
        </p:spPr>
      </p:pic>
      <p:pic>
        <p:nvPicPr>
          <p:cNvPr id="8" name="Picture 7">
            <a:extLst>
              <a:ext uri="{FF2B5EF4-FFF2-40B4-BE49-F238E27FC236}">
                <a16:creationId xmlns:a16="http://schemas.microsoft.com/office/drawing/2014/main" id="{C6C43649-8ED8-904E-9B5C-C23BEF6FAF03}"/>
              </a:ext>
            </a:extLst>
          </p:cNvPr>
          <p:cNvPicPr>
            <a:picLocks noChangeAspect="1"/>
          </p:cNvPicPr>
          <p:nvPr userDrawn="1"/>
        </p:nvPicPr>
        <p:blipFill>
          <a:blip r:embed="rId3"/>
          <a:stretch>
            <a:fillRect/>
          </a:stretch>
        </p:blipFill>
        <p:spPr>
          <a:xfrm>
            <a:off x="11242419" y="309998"/>
            <a:ext cx="560832" cy="420624"/>
          </a:xfrm>
          <a:prstGeom prst="rect">
            <a:avLst/>
          </a:prstGeom>
        </p:spPr>
      </p:pic>
    </p:spTree>
    <p:extLst>
      <p:ext uri="{BB962C8B-B14F-4D97-AF65-F5344CB8AC3E}">
        <p14:creationId xmlns:p14="http://schemas.microsoft.com/office/powerpoint/2010/main" val="26565251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2.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D98093-EF68-2040-83D2-7BA48B261FD0}"/>
              </a:ext>
            </a:extLst>
          </p:cNvPr>
          <p:cNvSpPr>
            <a:spLocks noGrp="1"/>
          </p:cNvSpPr>
          <p:nvPr>
            <p:ph type="title"/>
          </p:nvPr>
        </p:nvSpPr>
        <p:spPr>
          <a:xfrm>
            <a:off x="838200" y="365126"/>
            <a:ext cx="10515600" cy="58193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DE92501-24B3-FD46-8043-490E1B4564C9}"/>
              </a:ext>
            </a:extLst>
          </p:cNvPr>
          <p:cNvSpPr>
            <a:spLocks noGrp="1"/>
          </p:cNvSpPr>
          <p:nvPr>
            <p:ph type="body" idx="1"/>
          </p:nvPr>
        </p:nvSpPr>
        <p:spPr>
          <a:xfrm>
            <a:off x="838200" y="1186543"/>
            <a:ext cx="10515600" cy="49904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B52D8C6C-D25C-7044-B609-AE50342D1268}"/>
              </a:ext>
            </a:extLst>
          </p:cNvPr>
          <p:cNvSpPr>
            <a:spLocks noGrp="1"/>
          </p:cNvSpPr>
          <p:nvPr>
            <p:ph type="sldNum" sz="quarter" idx="4"/>
          </p:nvPr>
        </p:nvSpPr>
        <p:spPr>
          <a:xfrm>
            <a:off x="11353800" y="6356350"/>
            <a:ext cx="449450" cy="365125"/>
          </a:xfrm>
          <a:prstGeom prst="rect">
            <a:avLst/>
          </a:prstGeom>
        </p:spPr>
        <p:txBody>
          <a:bodyPr vert="horz" lIns="91440" tIns="45720" rIns="91440" bIns="45720" rtlCol="0" anchor="ctr"/>
          <a:lstStyle>
            <a:lvl1pPr algn="r">
              <a:defRPr sz="900" b="0" i="0">
                <a:solidFill>
                  <a:schemeClr val="tx1">
                    <a:tint val="75000"/>
                  </a:schemeClr>
                </a:solidFill>
                <a:latin typeface="Franklin Gothic Book" panose="020B0503020102020204" pitchFamily="34" charset="0"/>
              </a:defRPr>
            </a:lvl1pPr>
          </a:lstStyle>
          <a:p>
            <a:fld id="{6BA4E481-929C-6B40-8F72-F01C1848538C}" type="slidenum">
              <a:rPr lang="en-US" smtClean="0"/>
              <a:pPr/>
              <a:t>‹#›</a:t>
            </a:fld>
            <a:endParaRPr lang="en-US" dirty="0"/>
          </a:p>
        </p:txBody>
      </p:sp>
    </p:spTree>
    <p:extLst>
      <p:ext uri="{BB962C8B-B14F-4D97-AF65-F5344CB8AC3E}">
        <p14:creationId xmlns:p14="http://schemas.microsoft.com/office/powerpoint/2010/main" val="1050108607"/>
      </p:ext>
    </p:extLst>
  </p:cSld>
  <p:clrMap bg1="lt1" tx1="dk1" bg2="lt2" tx2="dk2" accent1="accent1" accent2="accent2" accent3="accent3" accent4="accent4" accent5="accent5" accent6="accent6" hlink="hlink" folHlink="folHlink"/>
  <p:sldLayoutIdLst>
    <p:sldLayoutId id="2147483649" r:id="rId1"/>
    <p:sldLayoutId id="2147483699" r:id="rId2"/>
    <p:sldLayoutId id="2147483698" r:id="rId3"/>
    <p:sldLayoutId id="2147483650" r:id="rId4"/>
    <p:sldLayoutId id="2147483701" r:id="rId5"/>
    <p:sldLayoutId id="2147483696" r:id="rId6"/>
    <p:sldLayoutId id="2147483651" r:id="rId7"/>
    <p:sldLayoutId id="2147483700" r:id="rId8"/>
    <p:sldLayoutId id="2147483708" r:id="rId9"/>
  </p:sldLayoutIdLst>
  <p:hf hdr="0" ftr="0" dt="0"/>
  <p:txStyles>
    <p:titleStyle>
      <a:lvl1pPr algn="l" defTabSz="914400" rtl="0" eaLnBrk="1" latinLnBrk="0" hangingPunct="1">
        <a:lnSpc>
          <a:spcPct val="90000"/>
        </a:lnSpc>
        <a:spcBef>
          <a:spcPct val="0"/>
        </a:spcBef>
        <a:buNone/>
        <a:defRPr sz="3600" b="0" i="0" kern="1200" spc="0">
          <a:solidFill>
            <a:schemeClr val="tx2"/>
          </a:solidFill>
          <a:latin typeface="Franklin Gothic Medium" panose="020B06030201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b="0" i="0" kern="1200">
          <a:solidFill>
            <a:schemeClr val="tx1"/>
          </a:solidFill>
          <a:latin typeface="Franklin Gothic Book" panose="020B05030201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Franklin Gothic Book" panose="020B05030201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Franklin Gothic Book" panose="020B05030201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Franklin Gothic Book" panose="020B05030201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D98093-EF68-2040-83D2-7BA48B261FD0}"/>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FDE92501-24B3-FD46-8043-490E1B4564C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B52D8C6C-D25C-7044-B609-AE50342D1268}"/>
              </a:ext>
            </a:extLst>
          </p:cNvPr>
          <p:cNvSpPr>
            <a:spLocks noGrp="1"/>
          </p:cNvSpPr>
          <p:nvPr>
            <p:ph type="sldNum" sz="quarter" idx="4"/>
          </p:nvPr>
        </p:nvSpPr>
        <p:spPr>
          <a:xfrm>
            <a:off x="11353800" y="6356352"/>
            <a:ext cx="449451" cy="365125"/>
          </a:xfrm>
          <a:prstGeom prst="rect">
            <a:avLst/>
          </a:prstGeom>
        </p:spPr>
        <p:txBody>
          <a:bodyPr vert="horz" lIns="91440" tIns="45720" rIns="91440" bIns="45720" rtlCol="0" anchor="ctr"/>
          <a:lstStyle>
            <a:lvl1pPr algn="r">
              <a:defRPr sz="675" b="0" i="0">
                <a:solidFill>
                  <a:schemeClr val="tx1">
                    <a:tint val="75000"/>
                  </a:schemeClr>
                </a:solidFill>
                <a:latin typeface="Franklin Gothic Book" panose="020B0503020102020204" pitchFamily="34" charset="0"/>
              </a:defRPr>
            </a:lvl1pPr>
          </a:lstStyle>
          <a:p>
            <a:fld id="{6BA4E481-929C-6B40-8F72-F01C1848538C}" type="slidenum">
              <a:rPr lang="en-US" smtClean="0"/>
              <a:pPr/>
              <a:t>‹#›</a:t>
            </a:fld>
            <a:endParaRPr lang="en-US" dirty="0"/>
          </a:p>
        </p:txBody>
      </p:sp>
    </p:spTree>
    <p:extLst>
      <p:ext uri="{BB962C8B-B14F-4D97-AF65-F5344CB8AC3E}">
        <p14:creationId xmlns:p14="http://schemas.microsoft.com/office/powerpoint/2010/main" val="3844981031"/>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Lst>
  <p:hf hdr="0" ftr="0" dt="0"/>
  <p:txStyles>
    <p:titleStyle>
      <a:lvl1pPr algn="l" defTabSz="685800" rtl="0" eaLnBrk="1" latinLnBrk="0" hangingPunct="1">
        <a:lnSpc>
          <a:spcPct val="90000"/>
        </a:lnSpc>
        <a:spcBef>
          <a:spcPct val="0"/>
        </a:spcBef>
        <a:buNone/>
        <a:defRPr sz="2700" b="0" i="0" kern="1200" spc="0">
          <a:solidFill>
            <a:schemeClr val="tx2"/>
          </a:solidFill>
          <a:latin typeface="Franklin Gothic Book" panose="020B0503020102020204"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1350" b="0" i="0" kern="1200">
          <a:solidFill>
            <a:schemeClr val="tx1"/>
          </a:solidFill>
          <a:latin typeface="Franklin Gothic Book" panose="020B05030201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Franklin Gothic Book" panose="020B05030201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Franklin Gothic Book" panose="020B05030201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Franklin Gothic Book" panose="020B05030201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Franklin Gothic Book" panose="020B05030201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jpe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8.gif"/><Relationship Id="rId5" Type="http://schemas.openxmlformats.org/officeDocument/2006/relationships/image" Target="../media/image27.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g"/><Relationship Id="rId1" Type="http://schemas.openxmlformats.org/officeDocument/2006/relationships/slideLayout" Target="../slideLayouts/slideLayout8.xml"/><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8.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pPr>
              <a:spcBef>
                <a:spcPts val="600"/>
              </a:spcBef>
            </a:pPr>
            <a:r>
              <a:rPr lang="en-US" dirty="0"/>
              <a:t>Christine Vinci, PhD</a:t>
            </a:r>
          </a:p>
          <a:p>
            <a:pPr>
              <a:spcBef>
                <a:spcPts val="600"/>
              </a:spcBef>
            </a:pPr>
            <a:r>
              <a:rPr lang="en-US" dirty="0"/>
              <a:t>Associate Member</a:t>
            </a:r>
          </a:p>
          <a:p>
            <a:pPr>
              <a:spcBef>
                <a:spcPts val="600"/>
              </a:spcBef>
            </a:pPr>
            <a:r>
              <a:rPr lang="en-US" dirty="0"/>
              <a:t>Department of Health Outcomes and Behavior</a:t>
            </a:r>
          </a:p>
          <a:p>
            <a:endParaRPr lang="en-US" sz="1500" dirty="0"/>
          </a:p>
          <a:p>
            <a:pPr>
              <a:spcBef>
                <a:spcPts val="800"/>
              </a:spcBef>
            </a:pPr>
            <a:r>
              <a:rPr lang="en-US" sz="2000" dirty="0"/>
              <a:t>Maryland Department of Health/Legal Resource Center</a:t>
            </a:r>
          </a:p>
          <a:p>
            <a:pPr>
              <a:spcBef>
                <a:spcPts val="800"/>
              </a:spcBef>
            </a:pPr>
            <a:r>
              <a:rPr lang="en-US" sz="2000" dirty="0"/>
              <a:t>Annual Tobacco Conference </a:t>
            </a:r>
          </a:p>
          <a:p>
            <a:pPr>
              <a:spcBef>
                <a:spcPts val="800"/>
              </a:spcBef>
            </a:pPr>
            <a:r>
              <a:rPr lang="en-US" sz="2000" dirty="0"/>
              <a:t>June 4</a:t>
            </a:r>
            <a:r>
              <a:rPr lang="en-US" sz="2000" baseline="30000" dirty="0"/>
              <a:t>th</a:t>
            </a:r>
            <a:r>
              <a:rPr lang="en-US" sz="2000" dirty="0"/>
              <a:t> 2025</a:t>
            </a:r>
          </a:p>
        </p:txBody>
      </p:sp>
      <p:pic>
        <p:nvPicPr>
          <p:cNvPr id="5" name="Picture 4">
            <a:extLst>
              <a:ext uri="{FF2B5EF4-FFF2-40B4-BE49-F238E27FC236}">
                <a16:creationId xmlns:a16="http://schemas.microsoft.com/office/drawing/2014/main" id="{2DE1D9E0-7EBC-1CF5-F30D-E11F8CCFD415}"/>
              </a:ext>
            </a:extLst>
          </p:cNvPr>
          <p:cNvPicPr>
            <a:picLocks noChangeAspect="1"/>
          </p:cNvPicPr>
          <p:nvPr/>
        </p:nvPicPr>
        <p:blipFill>
          <a:blip r:embed="rId2"/>
          <a:stretch>
            <a:fillRect/>
          </a:stretch>
        </p:blipFill>
        <p:spPr>
          <a:xfrm>
            <a:off x="5584770" y="313832"/>
            <a:ext cx="6067425" cy="3476625"/>
          </a:xfrm>
          <a:prstGeom prst="rect">
            <a:avLst/>
          </a:prstGeom>
          <a:ln>
            <a:noFill/>
          </a:ln>
          <a:effectLst>
            <a:softEdge rad="112500"/>
          </a:effectLst>
        </p:spPr>
      </p:pic>
      <p:sp>
        <p:nvSpPr>
          <p:cNvPr id="2" name="TextBox 1">
            <a:extLst>
              <a:ext uri="{FF2B5EF4-FFF2-40B4-BE49-F238E27FC236}">
                <a16:creationId xmlns:a16="http://schemas.microsoft.com/office/drawing/2014/main" id="{A5545E86-91A3-E94C-AAD3-7DEF8D30F6C7}"/>
              </a:ext>
            </a:extLst>
          </p:cNvPr>
          <p:cNvSpPr txBox="1"/>
          <p:nvPr/>
        </p:nvSpPr>
        <p:spPr>
          <a:xfrm>
            <a:off x="6096000" y="1005840"/>
            <a:ext cx="2727960" cy="646331"/>
          </a:xfrm>
          <a:prstGeom prst="rect">
            <a:avLst/>
          </a:prstGeom>
          <a:noFill/>
        </p:spPr>
        <p:txBody>
          <a:bodyPr wrap="square" rtlCol="0">
            <a:spAutoFit/>
          </a:bodyPr>
          <a:lstStyle/>
          <a:p>
            <a:r>
              <a:rPr lang="en-US" dirty="0"/>
              <a:t>Picture Redacted</a:t>
            </a:r>
          </a:p>
          <a:p>
            <a:endParaRPr lang="en-US" dirty="0"/>
          </a:p>
        </p:txBody>
      </p:sp>
    </p:spTree>
    <p:extLst>
      <p:ext uri="{BB962C8B-B14F-4D97-AF65-F5344CB8AC3E}">
        <p14:creationId xmlns:p14="http://schemas.microsoft.com/office/powerpoint/2010/main" val="34982455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56C099-002B-CFDA-D8E0-868EFA2F47BC}"/>
              </a:ext>
            </a:extLst>
          </p:cNvPr>
          <p:cNvSpPr>
            <a:spLocks noGrp="1"/>
          </p:cNvSpPr>
          <p:nvPr>
            <p:ph type="ctrTitle"/>
          </p:nvPr>
        </p:nvSpPr>
        <p:spPr/>
        <p:txBody>
          <a:bodyPr/>
          <a:lstStyle/>
          <a:p>
            <a:r>
              <a:rPr lang="en-US" dirty="0"/>
              <a:t>E-Cigarettes</a:t>
            </a:r>
          </a:p>
        </p:txBody>
      </p:sp>
      <p:pic>
        <p:nvPicPr>
          <p:cNvPr id="9" name="Picture 8">
            <a:extLst>
              <a:ext uri="{FF2B5EF4-FFF2-40B4-BE49-F238E27FC236}">
                <a16:creationId xmlns:a16="http://schemas.microsoft.com/office/drawing/2014/main" id="{7672041A-0DDF-9C11-4BA3-651BF9870C7D}"/>
              </a:ext>
            </a:extLst>
          </p:cNvPr>
          <p:cNvPicPr>
            <a:picLocks noChangeAspect="1"/>
          </p:cNvPicPr>
          <p:nvPr/>
        </p:nvPicPr>
        <p:blipFill>
          <a:blip r:embed="rId2"/>
          <a:stretch>
            <a:fillRect/>
          </a:stretch>
        </p:blipFill>
        <p:spPr>
          <a:xfrm>
            <a:off x="8749328" y="1460579"/>
            <a:ext cx="3152775" cy="2667000"/>
          </a:xfrm>
          <a:prstGeom prst="rect">
            <a:avLst/>
          </a:prstGeom>
        </p:spPr>
      </p:pic>
      <p:pic>
        <p:nvPicPr>
          <p:cNvPr id="7" name="Picture 6">
            <a:extLst>
              <a:ext uri="{FF2B5EF4-FFF2-40B4-BE49-F238E27FC236}">
                <a16:creationId xmlns:a16="http://schemas.microsoft.com/office/drawing/2014/main" id="{D1DAAB99-B9B8-2C1D-58D7-6CE634D34FA7}"/>
              </a:ext>
            </a:extLst>
          </p:cNvPr>
          <p:cNvPicPr>
            <a:picLocks noChangeAspect="1"/>
          </p:cNvPicPr>
          <p:nvPr/>
        </p:nvPicPr>
        <p:blipFill>
          <a:blip r:embed="rId3"/>
          <a:stretch>
            <a:fillRect/>
          </a:stretch>
        </p:blipFill>
        <p:spPr>
          <a:xfrm>
            <a:off x="5869986" y="3429000"/>
            <a:ext cx="4256197" cy="2759512"/>
          </a:xfrm>
          <a:prstGeom prst="rect">
            <a:avLst/>
          </a:prstGeom>
        </p:spPr>
      </p:pic>
      <p:pic>
        <p:nvPicPr>
          <p:cNvPr id="5" name="Picture 4">
            <a:extLst>
              <a:ext uri="{FF2B5EF4-FFF2-40B4-BE49-F238E27FC236}">
                <a16:creationId xmlns:a16="http://schemas.microsoft.com/office/drawing/2014/main" id="{9F6B35DC-21F5-FF8D-45B1-9C61DA8C4F7D}"/>
              </a:ext>
            </a:extLst>
          </p:cNvPr>
          <p:cNvPicPr>
            <a:picLocks noChangeAspect="1"/>
          </p:cNvPicPr>
          <p:nvPr/>
        </p:nvPicPr>
        <p:blipFill>
          <a:blip r:embed="rId4"/>
          <a:stretch>
            <a:fillRect/>
          </a:stretch>
        </p:blipFill>
        <p:spPr>
          <a:xfrm>
            <a:off x="4825028" y="957095"/>
            <a:ext cx="3924300" cy="2514600"/>
          </a:xfrm>
          <a:prstGeom prst="rect">
            <a:avLst/>
          </a:prstGeom>
        </p:spPr>
      </p:pic>
      <p:sp>
        <p:nvSpPr>
          <p:cNvPr id="2" name="TextBox 1">
            <a:extLst>
              <a:ext uri="{FF2B5EF4-FFF2-40B4-BE49-F238E27FC236}">
                <a16:creationId xmlns:a16="http://schemas.microsoft.com/office/drawing/2014/main" id="{D96A9721-1321-7BE8-1438-1C515B4DB0B9}"/>
              </a:ext>
            </a:extLst>
          </p:cNvPr>
          <p:cNvSpPr txBox="1"/>
          <p:nvPr/>
        </p:nvSpPr>
        <p:spPr>
          <a:xfrm>
            <a:off x="6096000" y="1005840"/>
            <a:ext cx="2727960" cy="646331"/>
          </a:xfrm>
          <a:prstGeom prst="rect">
            <a:avLst/>
          </a:prstGeom>
          <a:noFill/>
        </p:spPr>
        <p:txBody>
          <a:bodyPr wrap="square" rtlCol="0">
            <a:spAutoFit/>
          </a:bodyPr>
          <a:lstStyle/>
          <a:p>
            <a:r>
              <a:rPr lang="en-US" dirty="0"/>
              <a:t>Picture Redacted</a:t>
            </a:r>
          </a:p>
          <a:p>
            <a:endParaRPr lang="en-US" dirty="0"/>
          </a:p>
        </p:txBody>
      </p:sp>
      <p:sp>
        <p:nvSpPr>
          <p:cNvPr id="4" name="TextBox 3">
            <a:extLst>
              <a:ext uri="{FF2B5EF4-FFF2-40B4-BE49-F238E27FC236}">
                <a16:creationId xmlns:a16="http://schemas.microsoft.com/office/drawing/2014/main" id="{459F8D1F-6EC4-797D-31A7-6279742102FD}"/>
              </a:ext>
            </a:extLst>
          </p:cNvPr>
          <p:cNvSpPr txBox="1"/>
          <p:nvPr/>
        </p:nvSpPr>
        <p:spPr>
          <a:xfrm>
            <a:off x="9678217" y="2515495"/>
            <a:ext cx="2727960" cy="646331"/>
          </a:xfrm>
          <a:prstGeom prst="rect">
            <a:avLst/>
          </a:prstGeom>
          <a:noFill/>
        </p:spPr>
        <p:txBody>
          <a:bodyPr wrap="square" rtlCol="0">
            <a:spAutoFit/>
          </a:bodyPr>
          <a:lstStyle/>
          <a:p>
            <a:r>
              <a:rPr lang="en-US" dirty="0"/>
              <a:t>Picture Redacted</a:t>
            </a:r>
          </a:p>
          <a:p>
            <a:endParaRPr lang="en-US" dirty="0"/>
          </a:p>
        </p:txBody>
      </p:sp>
      <p:sp>
        <p:nvSpPr>
          <p:cNvPr id="6" name="TextBox 5">
            <a:extLst>
              <a:ext uri="{FF2B5EF4-FFF2-40B4-BE49-F238E27FC236}">
                <a16:creationId xmlns:a16="http://schemas.microsoft.com/office/drawing/2014/main" id="{3B581800-B6AE-7AFA-ADAF-2E7835BCE1A6}"/>
              </a:ext>
            </a:extLst>
          </p:cNvPr>
          <p:cNvSpPr txBox="1"/>
          <p:nvPr/>
        </p:nvSpPr>
        <p:spPr>
          <a:xfrm>
            <a:off x="7597755" y="5205829"/>
            <a:ext cx="2727960" cy="646331"/>
          </a:xfrm>
          <a:prstGeom prst="rect">
            <a:avLst/>
          </a:prstGeom>
          <a:noFill/>
        </p:spPr>
        <p:txBody>
          <a:bodyPr wrap="square" rtlCol="0">
            <a:spAutoFit/>
          </a:bodyPr>
          <a:lstStyle/>
          <a:p>
            <a:r>
              <a:rPr lang="en-US" dirty="0"/>
              <a:t>Picture Redacted</a:t>
            </a:r>
          </a:p>
          <a:p>
            <a:endParaRPr lang="en-US" dirty="0"/>
          </a:p>
        </p:txBody>
      </p:sp>
    </p:spTree>
    <p:extLst>
      <p:ext uri="{BB962C8B-B14F-4D97-AF65-F5344CB8AC3E}">
        <p14:creationId xmlns:p14="http://schemas.microsoft.com/office/powerpoint/2010/main" val="3034304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F544F-1105-D7C4-46FF-0E793C627603}"/>
              </a:ext>
            </a:extLst>
          </p:cNvPr>
          <p:cNvSpPr>
            <a:spLocks noGrp="1"/>
          </p:cNvSpPr>
          <p:nvPr>
            <p:ph type="title"/>
          </p:nvPr>
        </p:nvSpPr>
        <p:spPr/>
        <p:txBody>
          <a:bodyPr/>
          <a:lstStyle/>
          <a:p>
            <a:r>
              <a:rPr lang="en-US" dirty="0"/>
              <a:t>E-cigarettes</a:t>
            </a:r>
          </a:p>
        </p:txBody>
      </p:sp>
      <p:sp>
        <p:nvSpPr>
          <p:cNvPr id="3" name="Content Placeholder 2">
            <a:extLst>
              <a:ext uri="{FF2B5EF4-FFF2-40B4-BE49-F238E27FC236}">
                <a16:creationId xmlns:a16="http://schemas.microsoft.com/office/drawing/2014/main" id="{C55405C3-7CEA-7E9E-53FB-1A4E7116306A}"/>
              </a:ext>
            </a:extLst>
          </p:cNvPr>
          <p:cNvSpPr>
            <a:spLocks noGrp="1"/>
          </p:cNvSpPr>
          <p:nvPr>
            <p:ph idx="1"/>
          </p:nvPr>
        </p:nvSpPr>
        <p:spPr/>
        <p:txBody>
          <a:bodyPr/>
          <a:lstStyle/>
          <a:p>
            <a:r>
              <a:rPr lang="en-US" dirty="0"/>
              <a:t>Hand-held, battery-operated devices that heat a liquid to produce an aerosol that users inhale</a:t>
            </a:r>
          </a:p>
          <a:p>
            <a:r>
              <a:rPr lang="en-US" dirty="0"/>
              <a:t>Nicotine is usually included in the liquid that is vaped </a:t>
            </a:r>
          </a:p>
          <a:p>
            <a:endParaRPr lang="en-US" dirty="0"/>
          </a:p>
        </p:txBody>
      </p:sp>
      <p:sp>
        <p:nvSpPr>
          <p:cNvPr id="4" name="Slide Number Placeholder 3">
            <a:extLst>
              <a:ext uri="{FF2B5EF4-FFF2-40B4-BE49-F238E27FC236}">
                <a16:creationId xmlns:a16="http://schemas.microsoft.com/office/drawing/2014/main" id="{D5D1FB8A-9DD0-23BA-9371-F74EDF0CAB13}"/>
              </a:ext>
            </a:extLst>
          </p:cNvPr>
          <p:cNvSpPr>
            <a:spLocks noGrp="1"/>
          </p:cNvSpPr>
          <p:nvPr>
            <p:ph type="sldNum" sz="quarter" idx="12"/>
          </p:nvPr>
        </p:nvSpPr>
        <p:spPr/>
        <p:txBody>
          <a:bodyPr/>
          <a:lstStyle/>
          <a:p>
            <a:fld id="{6BA4E481-929C-6B40-8F72-F01C1848538C}" type="slidenum">
              <a:rPr lang="en-US" smtClean="0"/>
              <a:t>11</a:t>
            </a:fld>
            <a:endParaRPr lang="en-US"/>
          </a:p>
        </p:txBody>
      </p:sp>
      <p:pic>
        <p:nvPicPr>
          <p:cNvPr id="8" name="Graphic 7" descr="Seesaw with solid fill">
            <a:extLst>
              <a:ext uri="{FF2B5EF4-FFF2-40B4-BE49-F238E27FC236}">
                <a16:creationId xmlns:a16="http://schemas.microsoft.com/office/drawing/2014/main" id="{74769C59-CBE0-F48F-7DCC-3E92ACD303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30262" y="3509774"/>
            <a:ext cx="2811516" cy="2811516"/>
          </a:xfrm>
          <a:prstGeom prst="rect">
            <a:avLst/>
          </a:prstGeom>
        </p:spPr>
      </p:pic>
      <p:sp>
        <p:nvSpPr>
          <p:cNvPr id="9" name="Content Placeholder 2">
            <a:extLst>
              <a:ext uri="{FF2B5EF4-FFF2-40B4-BE49-F238E27FC236}">
                <a16:creationId xmlns:a16="http://schemas.microsoft.com/office/drawing/2014/main" id="{96443950-011D-CE8E-A171-B810C72E4DB5}"/>
              </a:ext>
            </a:extLst>
          </p:cNvPr>
          <p:cNvSpPr txBox="1">
            <a:spLocks/>
          </p:cNvSpPr>
          <p:nvPr/>
        </p:nvSpPr>
        <p:spPr>
          <a:xfrm>
            <a:off x="1784131" y="4047845"/>
            <a:ext cx="2630214" cy="708767"/>
          </a:xfrm>
          <a:prstGeom prst="rect">
            <a:avLst/>
          </a:prstGeom>
        </p:spPr>
        <p:txBody>
          <a:bodyPr vert="horz" lIns="0" tIns="0" rIns="0" bIns="0" rtlCol="0">
            <a:noAutofit/>
          </a:bodyPr>
          <a:lstStyle>
            <a:lvl1pPr marL="285750" indent="-285750" algn="l" defTabSz="914400" rtl="0" eaLnBrk="1" latinLnBrk="0" hangingPunct="1">
              <a:lnSpc>
                <a:spcPct val="100000"/>
              </a:lnSpc>
              <a:spcBef>
                <a:spcPts val="1000"/>
              </a:spcBef>
              <a:buFont typeface="Arial" panose="020B0604020202020204" pitchFamily="34" charset="0"/>
              <a:buChar char="•"/>
              <a:defRPr sz="2400" b="0" i="0" kern="1200" spc="0" baseline="0">
                <a:solidFill>
                  <a:schemeClr val="tx1"/>
                </a:solidFill>
                <a:latin typeface="Franklin Gothic Book" panose="020B0503020102020204" pitchFamily="34"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200" b="0" i="0" kern="1200" spc="0" baseline="0">
                <a:solidFill>
                  <a:schemeClr val="tx1"/>
                </a:solidFill>
                <a:latin typeface="Franklin Gothic Book" panose="020B0503020102020204" pitchFamily="34"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b="0" i="0" kern="1200" spc="0" baseline="0">
                <a:solidFill>
                  <a:schemeClr val="tx1"/>
                </a:solidFill>
                <a:latin typeface="Franklin Gothic Book" panose="020B0503020102020204" pitchFamily="34"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b="0" i="0" kern="1200" spc="0" baseline="0">
                <a:solidFill>
                  <a:schemeClr val="tx1"/>
                </a:solidFill>
                <a:latin typeface="Franklin Gothic Book" panose="020B0503020102020204" pitchFamily="34"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b="0" i="0" kern="1200" spc="0" baseline="0">
                <a:solidFill>
                  <a:schemeClr val="tx1"/>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a:t>Risks of vaping in youth </a:t>
            </a:r>
          </a:p>
          <a:p>
            <a:endParaRPr lang="en-US" dirty="0"/>
          </a:p>
        </p:txBody>
      </p:sp>
      <p:sp>
        <p:nvSpPr>
          <p:cNvPr id="10" name="Content Placeholder 2">
            <a:extLst>
              <a:ext uri="{FF2B5EF4-FFF2-40B4-BE49-F238E27FC236}">
                <a16:creationId xmlns:a16="http://schemas.microsoft.com/office/drawing/2014/main" id="{E9DF6E63-BDF2-5911-F3FF-A8A8AC54E708}"/>
              </a:ext>
            </a:extLst>
          </p:cNvPr>
          <p:cNvSpPr txBox="1">
            <a:spLocks/>
          </p:cNvSpPr>
          <p:nvPr/>
        </p:nvSpPr>
        <p:spPr>
          <a:xfrm>
            <a:off x="7593723" y="3883948"/>
            <a:ext cx="2630214" cy="708767"/>
          </a:xfrm>
          <a:prstGeom prst="rect">
            <a:avLst/>
          </a:prstGeom>
        </p:spPr>
        <p:txBody>
          <a:bodyPr vert="horz" lIns="0" tIns="0" rIns="0" bIns="0" rtlCol="0">
            <a:noAutofit/>
          </a:bodyPr>
          <a:lstStyle>
            <a:lvl1pPr marL="285750" indent="-285750" algn="l" defTabSz="914400" rtl="0" eaLnBrk="1" latinLnBrk="0" hangingPunct="1">
              <a:lnSpc>
                <a:spcPct val="100000"/>
              </a:lnSpc>
              <a:spcBef>
                <a:spcPts val="1000"/>
              </a:spcBef>
              <a:buFont typeface="Arial" panose="020B0604020202020204" pitchFamily="34" charset="0"/>
              <a:buChar char="•"/>
              <a:defRPr sz="2400" b="0" i="0" kern="1200" spc="0" baseline="0">
                <a:solidFill>
                  <a:schemeClr val="tx1"/>
                </a:solidFill>
                <a:latin typeface="Franklin Gothic Book" panose="020B0503020102020204" pitchFamily="34"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200" b="0" i="0" kern="1200" spc="0" baseline="0">
                <a:solidFill>
                  <a:schemeClr val="tx1"/>
                </a:solidFill>
                <a:latin typeface="Franklin Gothic Book" panose="020B0503020102020204" pitchFamily="34"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b="0" i="0" kern="1200" spc="0" baseline="0">
                <a:solidFill>
                  <a:schemeClr val="tx1"/>
                </a:solidFill>
                <a:latin typeface="Franklin Gothic Book" panose="020B0503020102020204" pitchFamily="34"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b="0" i="0" kern="1200" spc="0" baseline="0">
                <a:solidFill>
                  <a:schemeClr val="tx1"/>
                </a:solidFill>
                <a:latin typeface="Franklin Gothic Book" panose="020B0503020102020204" pitchFamily="34"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b="0" i="0" kern="1200" spc="0" baseline="0">
                <a:solidFill>
                  <a:schemeClr val="tx1"/>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a:t>Benefit of helping people quit smoking</a:t>
            </a:r>
          </a:p>
          <a:p>
            <a:endParaRPr lang="en-US" dirty="0"/>
          </a:p>
        </p:txBody>
      </p:sp>
    </p:spTree>
    <p:extLst>
      <p:ext uri="{BB962C8B-B14F-4D97-AF65-F5344CB8AC3E}">
        <p14:creationId xmlns:p14="http://schemas.microsoft.com/office/powerpoint/2010/main" val="16810862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F85CE5-F725-EDC1-5D5E-A45B804E416B}"/>
              </a:ext>
            </a:extLst>
          </p:cNvPr>
          <p:cNvSpPr>
            <a:spLocks noGrp="1"/>
          </p:cNvSpPr>
          <p:nvPr>
            <p:ph type="title"/>
          </p:nvPr>
        </p:nvSpPr>
        <p:spPr/>
        <p:txBody>
          <a:bodyPr/>
          <a:lstStyle/>
          <a:p>
            <a:r>
              <a:rPr lang="en-US" dirty="0"/>
              <a:t>Current Use of E-cigarettes</a:t>
            </a:r>
          </a:p>
        </p:txBody>
      </p:sp>
      <p:sp>
        <p:nvSpPr>
          <p:cNvPr id="4" name="Slide Number Placeholder 3">
            <a:extLst>
              <a:ext uri="{FF2B5EF4-FFF2-40B4-BE49-F238E27FC236}">
                <a16:creationId xmlns:a16="http://schemas.microsoft.com/office/drawing/2014/main" id="{CC820BAC-589C-FE4B-4141-2326245A2AF0}"/>
              </a:ext>
            </a:extLst>
          </p:cNvPr>
          <p:cNvSpPr>
            <a:spLocks noGrp="1"/>
          </p:cNvSpPr>
          <p:nvPr>
            <p:ph type="sldNum" sz="quarter" idx="12"/>
          </p:nvPr>
        </p:nvSpPr>
        <p:spPr/>
        <p:txBody>
          <a:bodyPr/>
          <a:lstStyle/>
          <a:p>
            <a:fld id="{6BA4E481-929C-6B40-8F72-F01C1848538C}" type="slidenum">
              <a:rPr lang="en-US" smtClean="0"/>
              <a:t>12</a:t>
            </a:fld>
            <a:endParaRPr lang="en-US"/>
          </a:p>
        </p:txBody>
      </p:sp>
      <p:pic>
        <p:nvPicPr>
          <p:cNvPr id="6" name="Picture 5">
            <a:extLst>
              <a:ext uri="{FF2B5EF4-FFF2-40B4-BE49-F238E27FC236}">
                <a16:creationId xmlns:a16="http://schemas.microsoft.com/office/drawing/2014/main" id="{255F43E1-D724-B6D9-9984-418BCD434199}"/>
              </a:ext>
            </a:extLst>
          </p:cNvPr>
          <p:cNvPicPr>
            <a:picLocks noChangeAspect="1"/>
          </p:cNvPicPr>
          <p:nvPr/>
        </p:nvPicPr>
        <p:blipFill>
          <a:blip r:embed="rId3"/>
          <a:stretch>
            <a:fillRect/>
          </a:stretch>
        </p:blipFill>
        <p:spPr>
          <a:xfrm>
            <a:off x="1883232" y="1581150"/>
            <a:ext cx="8425535" cy="4630464"/>
          </a:xfrm>
          <a:prstGeom prst="rect">
            <a:avLst/>
          </a:prstGeom>
        </p:spPr>
      </p:pic>
      <p:sp>
        <p:nvSpPr>
          <p:cNvPr id="7" name="TextBox 6">
            <a:extLst>
              <a:ext uri="{FF2B5EF4-FFF2-40B4-BE49-F238E27FC236}">
                <a16:creationId xmlns:a16="http://schemas.microsoft.com/office/drawing/2014/main" id="{FCF07D9E-16B3-5E7C-AEA7-A25084D0A9E1}"/>
              </a:ext>
            </a:extLst>
          </p:cNvPr>
          <p:cNvSpPr txBox="1"/>
          <p:nvPr/>
        </p:nvSpPr>
        <p:spPr>
          <a:xfrm>
            <a:off x="38936" y="6471821"/>
            <a:ext cx="5014845" cy="292388"/>
          </a:xfrm>
          <a:prstGeom prst="rect">
            <a:avLst/>
          </a:prstGeom>
          <a:noFill/>
        </p:spPr>
        <p:txBody>
          <a:bodyPr wrap="square" rtlCol="0">
            <a:spAutoFit/>
          </a:bodyPr>
          <a:lstStyle/>
          <a:p>
            <a:r>
              <a:rPr lang="en-US" sz="1300" dirty="0" err="1"/>
              <a:t>Kramarow</a:t>
            </a:r>
            <a:r>
              <a:rPr lang="en-US" sz="1300" dirty="0"/>
              <a:t> &amp; </a:t>
            </a:r>
            <a:r>
              <a:rPr lang="en-US" sz="1300" dirty="0" err="1"/>
              <a:t>Elgaddal</a:t>
            </a:r>
            <a:r>
              <a:rPr lang="en-US" sz="1300" dirty="0"/>
              <a:t> 2023</a:t>
            </a:r>
          </a:p>
        </p:txBody>
      </p:sp>
      <p:sp>
        <p:nvSpPr>
          <p:cNvPr id="3" name="Rectangle 2">
            <a:extLst>
              <a:ext uri="{FF2B5EF4-FFF2-40B4-BE49-F238E27FC236}">
                <a16:creationId xmlns:a16="http://schemas.microsoft.com/office/drawing/2014/main" id="{B17D6DE2-7EDB-32AB-CDBA-460C4FB20AEF}"/>
              </a:ext>
            </a:extLst>
          </p:cNvPr>
          <p:cNvSpPr/>
          <p:nvPr/>
        </p:nvSpPr>
        <p:spPr>
          <a:xfrm>
            <a:off x="4593021" y="2249214"/>
            <a:ext cx="5507420" cy="378372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83689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5DA12-EE53-9838-1574-3969ECC420A6}"/>
              </a:ext>
            </a:extLst>
          </p:cNvPr>
          <p:cNvSpPr>
            <a:spLocks noGrp="1"/>
          </p:cNvSpPr>
          <p:nvPr>
            <p:ph type="title"/>
          </p:nvPr>
        </p:nvSpPr>
        <p:spPr/>
        <p:txBody>
          <a:bodyPr/>
          <a:lstStyle/>
          <a:p>
            <a:r>
              <a:rPr lang="en-US" dirty="0"/>
              <a:t>E-cigarette Use</a:t>
            </a:r>
          </a:p>
        </p:txBody>
      </p:sp>
      <p:sp>
        <p:nvSpPr>
          <p:cNvPr id="3" name="Content Placeholder 2">
            <a:extLst>
              <a:ext uri="{FF2B5EF4-FFF2-40B4-BE49-F238E27FC236}">
                <a16:creationId xmlns:a16="http://schemas.microsoft.com/office/drawing/2014/main" id="{78D1C33D-EE52-3ADE-D8D1-6192BB7DFD36}"/>
              </a:ext>
            </a:extLst>
          </p:cNvPr>
          <p:cNvSpPr>
            <a:spLocks noGrp="1"/>
          </p:cNvSpPr>
          <p:nvPr>
            <p:ph idx="1"/>
          </p:nvPr>
        </p:nvSpPr>
        <p:spPr/>
        <p:txBody>
          <a:bodyPr/>
          <a:lstStyle/>
          <a:p>
            <a:r>
              <a:rPr lang="en-US" dirty="0"/>
              <a:t>White, non-Hispanic adults more likely to use e-cigarettes than other race/ethnicities</a:t>
            </a:r>
          </a:p>
          <a:p>
            <a:r>
              <a:rPr lang="en-US" dirty="0"/>
              <a:t>Use of e-cigarettes associated with higher income</a:t>
            </a:r>
          </a:p>
          <a:p>
            <a:endParaRPr lang="en-US" dirty="0"/>
          </a:p>
        </p:txBody>
      </p:sp>
      <p:sp>
        <p:nvSpPr>
          <p:cNvPr id="4" name="Slide Number Placeholder 3">
            <a:extLst>
              <a:ext uri="{FF2B5EF4-FFF2-40B4-BE49-F238E27FC236}">
                <a16:creationId xmlns:a16="http://schemas.microsoft.com/office/drawing/2014/main" id="{3148658B-DC65-B15D-C170-9E884AD80567}"/>
              </a:ext>
            </a:extLst>
          </p:cNvPr>
          <p:cNvSpPr>
            <a:spLocks noGrp="1"/>
          </p:cNvSpPr>
          <p:nvPr>
            <p:ph type="sldNum" sz="quarter" idx="12"/>
          </p:nvPr>
        </p:nvSpPr>
        <p:spPr/>
        <p:txBody>
          <a:bodyPr/>
          <a:lstStyle/>
          <a:p>
            <a:fld id="{6BA4E481-929C-6B40-8F72-F01C1848538C}" type="slidenum">
              <a:rPr lang="en-US" smtClean="0"/>
              <a:t>13</a:t>
            </a:fld>
            <a:endParaRPr lang="en-US"/>
          </a:p>
        </p:txBody>
      </p:sp>
      <p:sp>
        <p:nvSpPr>
          <p:cNvPr id="5" name="TextBox 4">
            <a:extLst>
              <a:ext uri="{FF2B5EF4-FFF2-40B4-BE49-F238E27FC236}">
                <a16:creationId xmlns:a16="http://schemas.microsoft.com/office/drawing/2014/main" id="{77D54F69-6162-17B4-0529-F082C8298905}"/>
              </a:ext>
            </a:extLst>
          </p:cNvPr>
          <p:cNvSpPr txBox="1"/>
          <p:nvPr/>
        </p:nvSpPr>
        <p:spPr>
          <a:xfrm>
            <a:off x="38936" y="6471821"/>
            <a:ext cx="5014845" cy="292388"/>
          </a:xfrm>
          <a:prstGeom prst="rect">
            <a:avLst/>
          </a:prstGeom>
          <a:noFill/>
        </p:spPr>
        <p:txBody>
          <a:bodyPr wrap="square" rtlCol="0">
            <a:spAutoFit/>
          </a:bodyPr>
          <a:lstStyle/>
          <a:p>
            <a:r>
              <a:rPr lang="en-US" sz="1300" dirty="0" err="1"/>
              <a:t>Kramarow</a:t>
            </a:r>
            <a:r>
              <a:rPr lang="en-US" sz="1300" dirty="0"/>
              <a:t> &amp; </a:t>
            </a:r>
            <a:r>
              <a:rPr lang="en-US" sz="1300" dirty="0" err="1"/>
              <a:t>Elgaddal</a:t>
            </a:r>
            <a:r>
              <a:rPr lang="en-US" sz="1300" dirty="0"/>
              <a:t> 2023</a:t>
            </a:r>
          </a:p>
        </p:txBody>
      </p:sp>
    </p:spTree>
    <p:extLst>
      <p:ext uri="{BB962C8B-B14F-4D97-AF65-F5344CB8AC3E}">
        <p14:creationId xmlns:p14="http://schemas.microsoft.com/office/powerpoint/2010/main" val="3985510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1FBB9-9233-F8E0-5CF7-0DD35F895510}"/>
              </a:ext>
            </a:extLst>
          </p:cNvPr>
          <p:cNvSpPr>
            <a:spLocks noGrp="1"/>
          </p:cNvSpPr>
          <p:nvPr>
            <p:ph type="title"/>
          </p:nvPr>
        </p:nvSpPr>
        <p:spPr/>
        <p:txBody>
          <a:bodyPr/>
          <a:lstStyle/>
          <a:p>
            <a:r>
              <a:rPr lang="en-US" dirty="0"/>
              <a:t>Current Cigarette and E-cigarette Use </a:t>
            </a:r>
          </a:p>
        </p:txBody>
      </p:sp>
      <p:sp>
        <p:nvSpPr>
          <p:cNvPr id="4" name="Slide Number Placeholder 3">
            <a:extLst>
              <a:ext uri="{FF2B5EF4-FFF2-40B4-BE49-F238E27FC236}">
                <a16:creationId xmlns:a16="http://schemas.microsoft.com/office/drawing/2014/main" id="{B425D760-FA44-1443-FCC7-4929C8643B27}"/>
              </a:ext>
            </a:extLst>
          </p:cNvPr>
          <p:cNvSpPr>
            <a:spLocks noGrp="1"/>
          </p:cNvSpPr>
          <p:nvPr>
            <p:ph type="sldNum" sz="quarter" idx="12"/>
          </p:nvPr>
        </p:nvSpPr>
        <p:spPr/>
        <p:txBody>
          <a:bodyPr/>
          <a:lstStyle/>
          <a:p>
            <a:fld id="{6BA4E481-929C-6B40-8F72-F01C1848538C}" type="slidenum">
              <a:rPr lang="en-US" smtClean="0"/>
              <a:t>14</a:t>
            </a:fld>
            <a:endParaRPr lang="en-US"/>
          </a:p>
        </p:txBody>
      </p:sp>
      <p:pic>
        <p:nvPicPr>
          <p:cNvPr id="6" name="Picture 5">
            <a:extLst>
              <a:ext uri="{FF2B5EF4-FFF2-40B4-BE49-F238E27FC236}">
                <a16:creationId xmlns:a16="http://schemas.microsoft.com/office/drawing/2014/main" id="{C2934091-CF39-BFBF-355A-627B98485B79}"/>
              </a:ext>
            </a:extLst>
          </p:cNvPr>
          <p:cNvPicPr>
            <a:picLocks noChangeAspect="1"/>
          </p:cNvPicPr>
          <p:nvPr/>
        </p:nvPicPr>
        <p:blipFill>
          <a:blip r:embed="rId2"/>
          <a:stretch>
            <a:fillRect/>
          </a:stretch>
        </p:blipFill>
        <p:spPr>
          <a:xfrm>
            <a:off x="1338951" y="1395412"/>
            <a:ext cx="9514098" cy="4627016"/>
          </a:xfrm>
          <a:prstGeom prst="rect">
            <a:avLst/>
          </a:prstGeom>
        </p:spPr>
      </p:pic>
      <p:sp>
        <p:nvSpPr>
          <p:cNvPr id="7" name="TextBox 6">
            <a:extLst>
              <a:ext uri="{FF2B5EF4-FFF2-40B4-BE49-F238E27FC236}">
                <a16:creationId xmlns:a16="http://schemas.microsoft.com/office/drawing/2014/main" id="{5F1A44B5-1448-05EF-79BF-C7493E3515CE}"/>
              </a:ext>
            </a:extLst>
          </p:cNvPr>
          <p:cNvSpPr txBox="1"/>
          <p:nvPr/>
        </p:nvSpPr>
        <p:spPr>
          <a:xfrm>
            <a:off x="38936" y="6471821"/>
            <a:ext cx="5014845" cy="292388"/>
          </a:xfrm>
          <a:prstGeom prst="rect">
            <a:avLst/>
          </a:prstGeom>
          <a:noFill/>
        </p:spPr>
        <p:txBody>
          <a:bodyPr wrap="square" rtlCol="0">
            <a:spAutoFit/>
          </a:bodyPr>
          <a:lstStyle/>
          <a:p>
            <a:r>
              <a:rPr lang="en-US" sz="1300" dirty="0" err="1"/>
              <a:t>Kramarow</a:t>
            </a:r>
            <a:r>
              <a:rPr lang="en-US" sz="1300" dirty="0"/>
              <a:t> &amp; </a:t>
            </a:r>
            <a:r>
              <a:rPr lang="en-US" sz="1300" dirty="0" err="1"/>
              <a:t>Elgaddal</a:t>
            </a:r>
            <a:r>
              <a:rPr lang="en-US" sz="1300" dirty="0"/>
              <a:t> 2023</a:t>
            </a:r>
          </a:p>
        </p:txBody>
      </p:sp>
      <p:sp>
        <p:nvSpPr>
          <p:cNvPr id="3" name="Rectangle 2">
            <a:extLst>
              <a:ext uri="{FF2B5EF4-FFF2-40B4-BE49-F238E27FC236}">
                <a16:creationId xmlns:a16="http://schemas.microsoft.com/office/drawing/2014/main" id="{EDC2642F-ED19-06BC-35E8-821484A860C3}"/>
              </a:ext>
            </a:extLst>
          </p:cNvPr>
          <p:cNvSpPr/>
          <p:nvPr/>
        </p:nvSpPr>
        <p:spPr>
          <a:xfrm>
            <a:off x="4351283" y="2028496"/>
            <a:ext cx="6274676" cy="378372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81645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B62ACA-661A-0A38-3641-9364D735D7D3}"/>
              </a:ext>
            </a:extLst>
          </p:cNvPr>
          <p:cNvSpPr>
            <a:spLocks noGrp="1"/>
          </p:cNvSpPr>
          <p:nvPr>
            <p:ph type="title"/>
          </p:nvPr>
        </p:nvSpPr>
        <p:spPr/>
        <p:txBody>
          <a:bodyPr/>
          <a:lstStyle/>
          <a:p>
            <a:r>
              <a:rPr lang="en-US" dirty="0"/>
              <a:t>E-cigarettes and Smoking Cessation </a:t>
            </a:r>
          </a:p>
        </p:txBody>
      </p:sp>
      <p:sp>
        <p:nvSpPr>
          <p:cNvPr id="3" name="Content Placeholder 2">
            <a:extLst>
              <a:ext uri="{FF2B5EF4-FFF2-40B4-BE49-F238E27FC236}">
                <a16:creationId xmlns:a16="http://schemas.microsoft.com/office/drawing/2014/main" id="{0722E625-D317-AB79-5A32-5AC2A980E435}"/>
              </a:ext>
            </a:extLst>
          </p:cNvPr>
          <p:cNvSpPr>
            <a:spLocks noGrp="1"/>
          </p:cNvSpPr>
          <p:nvPr>
            <p:ph idx="1"/>
          </p:nvPr>
        </p:nvSpPr>
        <p:spPr/>
        <p:txBody>
          <a:bodyPr/>
          <a:lstStyle/>
          <a:p>
            <a:r>
              <a:rPr lang="en-US" dirty="0"/>
              <a:t>Numerous studies highlight the benefit of e-cigarettes for smoking cessation </a:t>
            </a:r>
          </a:p>
          <a:p>
            <a:pPr lvl="1"/>
            <a:r>
              <a:rPr lang="en-US" dirty="0"/>
              <a:t>People who vape are more likely to successfully quit smoking </a:t>
            </a:r>
          </a:p>
          <a:p>
            <a:pPr lvl="1"/>
            <a:r>
              <a:rPr lang="en-US" dirty="0"/>
              <a:t>People are more successful in quitting smoking with e-cigarettes than nicotine replacement therapy </a:t>
            </a:r>
          </a:p>
          <a:p>
            <a:r>
              <a:rPr lang="en-US" dirty="0"/>
              <a:t>E-cigarettes are much less harmful than smoking cigarettes</a:t>
            </a:r>
          </a:p>
          <a:p>
            <a:pPr lvl="1"/>
            <a:r>
              <a:rPr lang="en-US" dirty="0"/>
              <a:t>US National Academies of Sciences, Engineering, and Medicine </a:t>
            </a:r>
          </a:p>
          <a:p>
            <a:pPr lvl="1"/>
            <a:r>
              <a:rPr lang="en-US" dirty="0"/>
              <a:t>Department of Health and Social Care in England </a:t>
            </a:r>
          </a:p>
        </p:txBody>
      </p:sp>
      <p:sp>
        <p:nvSpPr>
          <p:cNvPr id="4" name="Slide Number Placeholder 3">
            <a:extLst>
              <a:ext uri="{FF2B5EF4-FFF2-40B4-BE49-F238E27FC236}">
                <a16:creationId xmlns:a16="http://schemas.microsoft.com/office/drawing/2014/main" id="{02A90EAD-F5D2-01DF-3450-0297697DB07B}"/>
              </a:ext>
            </a:extLst>
          </p:cNvPr>
          <p:cNvSpPr>
            <a:spLocks noGrp="1"/>
          </p:cNvSpPr>
          <p:nvPr>
            <p:ph type="sldNum" sz="quarter" idx="12"/>
          </p:nvPr>
        </p:nvSpPr>
        <p:spPr/>
        <p:txBody>
          <a:bodyPr/>
          <a:lstStyle/>
          <a:p>
            <a:fld id="{6BA4E481-929C-6B40-8F72-F01C1848538C}" type="slidenum">
              <a:rPr lang="en-US" smtClean="0"/>
              <a:t>15</a:t>
            </a:fld>
            <a:endParaRPr lang="en-US"/>
          </a:p>
        </p:txBody>
      </p:sp>
      <p:sp>
        <p:nvSpPr>
          <p:cNvPr id="5" name="TextBox 4">
            <a:extLst>
              <a:ext uri="{FF2B5EF4-FFF2-40B4-BE49-F238E27FC236}">
                <a16:creationId xmlns:a16="http://schemas.microsoft.com/office/drawing/2014/main" id="{224AD361-D265-737B-29FE-89EFEE8AB576}"/>
              </a:ext>
            </a:extLst>
          </p:cNvPr>
          <p:cNvSpPr txBox="1"/>
          <p:nvPr/>
        </p:nvSpPr>
        <p:spPr>
          <a:xfrm>
            <a:off x="38936" y="6471821"/>
            <a:ext cx="9210167" cy="292388"/>
          </a:xfrm>
          <a:prstGeom prst="rect">
            <a:avLst/>
          </a:prstGeom>
          <a:noFill/>
        </p:spPr>
        <p:txBody>
          <a:bodyPr wrap="square" rtlCol="0">
            <a:spAutoFit/>
          </a:bodyPr>
          <a:lstStyle/>
          <a:p>
            <a:r>
              <a:rPr lang="en-US" sz="1300" dirty="0"/>
              <a:t>Balfour et al., 2021; Caraballo et al., 2017; Walton et al., 2020; McNeill et al., 2022; Natl </a:t>
            </a:r>
            <a:r>
              <a:rPr lang="en-US" sz="1300" dirty="0" err="1"/>
              <a:t>Acad</a:t>
            </a:r>
            <a:r>
              <a:rPr lang="en-US" sz="1300" dirty="0"/>
              <a:t> Sci Eng Med, 2018; Warner et al., 2023</a:t>
            </a:r>
          </a:p>
        </p:txBody>
      </p:sp>
      <p:pic>
        <p:nvPicPr>
          <p:cNvPr id="7" name="Picture 6">
            <a:extLst>
              <a:ext uri="{FF2B5EF4-FFF2-40B4-BE49-F238E27FC236}">
                <a16:creationId xmlns:a16="http://schemas.microsoft.com/office/drawing/2014/main" id="{4DF648D3-A509-74FF-374B-24367AA8D979}"/>
              </a:ext>
            </a:extLst>
          </p:cNvPr>
          <p:cNvPicPr>
            <a:picLocks noChangeAspect="1"/>
          </p:cNvPicPr>
          <p:nvPr/>
        </p:nvPicPr>
        <p:blipFill>
          <a:blip r:embed="rId2"/>
          <a:stretch>
            <a:fillRect/>
          </a:stretch>
        </p:blipFill>
        <p:spPr>
          <a:xfrm>
            <a:off x="8576441" y="4183116"/>
            <a:ext cx="3089385" cy="1966639"/>
          </a:xfrm>
          <a:prstGeom prst="rect">
            <a:avLst/>
          </a:prstGeom>
          <a:ln>
            <a:noFill/>
          </a:ln>
          <a:effectLst>
            <a:softEdge rad="112500"/>
          </a:effectLst>
        </p:spPr>
      </p:pic>
      <p:sp>
        <p:nvSpPr>
          <p:cNvPr id="6" name="TextBox 5">
            <a:extLst>
              <a:ext uri="{FF2B5EF4-FFF2-40B4-BE49-F238E27FC236}">
                <a16:creationId xmlns:a16="http://schemas.microsoft.com/office/drawing/2014/main" id="{B8624CCD-0418-619E-8133-3C586B389A02}"/>
              </a:ext>
            </a:extLst>
          </p:cNvPr>
          <p:cNvSpPr txBox="1"/>
          <p:nvPr/>
        </p:nvSpPr>
        <p:spPr>
          <a:xfrm>
            <a:off x="8576441" y="5088227"/>
            <a:ext cx="2727960" cy="646331"/>
          </a:xfrm>
          <a:prstGeom prst="rect">
            <a:avLst/>
          </a:prstGeom>
          <a:noFill/>
        </p:spPr>
        <p:txBody>
          <a:bodyPr wrap="square" rtlCol="0">
            <a:spAutoFit/>
          </a:bodyPr>
          <a:lstStyle/>
          <a:p>
            <a:r>
              <a:rPr lang="en-US" dirty="0"/>
              <a:t>Picture Redacted</a:t>
            </a:r>
          </a:p>
          <a:p>
            <a:endParaRPr lang="en-US" dirty="0"/>
          </a:p>
        </p:txBody>
      </p:sp>
    </p:spTree>
    <p:extLst>
      <p:ext uri="{BB962C8B-B14F-4D97-AF65-F5344CB8AC3E}">
        <p14:creationId xmlns:p14="http://schemas.microsoft.com/office/powerpoint/2010/main" val="41878830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9C7C1-B665-001D-2293-FD139941D31C}"/>
              </a:ext>
            </a:extLst>
          </p:cNvPr>
          <p:cNvSpPr>
            <a:spLocks noGrp="1"/>
          </p:cNvSpPr>
          <p:nvPr>
            <p:ph type="title"/>
          </p:nvPr>
        </p:nvSpPr>
        <p:spPr>
          <a:xfrm>
            <a:off x="838200" y="129209"/>
            <a:ext cx="10428889" cy="791836"/>
          </a:xfrm>
        </p:spPr>
        <p:txBody>
          <a:bodyPr/>
          <a:lstStyle/>
          <a:p>
            <a:r>
              <a:rPr lang="en-US" dirty="0"/>
              <a:t>General Strategies for Communicating with Patients </a:t>
            </a:r>
          </a:p>
        </p:txBody>
      </p:sp>
      <p:sp>
        <p:nvSpPr>
          <p:cNvPr id="3" name="Content Placeholder 2">
            <a:extLst>
              <a:ext uri="{FF2B5EF4-FFF2-40B4-BE49-F238E27FC236}">
                <a16:creationId xmlns:a16="http://schemas.microsoft.com/office/drawing/2014/main" id="{F296271C-8018-61AA-3405-787D45C572AD}"/>
              </a:ext>
            </a:extLst>
          </p:cNvPr>
          <p:cNvSpPr>
            <a:spLocks noGrp="1"/>
          </p:cNvSpPr>
          <p:nvPr>
            <p:ph idx="1"/>
          </p:nvPr>
        </p:nvSpPr>
        <p:spPr/>
        <p:txBody>
          <a:bodyPr/>
          <a:lstStyle/>
          <a:p>
            <a:r>
              <a:rPr lang="en-US" dirty="0"/>
              <a:t>When trying to quit smoking, first try nicotine replacement therapy or other medications</a:t>
            </a:r>
          </a:p>
          <a:p>
            <a:r>
              <a:rPr lang="en-US" dirty="0"/>
              <a:t>E-cigarettes may help some people to quit smoking</a:t>
            </a:r>
          </a:p>
          <a:p>
            <a:pPr lvl="1"/>
            <a:r>
              <a:rPr lang="en-US" dirty="0"/>
              <a:t>Long-term effects of e-cigarettes are not known</a:t>
            </a:r>
          </a:p>
          <a:p>
            <a:pPr lvl="1"/>
            <a:r>
              <a:rPr lang="en-US" dirty="0"/>
              <a:t>E-cigarettes are substantially less harmful that cigarettes</a:t>
            </a:r>
          </a:p>
          <a:p>
            <a:r>
              <a:rPr lang="en-US" dirty="0"/>
              <a:t>Data show that many people successfully quit smoking with the use of e-cigarettes</a:t>
            </a:r>
          </a:p>
          <a:p>
            <a:r>
              <a:rPr lang="en-US" dirty="0"/>
              <a:t>E-cigarettes </a:t>
            </a:r>
            <a:r>
              <a:rPr lang="en-US" dirty="0">
                <a:sym typeface="Wingdings" panose="05000000000000000000" pitchFamily="2" charset="2"/>
              </a:rPr>
              <a:t> vaping cessation </a:t>
            </a:r>
            <a:r>
              <a:rPr lang="en-US" dirty="0"/>
              <a:t> </a:t>
            </a:r>
          </a:p>
          <a:p>
            <a:pPr marL="0" indent="0">
              <a:buNone/>
            </a:pPr>
            <a:endParaRPr lang="en-US" dirty="0"/>
          </a:p>
          <a:p>
            <a:endParaRPr lang="en-US" dirty="0"/>
          </a:p>
        </p:txBody>
      </p:sp>
      <p:sp>
        <p:nvSpPr>
          <p:cNvPr id="4" name="Slide Number Placeholder 3">
            <a:extLst>
              <a:ext uri="{FF2B5EF4-FFF2-40B4-BE49-F238E27FC236}">
                <a16:creationId xmlns:a16="http://schemas.microsoft.com/office/drawing/2014/main" id="{CDCC4383-16BA-80EC-BEC5-339D4C57BBB6}"/>
              </a:ext>
            </a:extLst>
          </p:cNvPr>
          <p:cNvSpPr>
            <a:spLocks noGrp="1"/>
          </p:cNvSpPr>
          <p:nvPr>
            <p:ph type="sldNum" sz="quarter" idx="12"/>
          </p:nvPr>
        </p:nvSpPr>
        <p:spPr/>
        <p:txBody>
          <a:bodyPr/>
          <a:lstStyle/>
          <a:p>
            <a:fld id="{6BA4E481-929C-6B40-8F72-F01C1848538C}" type="slidenum">
              <a:rPr lang="en-US" smtClean="0"/>
              <a:t>16</a:t>
            </a:fld>
            <a:endParaRPr lang="en-US"/>
          </a:p>
        </p:txBody>
      </p:sp>
      <p:pic>
        <p:nvPicPr>
          <p:cNvPr id="7" name="Picture 6">
            <a:extLst>
              <a:ext uri="{FF2B5EF4-FFF2-40B4-BE49-F238E27FC236}">
                <a16:creationId xmlns:a16="http://schemas.microsoft.com/office/drawing/2014/main" id="{AE1399B5-B5DA-9FF1-E9C1-DCF558F38C35}"/>
              </a:ext>
            </a:extLst>
          </p:cNvPr>
          <p:cNvPicPr>
            <a:picLocks noChangeAspect="1"/>
          </p:cNvPicPr>
          <p:nvPr/>
        </p:nvPicPr>
        <p:blipFill>
          <a:blip r:embed="rId2"/>
          <a:stretch>
            <a:fillRect/>
          </a:stretch>
        </p:blipFill>
        <p:spPr>
          <a:xfrm>
            <a:off x="6046547" y="4338083"/>
            <a:ext cx="4862457" cy="2390707"/>
          </a:xfrm>
          <a:prstGeom prst="rect">
            <a:avLst/>
          </a:prstGeom>
          <a:ln>
            <a:solidFill>
              <a:schemeClr val="tx1"/>
            </a:solidFill>
          </a:ln>
        </p:spPr>
      </p:pic>
      <p:sp>
        <p:nvSpPr>
          <p:cNvPr id="5" name="TextBox 4">
            <a:extLst>
              <a:ext uri="{FF2B5EF4-FFF2-40B4-BE49-F238E27FC236}">
                <a16:creationId xmlns:a16="http://schemas.microsoft.com/office/drawing/2014/main" id="{D8AC188D-1624-0D42-31F8-CB682FA9E992}"/>
              </a:ext>
            </a:extLst>
          </p:cNvPr>
          <p:cNvSpPr txBox="1"/>
          <p:nvPr/>
        </p:nvSpPr>
        <p:spPr>
          <a:xfrm>
            <a:off x="9297688" y="5411393"/>
            <a:ext cx="2727960" cy="646331"/>
          </a:xfrm>
          <a:prstGeom prst="rect">
            <a:avLst/>
          </a:prstGeom>
          <a:noFill/>
        </p:spPr>
        <p:txBody>
          <a:bodyPr wrap="square" rtlCol="0">
            <a:spAutoFit/>
          </a:bodyPr>
          <a:lstStyle/>
          <a:p>
            <a:r>
              <a:rPr lang="en-US" dirty="0"/>
              <a:t>Picture Redacted</a:t>
            </a:r>
          </a:p>
          <a:p>
            <a:endParaRPr lang="en-US" dirty="0"/>
          </a:p>
        </p:txBody>
      </p:sp>
    </p:spTree>
    <p:extLst>
      <p:ext uri="{BB962C8B-B14F-4D97-AF65-F5344CB8AC3E}">
        <p14:creationId xmlns:p14="http://schemas.microsoft.com/office/powerpoint/2010/main" val="718435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59EDD5-B1C5-385A-8638-786F44D9EAE5}"/>
              </a:ext>
            </a:extLst>
          </p:cNvPr>
          <p:cNvSpPr>
            <a:spLocks noGrp="1"/>
          </p:cNvSpPr>
          <p:nvPr>
            <p:ph type="ctrTitle"/>
          </p:nvPr>
        </p:nvSpPr>
        <p:spPr/>
        <p:txBody>
          <a:bodyPr/>
          <a:lstStyle/>
          <a:p>
            <a:r>
              <a:rPr lang="en-US" dirty="0"/>
              <a:t>Technology</a:t>
            </a:r>
          </a:p>
        </p:txBody>
      </p:sp>
      <p:pic>
        <p:nvPicPr>
          <p:cNvPr id="4" name="Picture 3">
            <a:extLst>
              <a:ext uri="{FF2B5EF4-FFF2-40B4-BE49-F238E27FC236}">
                <a16:creationId xmlns:a16="http://schemas.microsoft.com/office/drawing/2014/main" id="{A44990D7-B34C-6763-173F-85C1C8A88AD1}"/>
              </a:ext>
            </a:extLst>
          </p:cNvPr>
          <p:cNvPicPr>
            <a:picLocks noChangeAspect="1"/>
          </p:cNvPicPr>
          <p:nvPr/>
        </p:nvPicPr>
        <p:blipFill>
          <a:blip r:embed="rId2"/>
          <a:stretch>
            <a:fillRect/>
          </a:stretch>
        </p:blipFill>
        <p:spPr>
          <a:xfrm>
            <a:off x="5144069" y="1752025"/>
            <a:ext cx="6074491" cy="3353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a:extLst>
              <a:ext uri="{FF2B5EF4-FFF2-40B4-BE49-F238E27FC236}">
                <a16:creationId xmlns:a16="http://schemas.microsoft.com/office/drawing/2014/main" id="{926641EE-22FF-C0A8-B8C2-EFDA9C222DF9}"/>
              </a:ext>
            </a:extLst>
          </p:cNvPr>
          <p:cNvSpPr txBox="1"/>
          <p:nvPr/>
        </p:nvSpPr>
        <p:spPr>
          <a:xfrm>
            <a:off x="7269480" y="3105834"/>
            <a:ext cx="2727960" cy="646331"/>
          </a:xfrm>
          <a:prstGeom prst="rect">
            <a:avLst/>
          </a:prstGeom>
          <a:noFill/>
        </p:spPr>
        <p:txBody>
          <a:bodyPr wrap="square" rtlCol="0">
            <a:spAutoFit/>
          </a:bodyPr>
          <a:lstStyle/>
          <a:p>
            <a:r>
              <a:rPr lang="en-US" dirty="0"/>
              <a:t>Picture Redacted</a:t>
            </a:r>
          </a:p>
          <a:p>
            <a:endParaRPr lang="en-US" dirty="0"/>
          </a:p>
        </p:txBody>
      </p:sp>
    </p:spTree>
    <p:extLst>
      <p:ext uri="{BB962C8B-B14F-4D97-AF65-F5344CB8AC3E}">
        <p14:creationId xmlns:p14="http://schemas.microsoft.com/office/powerpoint/2010/main" val="3742539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8ACAD-3593-EDE3-C0A5-B87ACC6BC04A}"/>
              </a:ext>
            </a:extLst>
          </p:cNvPr>
          <p:cNvSpPr>
            <a:spLocks noGrp="1"/>
          </p:cNvSpPr>
          <p:nvPr>
            <p:ph type="title"/>
          </p:nvPr>
        </p:nvSpPr>
        <p:spPr/>
        <p:txBody>
          <a:bodyPr/>
          <a:lstStyle/>
          <a:p>
            <a:r>
              <a:rPr lang="en-US" dirty="0"/>
              <a:t>Rationale </a:t>
            </a:r>
          </a:p>
        </p:txBody>
      </p:sp>
      <p:sp>
        <p:nvSpPr>
          <p:cNvPr id="3" name="Content Placeholder 2">
            <a:extLst>
              <a:ext uri="{FF2B5EF4-FFF2-40B4-BE49-F238E27FC236}">
                <a16:creationId xmlns:a16="http://schemas.microsoft.com/office/drawing/2014/main" id="{EE75897E-91DA-D106-CC79-4E776996DF02}"/>
              </a:ext>
            </a:extLst>
          </p:cNvPr>
          <p:cNvSpPr>
            <a:spLocks noGrp="1"/>
          </p:cNvSpPr>
          <p:nvPr>
            <p:ph idx="1"/>
          </p:nvPr>
        </p:nvSpPr>
        <p:spPr/>
        <p:txBody>
          <a:bodyPr/>
          <a:lstStyle/>
          <a:p>
            <a:r>
              <a:rPr lang="en-US" dirty="0"/>
              <a:t>People smoke several times per day in various environments</a:t>
            </a:r>
          </a:p>
          <a:p>
            <a:r>
              <a:rPr lang="en-US" dirty="0"/>
              <a:t>Smartphones are nearly ubiquitous and can be leveraged to help people quit smoking </a:t>
            </a:r>
          </a:p>
          <a:p>
            <a:pPr lvl="1"/>
            <a:r>
              <a:rPr lang="en-US" dirty="0"/>
              <a:t>High risk situations </a:t>
            </a:r>
          </a:p>
          <a:p>
            <a:pPr lvl="1"/>
            <a:r>
              <a:rPr lang="en-US" dirty="0"/>
              <a:t>Stress/mood</a:t>
            </a:r>
          </a:p>
          <a:p>
            <a:pPr lvl="1"/>
            <a:r>
              <a:rPr lang="en-US" dirty="0"/>
              <a:t>Location </a:t>
            </a:r>
          </a:p>
        </p:txBody>
      </p:sp>
      <p:sp>
        <p:nvSpPr>
          <p:cNvPr id="4" name="Slide Number Placeholder 3">
            <a:extLst>
              <a:ext uri="{FF2B5EF4-FFF2-40B4-BE49-F238E27FC236}">
                <a16:creationId xmlns:a16="http://schemas.microsoft.com/office/drawing/2014/main" id="{ECFC82BE-EF1D-E9AA-883B-174B62E6C4B8}"/>
              </a:ext>
            </a:extLst>
          </p:cNvPr>
          <p:cNvSpPr>
            <a:spLocks noGrp="1"/>
          </p:cNvSpPr>
          <p:nvPr>
            <p:ph type="sldNum" sz="quarter" idx="12"/>
          </p:nvPr>
        </p:nvSpPr>
        <p:spPr/>
        <p:txBody>
          <a:bodyPr/>
          <a:lstStyle/>
          <a:p>
            <a:fld id="{6BA4E481-929C-6B40-8F72-F01C1848538C}" type="slidenum">
              <a:rPr lang="en-US" smtClean="0"/>
              <a:t>18</a:t>
            </a:fld>
            <a:endParaRPr lang="en-US"/>
          </a:p>
        </p:txBody>
      </p:sp>
      <p:pic>
        <p:nvPicPr>
          <p:cNvPr id="6" name="Picture 5">
            <a:extLst>
              <a:ext uri="{FF2B5EF4-FFF2-40B4-BE49-F238E27FC236}">
                <a16:creationId xmlns:a16="http://schemas.microsoft.com/office/drawing/2014/main" id="{1A815662-D994-6CD8-4CAE-48B1BDAD68CB}"/>
              </a:ext>
            </a:extLst>
          </p:cNvPr>
          <p:cNvPicPr>
            <a:picLocks noChangeAspect="1"/>
          </p:cNvPicPr>
          <p:nvPr/>
        </p:nvPicPr>
        <p:blipFill>
          <a:blip r:embed="rId3"/>
          <a:stretch>
            <a:fillRect/>
          </a:stretch>
        </p:blipFill>
        <p:spPr>
          <a:xfrm>
            <a:off x="7211520" y="2867274"/>
            <a:ext cx="3393417" cy="3369933"/>
          </a:xfrm>
          <a:prstGeom prst="rect">
            <a:avLst/>
          </a:prstGeom>
          <a:ln>
            <a:solidFill>
              <a:srgbClr val="000000"/>
            </a:solidFill>
          </a:ln>
        </p:spPr>
      </p:pic>
      <p:sp>
        <p:nvSpPr>
          <p:cNvPr id="5" name="TextBox 4">
            <a:extLst>
              <a:ext uri="{FF2B5EF4-FFF2-40B4-BE49-F238E27FC236}">
                <a16:creationId xmlns:a16="http://schemas.microsoft.com/office/drawing/2014/main" id="{23C17C62-3949-11A9-594A-9893B51030D3}"/>
              </a:ext>
            </a:extLst>
          </p:cNvPr>
          <p:cNvSpPr txBox="1"/>
          <p:nvPr/>
        </p:nvSpPr>
        <p:spPr>
          <a:xfrm>
            <a:off x="7211520" y="3429000"/>
            <a:ext cx="2727960" cy="646331"/>
          </a:xfrm>
          <a:prstGeom prst="rect">
            <a:avLst/>
          </a:prstGeom>
          <a:noFill/>
        </p:spPr>
        <p:txBody>
          <a:bodyPr wrap="square" rtlCol="0">
            <a:spAutoFit/>
          </a:bodyPr>
          <a:lstStyle/>
          <a:p>
            <a:r>
              <a:rPr lang="en-US" dirty="0"/>
              <a:t>Picture Redacted</a:t>
            </a:r>
          </a:p>
          <a:p>
            <a:endParaRPr lang="en-US" dirty="0"/>
          </a:p>
        </p:txBody>
      </p:sp>
    </p:spTree>
    <p:extLst>
      <p:ext uri="{BB962C8B-B14F-4D97-AF65-F5344CB8AC3E}">
        <p14:creationId xmlns:p14="http://schemas.microsoft.com/office/powerpoint/2010/main" val="29667987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EF611-5207-8E51-A6CF-D40F870098D5}"/>
              </a:ext>
            </a:extLst>
          </p:cNvPr>
          <p:cNvSpPr>
            <a:spLocks noGrp="1"/>
          </p:cNvSpPr>
          <p:nvPr>
            <p:ph type="title"/>
          </p:nvPr>
        </p:nvSpPr>
        <p:spPr/>
        <p:txBody>
          <a:bodyPr/>
          <a:lstStyle/>
          <a:p>
            <a:r>
              <a:rPr lang="en-US" dirty="0"/>
              <a:t>Expanding the Reach </a:t>
            </a:r>
          </a:p>
        </p:txBody>
      </p:sp>
      <p:sp>
        <p:nvSpPr>
          <p:cNvPr id="3" name="Content Placeholder 2">
            <a:extLst>
              <a:ext uri="{FF2B5EF4-FFF2-40B4-BE49-F238E27FC236}">
                <a16:creationId xmlns:a16="http://schemas.microsoft.com/office/drawing/2014/main" id="{AD9F43E8-1670-83A1-7429-01F0A7C92462}"/>
              </a:ext>
            </a:extLst>
          </p:cNvPr>
          <p:cNvSpPr>
            <a:spLocks noGrp="1"/>
          </p:cNvSpPr>
          <p:nvPr>
            <p:ph idx="1"/>
          </p:nvPr>
        </p:nvSpPr>
        <p:spPr/>
        <p:txBody>
          <a:bodyPr/>
          <a:lstStyle/>
          <a:p>
            <a:r>
              <a:rPr lang="en-US" dirty="0"/>
              <a:t>SMS (text messaging) interventions </a:t>
            </a:r>
          </a:p>
          <a:p>
            <a:pPr lvl="1"/>
            <a:r>
              <a:rPr lang="en-US" dirty="0"/>
              <a:t>Stand-alone</a:t>
            </a:r>
          </a:p>
          <a:p>
            <a:pPr lvl="1"/>
            <a:r>
              <a:rPr lang="en-US" dirty="0"/>
              <a:t>Augment existing treatment </a:t>
            </a:r>
          </a:p>
          <a:p>
            <a:r>
              <a:rPr lang="en-US" dirty="0"/>
              <a:t>Smartphone applications </a:t>
            </a:r>
          </a:p>
          <a:p>
            <a:pPr lvl="1"/>
            <a:r>
              <a:rPr lang="en-US" dirty="0"/>
              <a:t>Module-based </a:t>
            </a:r>
          </a:p>
          <a:p>
            <a:pPr lvl="1"/>
            <a:r>
              <a:rPr lang="en-US" dirty="0"/>
              <a:t>Tailored intervention content based on responses to questions about mood, smoking status, motivation, etc </a:t>
            </a:r>
          </a:p>
          <a:p>
            <a:r>
              <a:rPr lang="en-US" dirty="0"/>
              <a:t>Sensor-delivered interventions </a:t>
            </a:r>
          </a:p>
          <a:p>
            <a:pPr lvl="1"/>
            <a:r>
              <a:rPr lang="en-US" dirty="0"/>
              <a:t>Smoking behavior </a:t>
            </a:r>
          </a:p>
          <a:p>
            <a:pPr lvl="1"/>
            <a:r>
              <a:rPr lang="en-US" dirty="0"/>
              <a:t>Stress</a:t>
            </a:r>
          </a:p>
        </p:txBody>
      </p:sp>
      <p:sp>
        <p:nvSpPr>
          <p:cNvPr id="4" name="Slide Number Placeholder 3">
            <a:extLst>
              <a:ext uri="{FF2B5EF4-FFF2-40B4-BE49-F238E27FC236}">
                <a16:creationId xmlns:a16="http://schemas.microsoft.com/office/drawing/2014/main" id="{58B30B6B-30DA-EE94-E1E4-9528419F0882}"/>
              </a:ext>
            </a:extLst>
          </p:cNvPr>
          <p:cNvSpPr>
            <a:spLocks noGrp="1"/>
          </p:cNvSpPr>
          <p:nvPr>
            <p:ph type="sldNum" sz="quarter" idx="12"/>
          </p:nvPr>
        </p:nvSpPr>
        <p:spPr/>
        <p:txBody>
          <a:bodyPr/>
          <a:lstStyle/>
          <a:p>
            <a:fld id="{6BA4E481-929C-6B40-8F72-F01C1848538C}" type="slidenum">
              <a:rPr lang="en-US" smtClean="0"/>
              <a:t>19</a:t>
            </a:fld>
            <a:endParaRPr lang="en-US"/>
          </a:p>
        </p:txBody>
      </p:sp>
      <p:sp>
        <p:nvSpPr>
          <p:cNvPr id="5" name="TextBox 4">
            <a:extLst>
              <a:ext uri="{FF2B5EF4-FFF2-40B4-BE49-F238E27FC236}">
                <a16:creationId xmlns:a16="http://schemas.microsoft.com/office/drawing/2014/main" id="{1E514ED8-8008-FB61-FFB1-78F5D9CEB396}"/>
              </a:ext>
            </a:extLst>
          </p:cNvPr>
          <p:cNvSpPr txBox="1"/>
          <p:nvPr/>
        </p:nvSpPr>
        <p:spPr>
          <a:xfrm>
            <a:off x="53555" y="6501839"/>
            <a:ext cx="11157791" cy="292388"/>
          </a:xfrm>
          <a:prstGeom prst="rect">
            <a:avLst/>
          </a:prstGeom>
          <a:noFill/>
        </p:spPr>
        <p:txBody>
          <a:bodyPr wrap="square" rtlCol="0">
            <a:spAutoFit/>
          </a:bodyPr>
          <a:lstStyle/>
          <a:p>
            <a:r>
              <a:rPr lang="en-US" sz="1300" dirty="0"/>
              <a:t>Businelle et al., 2024; Yang et al., 2022; Garrison et al., 2020; Spears et al., 2019; Bricker et al., 2014</a:t>
            </a:r>
          </a:p>
        </p:txBody>
      </p:sp>
    </p:spTree>
    <p:extLst>
      <p:ext uri="{BB962C8B-B14F-4D97-AF65-F5344CB8AC3E}">
        <p14:creationId xmlns:p14="http://schemas.microsoft.com/office/powerpoint/2010/main" val="3197642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fade">
                                      <p:cBhvr>
                                        <p:cTn id="18" dur="500"/>
                                        <p:tgtEl>
                                          <p:spTgt spid="3">
                                            <p:txEl>
                                              <p:pRg st="6" end="6"/>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fade">
                                      <p:cBhvr>
                                        <p:cTn id="21" dur="500"/>
                                        <p:tgtEl>
                                          <p:spTgt spid="3">
                                            <p:txEl>
                                              <p:pRg st="7" end="7"/>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8" end="8"/>
                                            </p:txEl>
                                          </p:spTgt>
                                        </p:tgtEl>
                                        <p:attrNameLst>
                                          <p:attrName>style.visibility</p:attrName>
                                        </p:attrNameLst>
                                      </p:cBhvr>
                                      <p:to>
                                        <p:strVal val="visible"/>
                                      </p:to>
                                    </p:set>
                                    <p:animEffect transition="in" filter="fade">
                                      <p:cBhvr>
                                        <p:cTn id="2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7401" y="2348000"/>
            <a:ext cx="3536910" cy="1081000"/>
          </a:xfrm>
        </p:spPr>
        <p:txBody>
          <a:bodyPr/>
          <a:lstStyle/>
          <a:p>
            <a:r>
              <a:rPr lang="en-US" dirty="0"/>
              <a:t>Overview </a:t>
            </a:r>
          </a:p>
        </p:txBody>
      </p:sp>
      <p:sp>
        <p:nvSpPr>
          <p:cNvPr id="3" name="Content Placeholder 2"/>
          <p:cNvSpPr>
            <a:spLocks noGrp="1"/>
          </p:cNvSpPr>
          <p:nvPr>
            <p:ph idx="1"/>
          </p:nvPr>
        </p:nvSpPr>
        <p:spPr>
          <a:xfrm>
            <a:off x="5182074" y="2047595"/>
            <a:ext cx="5928378" cy="2762809"/>
          </a:xfrm>
        </p:spPr>
        <p:txBody>
          <a:bodyPr/>
          <a:lstStyle/>
          <a:p>
            <a:pPr marL="285750" indent="-285750">
              <a:buFont typeface="Arial" panose="020B0604020202020204" pitchFamily="34" charset="0"/>
              <a:buChar char="•"/>
            </a:pPr>
            <a:r>
              <a:rPr lang="en-US" sz="2200" dirty="0"/>
              <a:t>Tobacco Use </a:t>
            </a:r>
          </a:p>
          <a:p>
            <a:pPr marL="285750" indent="-285750">
              <a:buFont typeface="Arial" panose="020B0604020202020204" pitchFamily="34" charset="0"/>
              <a:buChar char="•"/>
            </a:pPr>
            <a:r>
              <a:rPr lang="en-US" sz="2200" dirty="0"/>
              <a:t>Recommendations for Smoking Cessation</a:t>
            </a:r>
          </a:p>
          <a:p>
            <a:pPr marL="285750" indent="-285750">
              <a:buFont typeface="Arial" panose="020B0604020202020204" pitchFamily="34" charset="0"/>
              <a:buChar char="•"/>
            </a:pPr>
            <a:r>
              <a:rPr lang="en-US" sz="2200" dirty="0"/>
              <a:t>Special Considerations </a:t>
            </a:r>
          </a:p>
          <a:p>
            <a:pPr marL="1028700" lvl="1"/>
            <a:r>
              <a:rPr lang="en-US" sz="2200" dirty="0"/>
              <a:t>E-cigarettes</a:t>
            </a:r>
          </a:p>
          <a:p>
            <a:pPr marL="1028700" lvl="1"/>
            <a:r>
              <a:rPr lang="en-US" sz="2200" dirty="0"/>
              <a:t>Innovative technology </a:t>
            </a:r>
          </a:p>
        </p:txBody>
      </p:sp>
      <p:sp>
        <p:nvSpPr>
          <p:cNvPr id="4" name="Slide Number Placeholder 3"/>
          <p:cNvSpPr>
            <a:spLocks noGrp="1"/>
          </p:cNvSpPr>
          <p:nvPr>
            <p:ph type="sldNum" sz="quarter" idx="12"/>
          </p:nvPr>
        </p:nvSpPr>
        <p:spPr/>
        <p:txBody>
          <a:bodyPr/>
          <a:lstStyle/>
          <a:p>
            <a:fld id="{6BA4E481-929C-6B40-8F72-F01C1848538C}" type="slidenum">
              <a:rPr lang="en-US" smtClean="0"/>
              <a:t>2</a:t>
            </a:fld>
            <a:endParaRPr lang="en-US"/>
          </a:p>
        </p:txBody>
      </p:sp>
    </p:spTree>
    <p:extLst>
      <p:ext uri="{BB962C8B-B14F-4D97-AF65-F5344CB8AC3E}">
        <p14:creationId xmlns:p14="http://schemas.microsoft.com/office/powerpoint/2010/main" val="42475019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00354-A798-D11B-038B-9B58D95DDF03}"/>
              </a:ext>
            </a:extLst>
          </p:cNvPr>
          <p:cNvSpPr>
            <a:spLocks noGrp="1"/>
          </p:cNvSpPr>
          <p:nvPr>
            <p:ph type="title"/>
          </p:nvPr>
        </p:nvSpPr>
        <p:spPr/>
        <p:txBody>
          <a:bodyPr/>
          <a:lstStyle/>
          <a:p>
            <a:r>
              <a:rPr lang="en-US" dirty="0"/>
              <a:t>Cue Exposure Therapy </a:t>
            </a:r>
          </a:p>
        </p:txBody>
      </p:sp>
      <p:sp>
        <p:nvSpPr>
          <p:cNvPr id="3" name="Content Placeholder 2">
            <a:extLst>
              <a:ext uri="{FF2B5EF4-FFF2-40B4-BE49-F238E27FC236}">
                <a16:creationId xmlns:a16="http://schemas.microsoft.com/office/drawing/2014/main" id="{48C0A432-E781-5C10-4949-FC4F8BC3BD9D}"/>
              </a:ext>
            </a:extLst>
          </p:cNvPr>
          <p:cNvSpPr>
            <a:spLocks noGrp="1"/>
          </p:cNvSpPr>
          <p:nvPr>
            <p:ph idx="1"/>
          </p:nvPr>
        </p:nvSpPr>
        <p:spPr/>
        <p:txBody>
          <a:bodyPr/>
          <a:lstStyle/>
          <a:p>
            <a:r>
              <a:rPr lang="en-US" dirty="0"/>
              <a:t>When someone quits smoking, seeing smoking-related items will increase craving</a:t>
            </a:r>
          </a:p>
          <a:p>
            <a:endParaRPr lang="en-US" dirty="0"/>
          </a:p>
          <a:p>
            <a:endParaRPr lang="en-US" dirty="0"/>
          </a:p>
          <a:p>
            <a:endParaRPr lang="en-US" dirty="0"/>
          </a:p>
          <a:p>
            <a:pPr marL="0" indent="0">
              <a:buNone/>
            </a:pPr>
            <a:r>
              <a:rPr lang="en-US" dirty="0"/>
              <a:t> </a:t>
            </a:r>
          </a:p>
          <a:p>
            <a:r>
              <a:rPr lang="en-US" dirty="0"/>
              <a:t>Cue exposure therapy</a:t>
            </a:r>
          </a:p>
          <a:p>
            <a:pPr lvl="1"/>
            <a:r>
              <a:rPr lang="en-US" dirty="0"/>
              <a:t>Presents smoking-related cues without engaging in smoking</a:t>
            </a:r>
          </a:p>
          <a:p>
            <a:pPr lvl="1"/>
            <a:r>
              <a:rPr lang="en-US" dirty="0"/>
              <a:t>Cravings decrease over time  </a:t>
            </a:r>
          </a:p>
          <a:p>
            <a:endParaRPr lang="en-US" dirty="0"/>
          </a:p>
          <a:p>
            <a:endParaRPr lang="en-US" dirty="0"/>
          </a:p>
        </p:txBody>
      </p:sp>
      <p:sp>
        <p:nvSpPr>
          <p:cNvPr id="4" name="Slide Number Placeholder 3">
            <a:extLst>
              <a:ext uri="{FF2B5EF4-FFF2-40B4-BE49-F238E27FC236}">
                <a16:creationId xmlns:a16="http://schemas.microsoft.com/office/drawing/2014/main" id="{A6558D61-4AD1-2760-FA88-62DA4B95360E}"/>
              </a:ext>
            </a:extLst>
          </p:cNvPr>
          <p:cNvSpPr>
            <a:spLocks noGrp="1"/>
          </p:cNvSpPr>
          <p:nvPr>
            <p:ph type="sldNum" sz="quarter" idx="12"/>
          </p:nvPr>
        </p:nvSpPr>
        <p:spPr/>
        <p:txBody>
          <a:bodyPr/>
          <a:lstStyle/>
          <a:p>
            <a:fld id="{6BA4E481-929C-6B40-8F72-F01C1848538C}" type="slidenum">
              <a:rPr lang="en-US" smtClean="0"/>
              <a:t>20</a:t>
            </a:fld>
            <a:endParaRPr lang="en-US"/>
          </a:p>
        </p:txBody>
      </p:sp>
      <p:pic>
        <p:nvPicPr>
          <p:cNvPr id="6" name="Picture 5">
            <a:extLst>
              <a:ext uri="{FF2B5EF4-FFF2-40B4-BE49-F238E27FC236}">
                <a16:creationId xmlns:a16="http://schemas.microsoft.com/office/drawing/2014/main" id="{5369FFA6-1C74-29DB-7282-1B7CF5425C24}"/>
              </a:ext>
            </a:extLst>
          </p:cNvPr>
          <p:cNvPicPr>
            <a:picLocks noChangeAspect="1"/>
          </p:cNvPicPr>
          <p:nvPr/>
        </p:nvPicPr>
        <p:blipFill>
          <a:blip r:embed="rId2"/>
          <a:stretch>
            <a:fillRect/>
          </a:stretch>
        </p:blipFill>
        <p:spPr>
          <a:xfrm>
            <a:off x="1378169" y="2238406"/>
            <a:ext cx="2165394" cy="1454369"/>
          </a:xfrm>
          <a:prstGeom prst="rect">
            <a:avLst/>
          </a:prstGeom>
          <a:ln>
            <a:solidFill>
              <a:schemeClr val="tx1"/>
            </a:solidFill>
          </a:ln>
        </p:spPr>
      </p:pic>
      <p:pic>
        <p:nvPicPr>
          <p:cNvPr id="8" name="Picture 7">
            <a:extLst>
              <a:ext uri="{FF2B5EF4-FFF2-40B4-BE49-F238E27FC236}">
                <a16:creationId xmlns:a16="http://schemas.microsoft.com/office/drawing/2014/main" id="{04BD0828-59E8-3F93-AD4A-1F74A8BC4E20}"/>
              </a:ext>
            </a:extLst>
          </p:cNvPr>
          <p:cNvPicPr>
            <a:picLocks noChangeAspect="1"/>
          </p:cNvPicPr>
          <p:nvPr/>
        </p:nvPicPr>
        <p:blipFill>
          <a:blip r:embed="rId3"/>
          <a:stretch>
            <a:fillRect/>
          </a:stretch>
        </p:blipFill>
        <p:spPr>
          <a:xfrm>
            <a:off x="4518921" y="1990527"/>
            <a:ext cx="1987441" cy="1702248"/>
          </a:xfrm>
          <a:prstGeom prst="rect">
            <a:avLst/>
          </a:prstGeom>
          <a:ln>
            <a:solidFill>
              <a:schemeClr val="tx1"/>
            </a:solidFill>
          </a:ln>
        </p:spPr>
      </p:pic>
      <p:pic>
        <p:nvPicPr>
          <p:cNvPr id="10" name="Picture 9">
            <a:extLst>
              <a:ext uri="{FF2B5EF4-FFF2-40B4-BE49-F238E27FC236}">
                <a16:creationId xmlns:a16="http://schemas.microsoft.com/office/drawing/2014/main" id="{75B3C064-1456-89C8-E190-E2D9279BA149}"/>
              </a:ext>
            </a:extLst>
          </p:cNvPr>
          <p:cNvPicPr>
            <a:picLocks noChangeAspect="1"/>
          </p:cNvPicPr>
          <p:nvPr/>
        </p:nvPicPr>
        <p:blipFill>
          <a:blip r:embed="rId4"/>
          <a:stretch>
            <a:fillRect/>
          </a:stretch>
        </p:blipFill>
        <p:spPr>
          <a:xfrm>
            <a:off x="9386095" y="1990527"/>
            <a:ext cx="2081212" cy="1471612"/>
          </a:xfrm>
          <a:prstGeom prst="rect">
            <a:avLst/>
          </a:prstGeom>
          <a:ln>
            <a:solidFill>
              <a:schemeClr val="tx1"/>
            </a:solidFill>
          </a:ln>
        </p:spPr>
      </p:pic>
      <p:pic>
        <p:nvPicPr>
          <p:cNvPr id="12" name="Picture 11">
            <a:extLst>
              <a:ext uri="{FF2B5EF4-FFF2-40B4-BE49-F238E27FC236}">
                <a16:creationId xmlns:a16="http://schemas.microsoft.com/office/drawing/2014/main" id="{EE694F6C-D9ED-72E1-993B-85BCABB2DF0C}"/>
              </a:ext>
            </a:extLst>
          </p:cNvPr>
          <p:cNvPicPr>
            <a:picLocks noChangeAspect="1"/>
          </p:cNvPicPr>
          <p:nvPr/>
        </p:nvPicPr>
        <p:blipFill>
          <a:blip r:embed="rId5"/>
          <a:stretch>
            <a:fillRect/>
          </a:stretch>
        </p:blipFill>
        <p:spPr>
          <a:xfrm>
            <a:off x="7071096" y="2391596"/>
            <a:ext cx="1666186" cy="1822559"/>
          </a:xfrm>
          <a:prstGeom prst="rect">
            <a:avLst/>
          </a:prstGeom>
          <a:ln>
            <a:solidFill>
              <a:schemeClr val="tx1"/>
            </a:solidFill>
          </a:ln>
        </p:spPr>
      </p:pic>
      <p:pic>
        <p:nvPicPr>
          <p:cNvPr id="14" name="Picture 13">
            <a:extLst>
              <a:ext uri="{FF2B5EF4-FFF2-40B4-BE49-F238E27FC236}">
                <a16:creationId xmlns:a16="http://schemas.microsoft.com/office/drawing/2014/main" id="{BFE241DD-7183-1F9B-F1A8-BCC7E296663B}"/>
              </a:ext>
            </a:extLst>
          </p:cNvPr>
          <p:cNvPicPr>
            <a:picLocks noChangeAspect="1"/>
          </p:cNvPicPr>
          <p:nvPr/>
        </p:nvPicPr>
        <p:blipFill>
          <a:blip r:embed="rId6"/>
          <a:stretch>
            <a:fillRect/>
          </a:stretch>
        </p:blipFill>
        <p:spPr>
          <a:xfrm>
            <a:off x="5223767" y="5034256"/>
            <a:ext cx="2193915" cy="1504656"/>
          </a:xfrm>
          <a:prstGeom prst="rect">
            <a:avLst/>
          </a:prstGeom>
        </p:spPr>
      </p:pic>
      <p:sp>
        <p:nvSpPr>
          <p:cNvPr id="5" name="TextBox 4">
            <a:extLst>
              <a:ext uri="{FF2B5EF4-FFF2-40B4-BE49-F238E27FC236}">
                <a16:creationId xmlns:a16="http://schemas.microsoft.com/office/drawing/2014/main" id="{D75F23F7-CE70-C210-81CB-CB94622E2C8A}"/>
              </a:ext>
            </a:extLst>
          </p:cNvPr>
          <p:cNvSpPr txBox="1"/>
          <p:nvPr/>
        </p:nvSpPr>
        <p:spPr>
          <a:xfrm>
            <a:off x="53555" y="6501839"/>
            <a:ext cx="11157791" cy="292388"/>
          </a:xfrm>
          <a:prstGeom prst="rect">
            <a:avLst/>
          </a:prstGeom>
          <a:noFill/>
        </p:spPr>
        <p:txBody>
          <a:bodyPr wrap="square" rtlCol="0">
            <a:spAutoFit/>
          </a:bodyPr>
          <a:lstStyle/>
          <a:p>
            <a:r>
              <a:rPr lang="en-US" sz="1300" dirty="0"/>
              <a:t>Monti et al., 1999; Bouton et al., 2002; Conklin &amp; Tiffany, 2002</a:t>
            </a:r>
          </a:p>
        </p:txBody>
      </p:sp>
      <p:sp>
        <p:nvSpPr>
          <p:cNvPr id="7" name="TextBox 6">
            <a:extLst>
              <a:ext uri="{FF2B5EF4-FFF2-40B4-BE49-F238E27FC236}">
                <a16:creationId xmlns:a16="http://schemas.microsoft.com/office/drawing/2014/main" id="{9E763963-3829-7592-4A00-20638725D2E4}"/>
              </a:ext>
            </a:extLst>
          </p:cNvPr>
          <p:cNvSpPr txBox="1"/>
          <p:nvPr/>
        </p:nvSpPr>
        <p:spPr>
          <a:xfrm>
            <a:off x="2042160" y="3046444"/>
            <a:ext cx="4191000" cy="646331"/>
          </a:xfrm>
          <a:prstGeom prst="rect">
            <a:avLst/>
          </a:prstGeom>
          <a:noFill/>
        </p:spPr>
        <p:txBody>
          <a:bodyPr wrap="square" rtlCol="0">
            <a:spAutoFit/>
          </a:bodyPr>
          <a:lstStyle/>
          <a:p>
            <a:r>
              <a:rPr lang="en-US" dirty="0"/>
              <a:t>Picture Redacted</a:t>
            </a:r>
          </a:p>
          <a:p>
            <a:endParaRPr lang="en-US" dirty="0"/>
          </a:p>
        </p:txBody>
      </p:sp>
      <p:sp>
        <p:nvSpPr>
          <p:cNvPr id="9" name="TextBox 8">
            <a:extLst>
              <a:ext uri="{FF2B5EF4-FFF2-40B4-BE49-F238E27FC236}">
                <a16:creationId xmlns:a16="http://schemas.microsoft.com/office/drawing/2014/main" id="{9A1287B5-EF6E-2E59-9DB3-373D3BB6231A}"/>
              </a:ext>
            </a:extLst>
          </p:cNvPr>
          <p:cNvSpPr txBox="1"/>
          <p:nvPr/>
        </p:nvSpPr>
        <p:spPr>
          <a:xfrm>
            <a:off x="4267250" y="2774455"/>
            <a:ext cx="2727960" cy="646331"/>
          </a:xfrm>
          <a:prstGeom prst="rect">
            <a:avLst/>
          </a:prstGeom>
          <a:noFill/>
        </p:spPr>
        <p:txBody>
          <a:bodyPr wrap="square" rtlCol="0">
            <a:spAutoFit/>
          </a:bodyPr>
          <a:lstStyle/>
          <a:p>
            <a:r>
              <a:rPr lang="en-US" dirty="0"/>
              <a:t>Picture Redacted</a:t>
            </a:r>
          </a:p>
          <a:p>
            <a:endParaRPr lang="en-US" dirty="0"/>
          </a:p>
        </p:txBody>
      </p:sp>
      <p:sp>
        <p:nvSpPr>
          <p:cNvPr id="11" name="TextBox 10">
            <a:extLst>
              <a:ext uri="{FF2B5EF4-FFF2-40B4-BE49-F238E27FC236}">
                <a16:creationId xmlns:a16="http://schemas.microsoft.com/office/drawing/2014/main" id="{B3CB7548-6FA1-CCB7-50B5-E09264999214}"/>
              </a:ext>
            </a:extLst>
          </p:cNvPr>
          <p:cNvSpPr txBox="1"/>
          <p:nvPr/>
        </p:nvSpPr>
        <p:spPr>
          <a:xfrm>
            <a:off x="6815642" y="3017234"/>
            <a:ext cx="2727960" cy="646331"/>
          </a:xfrm>
          <a:prstGeom prst="rect">
            <a:avLst/>
          </a:prstGeom>
          <a:noFill/>
        </p:spPr>
        <p:txBody>
          <a:bodyPr wrap="square" rtlCol="0">
            <a:spAutoFit/>
          </a:bodyPr>
          <a:lstStyle/>
          <a:p>
            <a:r>
              <a:rPr lang="en-US" dirty="0"/>
              <a:t>Picture Redacted</a:t>
            </a:r>
          </a:p>
          <a:p>
            <a:endParaRPr lang="en-US" dirty="0"/>
          </a:p>
        </p:txBody>
      </p:sp>
      <p:sp>
        <p:nvSpPr>
          <p:cNvPr id="13" name="TextBox 12">
            <a:extLst>
              <a:ext uri="{FF2B5EF4-FFF2-40B4-BE49-F238E27FC236}">
                <a16:creationId xmlns:a16="http://schemas.microsoft.com/office/drawing/2014/main" id="{7266F51E-ECC8-5480-8BCF-A6F42E87FC0A}"/>
              </a:ext>
            </a:extLst>
          </p:cNvPr>
          <p:cNvSpPr txBox="1"/>
          <p:nvPr/>
        </p:nvSpPr>
        <p:spPr>
          <a:xfrm>
            <a:off x="9002488" y="2656544"/>
            <a:ext cx="2727960" cy="646331"/>
          </a:xfrm>
          <a:prstGeom prst="rect">
            <a:avLst/>
          </a:prstGeom>
          <a:noFill/>
        </p:spPr>
        <p:txBody>
          <a:bodyPr wrap="square" rtlCol="0">
            <a:spAutoFit/>
          </a:bodyPr>
          <a:lstStyle/>
          <a:p>
            <a:r>
              <a:rPr lang="en-US" dirty="0"/>
              <a:t>Picture Redacted</a:t>
            </a:r>
          </a:p>
          <a:p>
            <a:endParaRPr lang="en-US" dirty="0"/>
          </a:p>
        </p:txBody>
      </p:sp>
    </p:spTree>
    <p:extLst>
      <p:ext uri="{BB962C8B-B14F-4D97-AF65-F5344CB8AC3E}">
        <p14:creationId xmlns:p14="http://schemas.microsoft.com/office/powerpoint/2010/main" val="3237076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fade">
                                      <p:cBhvr>
                                        <p:cTn id="10" dur="500"/>
                                        <p:tgtEl>
                                          <p:spTgt spid="3">
                                            <p:txEl>
                                              <p:pRg st="6" end="6"/>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Effect transition="in" filter="fade">
                                      <p:cBhvr>
                                        <p:cTn id="13" dur="500"/>
                                        <p:tgtEl>
                                          <p:spTgt spid="3">
                                            <p:txEl>
                                              <p:pRg st="7" end="7"/>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A8234F7-EB6C-478A-82B6-BB0537AB16A6}"/>
              </a:ext>
            </a:extLst>
          </p:cNvPr>
          <p:cNvSpPr>
            <a:spLocks noGrp="1"/>
          </p:cNvSpPr>
          <p:nvPr>
            <p:ph type="sldNum" sz="quarter" idx="12"/>
          </p:nvPr>
        </p:nvSpPr>
        <p:spPr/>
        <p:txBody>
          <a:bodyPr/>
          <a:lstStyle/>
          <a:p>
            <a:fld id="{6BA4E481-929C-6B40-8F72-F01C1848538C}" type="slidenum">
              <a:rPr lang="en-US">
                <a:solidFill>
                  <a:srgbClr val="052F6D">
                    <a:tint val="75000"/>
                  </a:srgbClr>
                </a:solidFill>
              </a:rPr>
              <a:pPr/>
              <a:t>21</a:t>
            </a:fld>
            <a:endParaRPr lang="en-US">
              <a:solidFill>
                <a:srgbClr val="052F6D">
                  <a:tint val="75000"/>
                </a:srgbClr>
              </a:solidFill>
            </a:endParaRPr>
          </a:p>
        </p:txBody>
      </p:sp>
      <p:sp>
        <p:nvSpPr>
          <p:cNvPr id="3" name="Title 2">
            <a:extLst>
              <a:ext uri="{FF2B5EF4-FFF2-40B4-BE49-F238E27FC236}">
                <a16:creationId xmlns:a16="http://schemas.microsoft.com/office/drawing/2014/main" id="{9F5E2235-DB7D-47C9-90C3-D0717C504A00}"/>
              </a:ext>
            </a:extLst>
          </p:cNvPr>
          <p:cNvSpPr>
            <a:spLocks noGrp="1"/>
          </p:cNvSpPr>
          <p:nvPr>
            <p:ph type="title"/>
          </p:nvPr>
        </p:nvSpPr>
        <p:spPr/>
        <p:txBody>
          <a:bodyPr/>
          <a:lstStyle/>
          <a:p>
            <a:r>
              <a:rPr lang="en-US" b="0" dirty="0">
                <a:latin typeface="Franklin Gothic Medium" panose="020B0603020102020204" pitchFamily="34" charset="0"/>
              </a:rPr>
              <a:t>Augmented Reality (AR)</a:t>
            </a:r>
          </a:p>
        </p:txBody>
      </p:sp>
      <p:sp>
        <p:nvSpPr>
          <p:cNvPr id="5" name="Content Placeholder 2">
            <a:extLst>
              <a:ext uri="{FF2B5EF4-FFF2-40B4-BE49-F238E27FC236}">
                <a16:creationId xmlns:a16="http://schemas.microsoft.com/office/drawing/2014/main" id="{60135C64-6C82-4454-93EE-5DB8CF26993E}"/>
              </a:ext>
            </a:extLst>
          </p:cNvPr>
          <p:cNvSpPr txBox="1">
            <a:spLocks/>
          </p:cNvSpPr>
          <p:nvPr/>
        </p:nvSpPr>
        <p:spPr>
          <a:xfrm>
            <a:off x="1842050" y="1114136"/>
            <a:ext cx="8530194" cy="4891106"/>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1350" b="0" i="0" kern="1200">
                <a:solidFill>
                  <a:schemeClr val="tx1"/>
                </a:solidFill>
                <a:latin typeface="Franklin Gothic Book" panose="020B05030201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Franklin Gothic Book" panose="020B05030201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Franklin Gothic Book" panose="020B05030201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Franklin Gothic Book" panose="020B05030201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Franklin Gothic Book" panose="020B05030201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783">
              <a:lnSpc>
                <a:spcPct val="100000"/>
              </a:lnSpc>
              <a:buNone/>
              <a:defRPr/>
            </a:pPr>
            <a:endParaRPr lang="en-US" sz="2400" dirty="0">
              <a:solidFill>
                <a:srgbClr val="052F6D"/>
              </a:solidFill>
            </a:endParaRPr>
          </a:p>
          <a:p>
            <a:pPr marL="0" indent="0" defTabSz="685783">
              <a:lnSpc>
                <a:spcPct val="100000"/>
              </a:lnSpc>
              <a:buNone/>
              <a:defRPr/>
            </a:pPr>
            <a:endParaRPr lang="en-US" sz="2400" dirty="0">
              <a:solidFill>
                <a:srgbClr val="052F6D"/>
              </a:solidFill>
            </a:endParaRPr>
          </a:p>
          <a:p>
            <a:pPr marL="0" indent="0" defTabSz="685783">
              <a:lnSpc>
                <a:spcPct val="100000"/>
              </a:lnSpc>
              <a:buNone/>
              <a:defRPr/>
            </a:pPr>
            <a:endParaRPr lang="en-US" sz="2400" dirty="0">
              <a:solidFill>
                <a:srgbClr val="052F6D"/>
              </a:solidFill>
            </a:endParaRPr>
          </a:p>
          <a:p>
            <a:endParaRPr lang="en-US" dirty="0">
              <a:solidFill>
                <a:srgbClr val="052F6D"/>
              </a:solidFill>
            </a:endParaRPr>
          </a:p>
        </p:txBody>
      </p:sp>
      <p:sp>
        <p:nvSpPr>
          <p:cNvPr id="7" name="Content Placeholder 2">
            <a:extLst>
              <a:ext uri="{FF2B5EF4-FFF2-40B4-BE49-F238E27FC236}">
                <a16:creationId xmlns:a16="http://schemas.microsoft.com/office/drawing/2014/main" id="{B159C6B0-AF2F-40FD-B43C-33E567F3A638}"/>
              </a:ext>
            </a:extLst>
          </p:cNvPr>
          <p:cNvSpPr txBox="1">
            <a:spLocks/>
          </p:cNvSpPr>
          <p:nvPr/>
        </p:nvSpPr>
        <p:spPr>
          <a:xfrm>
            <a:off x="419774" y="1316139"/>
            <a:ext cx="10996336" cy="841803"/>
          </a:xfrm>
          <a:prstGeom prst="rect">
            <a:avLst/>
          </a:prstGeom>
        </p:spPr>
        <p:txBody>
          <a:bodyPr vert="horz" lIns="91440" tIns="45720" rIns="91440" bIns="45720" rtlCol="0">
            <a:normAutofit fontScale="55000" lnSpcReduction="20000"/>
          </a:bodyPr>
          <a:lstStyle>
            <a:lvl1pPr marL="171450" indent="-171450" algn="l" defTabSz="685800" rtl="0" eaLnBrk="1" latinLnBrk="0" hangingPunct="1">
              <a:lnSpc>
                <a:spcPct val="90000"/>
              </a:lnSpc>
              <a:spcBef>
                <a:spcPts val="750"/>
              </a:spcBef>
              <a:buFont typeface="Arial" panose="020B0604020202020204" pitchFamily="34" charset="0"/>
              <a:buChar char="•"/>
              <a:defRPr sz="1350" b="0" i="0" kern="1200">
                <a:solidFill>
                  <a:schemeClr val="tx1"/>
                </a:solidFill>
                <a:latin typeface="Franklin Gothic Book" panose="020B05030201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Franklin Gothic Book" panose="020B05030201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Franklin Gothic Book" panose="020B05030201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Franklin Gothic Book" panose="020B05030201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Franklin Gothic Book" panose="020B05030201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783">
              <a:lnSpc>
                <a:spcPct val="100000"/>
              </a:lnSpc>
              <a:buNone/>
              <a:defRPr/>
            </a:pPr>
            <a:r>
              <a:rPr lang="en-US" sz="5000" dirty="0">
                <a:solidFill>
                  <a:srgbClr val="052F6D"/>
                </a:solidFill>
              </a:rPr>
              <a:t>A digitally created object is superimposed into the user’s real world as viewed through a portable device </a:t>
            </a:r>
          </a:p>
          <a:p>
            <a:pPr marL="0" indent="0" defTabSz="685783">
              <a:lnSpc>
                <a:spcPct val="100000"/>
              </a:lnSpc>
              <a:buNone/>
              <a:defRPr/>
            </a:pPr>
            <a:endParaRPr lang="en-US" sz="2400" dirty="0">
              <a:solidFill>
                <a:srgbClr val="052F6D"/>
              </a:solidFill>
            </a:endParaRPr>
          </a:p>
          <a:p>
            <a:pPr marL="0" indent="0" defTabSz="685783">
              <a:lnSpc>
                <a:spcPct val="100000"/>
              </a:lnSpc>
              <a:buNone/>
              <a:defRPr/>
            </a:pPr>
            <a:endParaRPr lang="en-US" sz="2400" dirty="0">
              <a:solidFill>
                <a:srgbClr val="052F6D"/>
              </a:solidFill>
            </a:endParaRPr>
          </a:p>
          <a:p>
            <a:endParaRPr lang="en-US" sz="1100" dirty="0">
              <a:solidFill>
                <a:srgbClr val="052F6D"/>
              </a:solidFill>
            </a:endParaRPr>
          </a:p>
        </p:txBody>
      </p:sp>
      <p:pic>
        <p:nvPicPr>
          <p:cNvPr id="9" name="Picture 8">
            <a:extLst>
              <a:ext uri="{FF2B5EF4-FFF2-40B4-BE49-F238E27FC236}">
                <a16:creationId xmlns:a16="http://schemas.microsoft.com/office/drawing/2014/main" id="{EF6BD60A-E371-42BF-A092-FFC16BEF321F}"/>
              </a:ext>
            </a:extLst>
          </p:cNvPr>
          <p:cNvPicPr>
            <a:picLocks noChangeAspect="1"/>
          </p:cNvPicPr>
          <p:nvPr/>
        </p:nvPicPr>
        <p:blipFill>
          <a:blip r:embed="rId3"/>
          <a:stretch>
            <a:fillRect/>
          </a:stretch>
        </p:blipFill>
        <p:spPr>
          <a:xfrm>
            <a:off x="5153910" y="2875198"/>
            <a:ext cx="1726794" cy="1450326"/>
          </a:xfrm>
          <a:prstGeom prst="rect">
            <a:avLst/>
          </a:prstGeom>
        </p:spPr>
      </p:pic>
      <p:sp>
        <p:nvSpPr>
          <p:cNvPr id="10" name="TextBox 9">
            <a:extLst>
              <a:ext uri="{FF2B5EF4-FFF2-40B4-BE49-F238E27FC236}">
                <a16:creationId xmlns:a16="http://schemas.microsoft.com/office/drawing/2014/main" id="{635E1D9A-EDDB-42DB-A521-ED7B4652087E}"/>
              </a:ext>
            </a:extLst>
          </p:cNvPr>
          <p:cNvSpPr txBox="1"/>
          <p:nvPr/>
        </p:nvSpPr>
        <p:spPr>
          <a:xfrm>
            <a:off x="5078135" y="4271828"/>
            <a:ext cx="1505540" cy="338554"/>
          </a:xfrm>
          <a:prstGeom prst="rect">
            <a:avLst/>
          </a:prstGeom>
          <a:noFill/>
        </p:spPr>
        <p:txBody>
          <a:bodyPr wrap="none" rtlCol="0">
            <a:spAutoFit/>
          </a:bodyPr>
          <a:lstStyle/>
          <a:p>
            <a:r>
              <a:rPr lang="en-US" sz="1600" i="1" dirty="0">
                <a:solidFill>
                  <a:srgbClr val="052F6D"/>
                </a:solidFill>
                <a:latin typeface="Franklin Gothic Book" panose="020B0503020102020204" pitchFamily="34" charset="0"/>
              </a:rPr>
              <a:t>IKEA Place app</a:t>
            </a:r>
          </a:p>
        </p:txBody>
      </p:sp>
      <p:sp>
        <p:nvSpPr>
          <p:cNvPr id="13" name="TextBox 12">
            <a:extLst>
              <a:ext uri="{FF2B5EF4-FFF2-40B4-BE49-F238E27FC236}">
                <a16:creationId xmlns:a16="http://schemas.microsoft.com/office/drawing/2014/main" id="{5D29FEDB-7A6B-4157-89B0-3C5CEF35849B}"/>
              </a:ext>
            </a:extLst>
          </p:cNvPr>
          <p:cNvSpPr txBox="1"/>
          <p:nvPr/>
        </p:nvSpPr>
        <p:spPr>
          <a:xfrm>
            <a:off x="6174339" y="6058240"/>
            <a:ext cx="1016432" cy="584775"/>
          </a:xfrm>
          <a:prstGeom prst="rect">
            <a:avLst/>
          </a:prstGeom>
          <a:noFill/>
        </p:spPr>
        <p:txBody>
          <a:bodyPr wrap="none" rtlCol="0">
            <a:spAutoFit/>
          </a:bodyPr>
          <a:lstStyle/>
          <a:p>
            <a:r>
              <a:rPr lang="en-US" sz="1600" i="1" dirty="0">
                <a:solidFill>
                  <a:srgbClr val="052F6D"/>
                </a:solidFill>
                <a:latin typeface="Franklin Gothic Book" panose="020B0503020102020204" pitchFamily="34" charset="0"/>
              </a:rPr>
              <a:t>Snapchat</a:t>
            </a:r>
          </a:p>
          <a:p>
            <a:r>
              <a:rPr lang="en-US" sz="1600" i="1" dirty="0">
                <a:solidFill>
                  <a:srgbClr val="052F6D"/>
                </a:solidFill>
                <a:latin typeface="Franklin Gothic Book" panose="020B0503020102020204" pitchFamily="34" charset="0"/>
              </a:rPr>
              <a:t>AR lens</a:t>
            </a:r>
          </a:p>
        </p:txBody>
      </p:sp>
      <p:pic>
        <p:nvPicPr>
          <p:cNvPr id="15" name="Picture 14">
            <a:extLst>
              <a:ext uri="{FF2B5EF4-FFF2-40B4-BE49-F238E27FC236}">
                <a16:creationId xmlns:a16="http://schemas.microsoft.com/office/drawing/2014/main" id="{CC7D00A0-0CEA-4495-9351-90D3CE86FFD3}"/>
              </a:ext>
            </a:extLst>
          </p:cNvPr>
          <p:cNvPicPr>
            <a:picLocks noChangeAspect="1"/>
          </p:cNvPicPr>
          <p:nvPr/>
        </p:nvPicPr>
        <p:blipFill>
          <a:blip r:embed="rId4"/>
          <a:stretch>
            <a:fillRect/>
          </a:stretch>
        </p:blipFill>
        <p:spPr>
          <a:xfrm>
            <a:off x="1880499" y="2879504"/>
            <a:ext cx="3174969" cy="1446020"/>
          </a:xfrm>
          <a:prstGeom prst="rect">
            <a:avLst/>
          </a:prstGeom>
        </p:spPr>
      </p:pic>
      <p:sp>
        <p:nvSpPr>
          <p:cNvPr id="16" name="TextBox 15">
            <a:extLst>
              <a:ext uri="{FF2B5EF4-FFF2-40B4-BE49-F238E27FC236}">
                <a16:creationId xmlns:a16="http://schemas.microsoft.com/office/drawing/2014/main" id="{32803D3D-89F8-48F9-B54F-33BA1FE6EEBF}"/>
              </a:ext>
            </a:extLst>
          </p:cNvPr>
          <p:cNvSpPr txBox="1"/>
          <p:nvPr/>
        </p:nvSpPr>
        <p:spPr>
          <a:xfrm>
            <a:off x="1809685" y="4271561"/>
            <a:ext cx="1701107" cy="338554"/>
          </a:xfrm>
          <a:prstGeom prst="rect">
            <a:avLst/>
          </a:prstGeom>
          <a:noFill/>
        </p:spPr>
        <p:txBody>
          <a:bodyPr wrap="none" rtlCol="0">
            <a:spAutoFit/>
          </a:bodyPr>
          <a:lstStyle/>
          <a:p>
            <a:r>
              <a:rPr lang="en-US" sz="1600" i="1" dirty="0">
                <a:solidFill>
                  <a:srgbClr val="052F6D"/>
                </a:solidFill>
                <a:latin typeface="Franklin Gothic Book" panose="020B0503020102020204" pitchFamily="34" charset="0"/>
              </a:rPr>
              <a:t>Pokémon GO app</a:t>
            </a:r>
          </a:p>
        </p:txBody>
      </p:sp>
      <p:pic>
        <p:nvPicPr>
          <p:cNvPr id="17" name="Picture 16">
            <a:extLst>
              <a:ext uri="{FF2B5EF4-FFF2-40B4-BE49-F238E27FC236}">
                <a16:creationId xmlns:a16="http://schemas.microsoft.com/office/drawing/2014/main" id="{E9BEF3B0-F9DB-4983-8E5F-C9E91D940A1B}"/>
              </a:ext>
            </a:extLst>
          </p:cNvPr>
          <p:cNvPicPr>
            <a:picLocks noChangeAspect="1"/>
          </p:cNvPicPr>
          <p:nvPr/>
        </p:nvPicPr>
        <p:blipFill>
          <a:blip r:embed="rId5"/>
          <a:stretch>
            <a:fillRect/>
          </a:stretch>
        </p:blipFill>
        <p:spPr>
          <a:xfrm>
            <a:off x="7314083" y="2879505"/>
            <a:ext cx="2869637" cy="2963945"/>
          </a:xfrm>
          <a:prstGeom prst="rect">
            <a:avLst/>
          </a:prstGeom>
        </p:spPr>
      </p:pic>
      <p:sp>
        <p:nvSpPr>
          <p:cNvPr id="20" name="TextBox 19">
            <a:extLst>
              <a:ext uri="{FF2B5EF4-FFF2-40B4-BE49-F238E27FC236}">
                <a16:creationId xmlns:a16="http://schemas.microsoft.com/office/drawing/2014/main" id="{BC35946A-BF21-488D-9844-23D3D58025AD}"/>
              </a:ext>
            </a:extLst>
          </p:cNvPr>
          <p:cNvSpPr txBox="1"/>
          <p:nvPr/>
        </p:nvSpPr>
        <p:spPr>
          <a:xfrm>
            <a:off x="8442315" y="5794827"/>
            <a:ext cx="1907125" cy="338554"/>
          </a:xfrm>
          <a:prstGeom prst="rect">
            <a:avLst/>
          </a:prstGeom>
          <a:noFill/>
        </p:spPr>
        <p:txBody>
          <a:bodyPr wrap="none" rtlCol="0">
            <a:spAutoFit/>
          </a:bodyPr>
          <a:lstStyle/>
          <a:p>
            <a:r>
              <a:rPr lang="en-US" sz="1600" i="1" dirty="0">
                <a:solidFill>
                  <a:srgbClr val="052F6D"/>
                </a:solidFill>
                <a:latin typeface="Franklin Gothic Book" panose="020B0503020102020204" pitchFamily="34" charset="0"/>
              </a:rPr>
              <a:t>Zimmer et al., 2021</a:t>
            </a:r>
          </a:p>
        </p:txBody>
      </p:sp>
      <p:sp>
        <p:nvSpPr>
          <p:cNvPr id="21" name="TextBox 20">
            <a:extLst>
              <a:ext uri="{FF2B5EF4-FFF2-40B4-BE49-F238E27FC236}">
                <a16:creationId xmlns:a16="http://schemas.microsoft.com/office/drawing/2014/main" id="{8E399006-25B6-4D7A-8CAA-A9C8C33C52D1}"/>
              </a:ext>
            </a:extLst>
          </p:cNvPr>
          <p:cNvSpPr txBox="1"/>
          <p:nvPr/>
        </p:nvSpPr>
        <p:spPr>
          <a:xfrm>
            <a:off x="7336897" y="2340759"/>
            <a:ext cx="2796280" cy="400110"/>
          </a:xfrm>
          <a:prstGeom prst="rect">
            <a:avLst/>
          </a:prstGeom>
          <a:noFill/>
        </p:spPr>
        <p:txBody>
          <a:bodyPr wrap="square">
            <a:spAutoFit/>
          </a:bodyPr>
          <a:lstStyle/>
          <a:p>
            <a:pPr algn="ctr" defTabSz="685783">
              <a:defRPr/>
            </a:pPr>
            <a:r>
              <a:rPr lang="en-US" sz="2000" b="1" dirty="0">
                <a:solidFill>
                  <a:srgbClr val="052F6D"/>
                </a:solidFill>
                <a:latin typeface="Franklin Gothic Book" panose="020B0503020102020204" pitchFamily="34" charset="0"/>
              </a:rPr>
              <a:t>Exposure Therapy</a:t>
            </a:r>
          </a:p>
        </p:txBody>
      </p:sp>
      <p:sp>
        <p:nvSpPr>
          <p:cNvPr id="22" name="TextBox 21">
            <a:extLst>
              <a:ext uri="{FF2B5EF4-FFF2-40B4-BE49-F238E27FC236}">
                <a16:creationId xmlns:a16="http://schemas.microsoft.com/office/drawing/2014/main" id="{5EA22B87-3A73-4D23-845A-4741F9866FDF}"/>
              </a:ext>
            </a:extLst>
          </p:cNvPr>
          <p:cNvSpPr txBox="1"/>
          <p:nvPr/>
        </p:nvSpPr>
        <p:spPr>
          <a:xfrm>
            <a:off x="3121662" y="2329345"/>
            <a:ext cx="2796280" cy="400110"/>
          </a:xfrm>
          <a:prstGeom prst="rect">
            <a:avLst/>
          </a:prstGeom>
          <a:noFill/>
        </p:spPr>
        <p:txBody>
          <a:bodyPr wrap="square">
            <a:spAutoFit/>
          </a:bodyPr>
          <a:lstStyle/>
          <a:p>
            <a:pPr algn="ctr" defTabSz="685783">
              <a:defRPr/>
            </a:pPr>
            <a:r>
              <a:rPr lang="en-US" sz="2000" b="1" dirty="0">
                <a:solidFill>
                  <a:srgbClr val="062F6E"/>
                </a:solidFill>
                <a:latin typeface="Franklin Gothic Book" panose="020B0503020102020204" pitchFamily="34" charset="0"/>
              </a:rPr>
              <a:t>Commercial Products</a:t>
            </a:r>
          </a:p>
        </p:txBody>
      </p:sp>
      <p:cxnSp>
        <p:nvCxnSpPr>
          <p:cNvPr id="14" name="Straight Connector 13">
            <a:extLst>
              <a:ext uri="{FF2B5EF4-FFF2-40B4-BE49-F238E27FC236}">
                <a16:creationId xmlns:a16="http://schemas.microsoft.com/office/drawing/2014/main" id="{312623F8-FF8B-446E-A091-CE2AC79FBF43}"/>
              </a:ext>
            </a:extLst>
          </p:cNvPr>
          <p:cNvCxnSpPr>
            <a:cxnSpLocks/>
          </p:cNvCxnSpPr>
          <p:nvPr/>
        </p:nvCxnSpPr>
        <p:spPr>
          <a:xfrm>
            <a:off x="1867570" y="2729455"/>
            <a:ext cx="5029200" cy="0"/>
          </a:xfrm>
          <a:prstGeom prst="line">
            <a:avLst/>
          </a:prstGeom>
          <a:ln w="28575"/>
        </p:spPr>
        <p:style>
          <a:lnRef idx="1">
            <a:schemeClr val="accent2"/>
          </a:lnRef>
          <a:fillRef idx="0">
            <a:schemeClr val="accent2"/>
          </a:fillRef>
          <a:effectRef idx="0">
            <a:schemeClr val="accent2"/>
          </a:effectRef>
          <a:fontRef idx="minor">
            <a:schemeClr val="tx1"/>
          </a:fontRef>
        </p:style>
      </p:cxnSp>
      <p:cxnSp>
        <p:nvCxnSpPr>
          <p:cNvPr id="23" name="Straight Connector 22">
            <a:extLst>
              <a:ext uri="{FF2B5EF4-FFF2-40B4-BE49-F238E27FC236}">
                <a16:creationId xmlns:a16="http://schemas.microsoft.com/office/drawing/2014/main" id="{DCBECF51-5D32-40CA-A365-3A55961AD152}"/>
              </a:ext>
            </a:extLst>
          </p:cNvPr>
          <p:cNvCxnSpPr>
            <a:cxnSpLocks/>
          </p:cNvCxnSpPr>
          <p:nvPr/>
        </p:nvCxnSpPr>
        <p:spPr>
          <a:xfrm>
            <a:off x="7201989" y="2729455"/>
            <a:ext cx="3042934" cy="0"/>
          </a:xfrm>
          <a:prstGeom prst="line">
            <a:avLst/>
          </a:prstGeom>
          <a:ln w="28575"/>
        </p:spPr>
        <p:style>
          <a:lnRef idx="1">
            <a:schemeClr val="accent2"/>
          </a:lnRef>
          <a:fillRef idx="0">
            <a:schemeClr val="accent2"/>
          </a:fillRef>
          <a:effectRef idx="0">
            <a:schemeClr val="accent2"/>
          </a:effectRef>
          <a:fontRef idx="minor">
            <a:schemeClr val="tx1"/>
          </a:fontRef>
        </p:style>
      </p:cxnSp>
      <p:pic>
        <p:nvPicPr>
          <p:cNvPr id="6" name="Picture 5" descr="A group of people with paint on their faces&#10;&#10;Description automatically generated with low confidence">
            <a:extLst>
              <a:ext uri="{FF2B5EF4-FFF2-40B4-BE49-F238E27FC236}">
                <a16:creationId xmlns:a16="http://schemas.microsoft.com/office/drawing/2014/main" id="{1B35736D-DB34-414C-B11B-B2FCD8C6D540}"/>
              </a:ext>
            </a:extLst>
          </p:cNvPr>
          <p:cNvPicPr>
            <a:picLocks noChangeAspect="1"/>
          </p:cNvPicPr>
          <p:nvPr/>
        </p:nvPicPr>
        <p:blipFill>
          <a:blip r:embed="rId6"/>
          <a:stretch>
            <a:fillRect/>
          </a:stretch>
        </p:blipFill>
        <p:spPr>
          <a:xfrm>
            <a:off x="1877194" y="4587007"/>
            <a:ext cx="3170858" cy="1967107"/>
          </a:xfrm>
          <a:prstGeom prst="rect">
            <a:avLst/>
          </a:prstGeom>
        </p:spPr>
      </p:pic>
      <p:pic>
        <p:nvPicPr>
          <p:cNvPr id="18" name="Picture 17" descr="A cat sitting on a couch&#10;&#10;Description automatically generated with low confidence">
            <a:extLst>
              <a:ext uri="{FF2B5EF4-FFF2-40B4-BE49-F238E27FC236}">
                <a16:creationId xmlns:a16="http://schemas.microsoft.com/office/drawing/2014/main" id="{3CA3F1E7-3F1E-4B66-962E-14B2CD90C1A7}"/>
              </a:ext>
            </a:extLst>
          </p:cNvPr>
          <p:cNvPicPr>
            <a:picLocks noChangeAspect="1"/>
          </p:cNvPicPr>
          <p:nvPr/>
        </p:nvPicPr>
        <p:blipFill rotWithShape="1">
          <a:blip r:embed="rId7">
            <a:extLst>
              <a:ext uri="{28A0092B-C50C-407E-A947-70E740481C1C}">
                <a14:useLocalDpi xmlns:a14="http://schemas.microsoft.com/office/drawing/2010/main" val="0"/>
              </a:ext>
            </a:extLst>
          </a:blip>
          <a:srcRect t="18399" r="17663" b="22769"/>
          <a:stretch/>
        </p:blipFill>
        <p:spPr>
          <a:xfrm rot="5400000">
            <a:off x="4709512" y="5038971"/>
            <a:ext cx="1991212" cy="1067076"/>
          </a:xfrm>
          <a:prstGeom prst="rect">
            <a:avLst/>
          </a:prstGeom>
        </p:spPr>
      </p:pic>
      <p:pic>
        <p:nvPicPr>
          <p:cNvPr id="19" name="Picture 18" descr="A cat wearing a hat and sunglasses&#10;&#10;Description automatically generated with medium confidence">
            <a:extLst>
              <a:ext uri="{FF2B5EF4-FFF2-40B4-BE49-F238E27FC236}">
                <a16:creationId xmlns:a16="http://schemas.microsoft.com/office/drawing/2014/main" id="{60BFF07C-BB7C-4341-804C-3E5C880697E2}"/>
              </a:ext>
            </a:extLst>
          </p:cNvPr>
          <p:cNvPicPr>
            <a:picLocks noChangeAspect="1"/>
          </p:cNvPicPr>
          <p:nvPr/>
        </p:nvPicPr>
        <p:blipFill rotWithShape="1">
          <a:blip r:embed="rId8">
            <a:extLst>
              <a:ext uri="{28A0092B-C50C-407E-A947-70E740481C1C}">
                <a14:useLocalDpi xmlns:a14="http://schemas.microsoft.com/office/drawing/2010/main" val="0"/>
              </a:ext>
            </a:extLst>
          </a:blip>
          <a:srcRect l="14594" r="9896" b="17663"/>
          <a:stretch/>
        </p:blipFill>
        <p:spPr>
          <a:xfrm>
            <a:off x="5170329" y="4576903"/>
            <a:ext cx="1067076" cy="1991212"/>
          </a:xfrm>
          <a:prstGeom prst="rect">
            <a:avLst/>
          </a:prstGeom>
        </p:spPr>
      </p:pic>
      <p:sp>
        <p:nvSpPr>
          <p:cNvPr id="4" name="TextBox 3">
            <a:extLst>
              <a:ext uri="{FF2B5EF4-FFF2-40B4-BE49-F238E27FC236}">
                <a16:creationId xmlns:a16="http://schemas.microsoft.com/office/drawing/2014/main" id="{843CF62D-4DD1-E777-F8D0-B59804E9D2AA}"/>
              </a:ext>
            </a:extLst>
          </p:cNvPr>
          <p:cNvSpPr txBox="1"/>
          <p:nvPr/>
        </p:nvSpPr>
        <p:spPr>
          <a:xfrm>
            <a:off x="3855715" y="3289266"/>
            <a:ext cx="2727960" cy="646331"/>
          </a:xfrm>
          <a:prstGeom prst="rect">
            <a:avLst/>
          </a:prstGeom>
          <a:noFill/>
        </p:spPr>
        <p:txBody>
          <a:bodyPr wrap="square" rtlCol="0">
            <a:spAutoFit/>
          </a:bodyPr>
          <a:lstStyle/>
          <a:p>
            <a:r>
              <a:rPr lang="en-US" dirty="0"/>
              <a:t>Picture Redacted</a:t>
            </a:r>
          </a:p>
          <a:p>
            <a:endParaRPr lang="en-US" dirty="0"/>
          </a:p>
        </p:txBody>
      </p:sp>
      <p:sp>
        <p:nvSpPr>
          <p:cNvPr id="8" name="TextBox 7">
            <a:extLst>
              <a:ext uri="{FF2B5EF4-FFF2-40B4-BE49-F238E27FC236}">
                <a16:creationId xmlns:a16="http://schemas.microsoft.com/office/drawing/2014/main" id="{8343083C-6672-0F3F-45A8-997FAEA06FDA}"/>
              </a:ext>
            </a:extLst>
          </p:cNvPr>
          <p:cNvSpPr txBox="1"/>
          <p:nvPr/>
        </p:nvSpPr>
        <p:spPr>
          <a:xfrm>
            <a:off x="2441118" y="5278818"/>
            <a:ext cx="2727960" cy="646331"/>
          </a:xfrm>
          <a:prstGeom prst="rect">
            <a:avLst/>
          </a:prstGeom>
          <a:noFill/>
        </p:spPr>
        <p:txBody>
          <a:bodyPr wrap="square" rtlCol="0">
            <a:spAutoFit/>
          </a:bodyPr>
          <a:lstStyle/>
          <a:p>
            <a:r>
              <a:rPr lang="en-US" dirty="0"/>
              <a:t>Picture Redacted</a:t>
            </a:r>
          </a:p>
          <a:p>
            <a:endParaRPr lang="en-US" dirty="0"/>
          </a:p>
        </p:txBody>
      </p:sp>
      <p:sp>
        <p:nvSpPr>
          <p:cNvPr id="11" name="TextBox 10">
            <a:extLst>
              <a:ext uri="{FF2B5EF4-FFF2-40B4-BE49-F238E27FC236}">
                <a16:creationId xmlns:a16="http://schemas.microsoft.com/office/drawing/2014/main" id="{AC37FFD2-05A8-6A4F-8F4B-036D450C5F4E}"/>
              </a:ext>
            </a:extLst>
          </p:cNvPr>
          <p:cNvSpPr txBox="1"/>
          <p:nvPr/>
        </p:nvSpPr>
        <p:spPr>
          <a:xfrm>
            <a:off x="5349151" y="5700641"/>
            <a:ext cx="2727960" cy="646331"/>
          </a:xfrm>
          <a:prstGeom prst="rect">
            <a:avLst/>
          </a:prstGeom>
          <a:noFill/>
        </p:spPr>
        <p:txBody>
          <a:bodyPr wrap="square" rtlCol="0">
            <a:spAutoFit/>
          </a:bodyPr>
          <a:lstStyle/>
          <a:p>
            <a:r>
              <a:rPr lang="en-US" dirty="0"/>
              <a:t>Picture Redacted</a:t>
            </a:r>
          </a:p>
          <a:p>
            <a:endParaRPr lang="en-US" dirty="0"/>
          </a:p>
        </p:txBody>
      </p:sp>
      <p:sp>
        <p:nvSpPr>
          <p:cNvPr id="12" name="TextBox 11">
            <a:extLst>
              <a:ext uri="{FF2B5EF4-FFF2-40B4-BE49-F238E27FC236}">
                <a16:creationId xmlns:a16="http://schemas.microsoft.com/office/drawing/2014/main" id="{07FD222B-9587-29E3-C5BF-DAD777384F26}"/>
              </a:ext>
            </a:extLst>
          </p:cNvPr>
          <p:cNvSpPr txBox="1"/>
          <p:nvPr/>
        </p:nvSpPr>
        <p:spPr>
          <a:xfrm>
            <a:off x="7488125" y="3961415"/>
            <a:ext cx="2727960" cy="646331"/>
          </a:xfrm>
          <a:prstGeom prst="rect">
            <a:avLst/>
          </a:prstGeom>
          <a:noFill/>
        </p:spPr>
        <p:txBody>
          <a:bodyPr wrap="square" rtlCol="0">
            <a:spAutoFit/>
          </a:bodyPr>
          <a:lstStyle/>
          <a:p>
            <a:r>
              <a:rPr lang="en-US" dirty="0"/>
              <a:t>Picture Redacted</a:t>
            </a:r>
          </a:p>
          <a:p>
            <a:endParaRPr lang="en-US" dirty="0"/>
          </a:p>
        </p:txBody>
      </p:sp>
    </p:spTree>
    <p:extLst>
      <p:ext uri="{BB962C8B-B14F-4D97-AF65-F5344CB8AC3E}">
        <p14:creationId xmlns:p14="http://schemas.microsoft.com/office/powerpoint/2010/main" val="1174113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par>
                          <p:cTn id="27" fill="hold">
                            <p:stCondLst>
                              <p:cond delay="0"/>
                            </p:stCondLst>
                            <p:childTnLst>
                              <p:par>
                                <p:cTn id="28" presetID="10" presetClass="entr" presetSubtype="0" fill="hold" nodeType="afterEffect">
                                  <p:stCondLst>
                                    <p:cond delay="50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6" grpId="0"/>
      <p:bldP spid="20" grpId="0"/>
      <p:bldP spid="21"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BA3B3-053E-3901-3595-0638D8F68799}"/>
              </a:ext>
            </a:extLst>
          </p:cNvPr>
          <p:cNvSpPr>
            <a:spLocks noGrp="1"/>
          </p:cNvSpPr>
          <p:nvPr>
            <p:ph type="title"/>
          </p:nvPr>
        </p:nvSpPr>
        <p:spPr/>
        <p:txBody>
          <a:bodyPr/>
          <a:lstStyle/>
          <a:p>
            <a:r>
              <a:rPr lang="en-US" dirty="0"/>
              <a:t>AR Smoking-Related Images </a:t>
            </a:r>
          </a:p>
        </p:txBody>
      </p:sp>
      <p:sp>
        <p:nvSpPr>
          <p:cNvPr id="4" name="Slide Number Placeholder 3">
            <a:extLst>
              <a:ext uri="{FF2B5EF4-FFF2-40B4-BE49-F238E27FC236}">
                <a16:creationId xmlns:a16="http://schemas.microsoft.com/office/drawing/2014/main" id="{F63F1A71-4F8B-9100-EB7F-4C176819AB00}"/>
              </a:ext>
            </a:extLst>
          </p:cNvPr>
          <p:cNvSpPr>
            <a:spLocks noGrp="1"/>
          </p:cNvSpPr>
          <p:nvPr>
            <p:ph type="sldNum" sz="quarter" idx="12"/>
          </p:nvPr>
        </p:nvSpPr>
        <p:spPr/>
        <p:txBody>
          <a:bodyPr/>
          <a:lstStyle/>
          <a:p>
            <a:fld id="{6BA4E481-929C-6B40-8F72-F01C1848538C}" type="slidenum">
              <a:rPr lang="en-US" smtClean="0"/>
              <a:t>22</a:t>
            </a:fld>
            <a:endParaRPr lang="en-US"/>
          </a:p>
        </p:txBody>
      </p:sp>
      <p:pic>
        <p:nvPicPr>
          <p:cNvPr id="6" name="Picture 5" descr="A collage of different types of cigarettes&#10;&#10;Description automatically generated">
            <a:extLst>
              <a:ext uri="{FF2B5EF4-FFF2-40B4-BE49-F238E27FC236}">
                <a16:creationId xmlns:a16="http://schemas.microsoft.com/office/drawing/2014/main" id="{2E3BB863-B99A-29E7-51D8-502CB08DFA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4459" y="23812529"/>
            <a:ext cx="5533233" cy="5960165"/>
          </a:xfrm>
          <a:prstGeom prst="rect">
            <a:avLst/>
          </a:prstGeom>
        </p:spPr>
      </p:pic>
      <p:pic>
        <p:nvPicPr>
          <p:cNvPr id="7" name="Picture 6">
            <a:extLst>
              <a:ext uri="{FF2B5EF4-FFF2-40B4-BE49-F238E27FC236}">
                <a16:creationId xmlns:a16="http://schemas.microsoft.com/office/drawing/2014/main" id="{B8E69920-0F20-14B2-AE6B-A7F4FD029E06}"/>
              </a:ext>
            </a:extLst>
          </p:cNvPr>
          <p:cNvPicPr>
            <a:picLocks noChangeAspect="1"/>
          </p:cNvPicPr>
          <p:nvPr/>
        </p:nvPicPr>
        <p:blipFill>
          <a:blip r:embed="rId3"/>
          <a:stretch>
            <a:fillRect/>
          </a:stretch>
        </p:blipFill>
        <p:spPr>
          <a:xfrm>
            <a:off x="1092428" y="1547462"/>
            <a:ext cx="4330895" cy="4664775"/>
          </a:xfrm>
          <a:prstGeom prst="rect">
            <a:avLst/>
          </a:prstGeom>
          <a:ln>
            <a:solidFill>
              <a:srgbClr val="000000"/>
            </a:solidFill>
          </a:ln>
        </p:spPr>
      </p:pic>
      <p:pic>
        <p:nvPicPr>
          <p:cNvPr id="15" name="Picture 14">
            <a:extLst>
              <a:ext uri="{FF2B5EF4-FFF2-40B4-BE49-F238E27FC236}">
                <a16:creationId xmlns:a16="http://schemas.microsoft.com/office/drawing/2014/main" id="{0168B918-7534-17C3-17E0-891A1E83073A}"/>
              </a:ext>
            </a:extLst>
          </p:cNvPr>
          <p:cNvPicPr>
            <a:picLocks noChangeAspect="1"/>
          </p:cNvPicPr>
          <p:nvPr/>
        </p:nvPicPr>
        <p:blipFill>
          <a:blip r:embed="rId4"/>
          <a:stretch>
            <a:fillRect/>
          </a:stretch>
        </p:blipFill>
        <p:spPr>
          <a:xfrm>
            <a:off x="7112219" y="1547462"/>
            <a:ext cx="2781300" cy="4808888"/>
          </a:xfrm>
          <a:prstGeom prst="rect">
            <a:avLst/>
          </a:prstGeom>
          <a:ln>
            <a:solidFill>
              <a:srgbClr val="000000"/>
            </a:solidFill>
          </a:ln>
        </p:spPr>
      </p:pic>
      <p:sp>
        <p:nvSpPr>
          <p:cNvPr id="3" name="TextBox 2">
            <a:extLst>
              <a:ext uri="{FF2B5EF4-FFF2-40B4-BE49-F238E27FC236}">
                <a16:creationId xmlns:a16="http://schemas.microsoft.com/office/drawing/2014/main" id="{352837D9-BFDD-E1C3-5FC1-4926F284691D}"/>
              </a:ext>
            </a:extLst>
          </p:cNvPr>
          <p:cNvSpPr txBox="1"/>
          <p:nvPr/>
        </p:nvSpPr>
        <p:spPr>
          <a:xfrm>
            <a:off x="8168640" y="3879849"/>
            <a:ext cx="2727960" cy="646331"/>
          </a:xfrm>
          <a:prstGeom prst="rect">
            <a:avLst/>
          </a:prstGeom>
          <a:noFill/>
        </p:spPr>
        <p:txBody>
          <a:bodyPr wrap="square" rtlCol="0">
            <a:spAutoFit/>
          </a:bodyPr>
          <a:lstStyle/>
          <a:p>
            <a:r>
              <a:rPr lang="en-US" dirty="0"/>
              <a:t>Picture Redacted</a:t>
            </a:r>
          </a:p>
          <a:p>
            <a:endParaRPr lang="en-US" dirty="0"/>
          </a:p>
        </p:txBody>
      </p:sp>
      <p:sp>
        <p:nvSpPr>
          <p:cNvPr id="5" name="TextBox 4">
            <a:extLst>
              <a:ext uri="{FF2B5EF4-FFF2-40B4-BE49-F238E27FC236}">
                <a16:creationId xmlns:a16="http://schemas.microsoft.com/office/drawing/2014/main" id="{5353F2BE-CFD8-4FC2-4945-A558353625D2}"/>
              </a:ext>
            </a:extLst>
          </p:cNvPr>
          <p:cNvSpPr txBox="1"/>
          <p:nvPr/>
        </p:nvSpPr>
        <p:spPr>
          <a:xfrm>
            <a:off x="2061524" y="2077281"/>
            <a:ext cx="2727960" cy="646331"/>
          </a:xfrm>
          <a:prstGeom prst="rect">
            <a:avLst/>
          </a:prstGeom>
          <a:noFill/>
        </p:spPr>
        <p:txBody>
          <a:bodyPr wrap="square" rtlCol="0">
            <a:spAutoFit/>
          </a:bodyPr>
          <a:lstStyle/>
          <a:p>
            <a:r>
              <a:rPr lang="en-US" dirty="0"/>
              <a:t>Picture Redacted</a:t>
            </a:r>
          </a:p>
          <a:p>
            <a:endParaRPr lang="en-US" dirty="0"/>
          </a:p>
        </p:txBody>
      </p:sp>
      <p:sp>
        <p:nvSpPr>
          <p:cNvPr id="8" name="TextBox 7">
            <a:extLst>
              <a:ext uri="{FF2B5EF4-FFF2-40B4-BE49-F238E27FC236}">
                <a16:creationId xmlns:a16="http://schemas.microsoft.com/office/drawing/2014/main" id="{F9A9B4D7-E1B9-5105-6EA3-F9E3E1630355}"/>
              </a:ext>
            </a:extLst>
          </p:cNvPr>
          <p:cNvSpPr txBox="1"/>
          <p:nvPr/>
        </p:nvSpPr>
        <p:spPr>
          <a:xfrm>
            <a:off x="2191071" y="3628740"/>
            <a:ext cx="2727960" cy="646331"/>
          </a:xfrm>
          <a:prstGeom prst="rect">
            <a:avLst/>
          </a:prstGeom>
          <a:noFill/>
        </p:spPr>
        <p:txBody>
          <a:bodyPr wrap="square" rtlCol="0">
            <a:spAutoFit/>
          </a:bodyPr>
          <a:lstStyle/>
          <a:p>
            <a:r>
              <a:rPr lang="en-US" dirty="0"/>
              <a:t>Picture Redacted</a:t>
            </a:r>
          </a:p>
          <a:p>
            <a:endParaRPr lang="en-US" dirty="0"/>
          </a:p>
        </p:txBody>
      </p:sp>
      <p:sp>
        <p:nvSpPr>
          <p:cNvPr id="9" name="TextBox 8">
            <a:extLst>
              <a:ext uri="{FF2B5EF4-FFF2-40B4-BE49-F238E27FC236}">
                <a16:creationId xmlns:a16="http://schemas.microsoft.com/office/drawing/2014/main" id="{2C160A95-CC59-CB25-9880-4AF23D44DB6F}"/>
              </a:ext>
            </a:extLst>
          </p:cNvPr>
          <p:cNvSpPr txBox="1"/>
          <p:nvPr/>
        </p:nvSpPr>
        <p:spPr>
          <a:xfrm>
            <a:off x="2136673" y="5310538"/>
            <a:ext cx="2727960" cy="646331"/>
          </a:xfrm>
          <a:prstGeom prst="rect">
            <a:avLst/>
          </a:prstGeom>
          <a:noFill/>
        </p:spPr>
        <p:txBody>
          <a:bodyPr wrap="square" rtlCol="0">
            <a:spAutoFit/>
          </a:bodyPr>
          <a:lstStyle/>
          <a:p>
            <a:r>
              <a:rPr lang="en-US" dirty="0"/>
              <a:t>Picture Redacted</a:t>
            </a:r>
          </a:p>
          <a:p>
            <a:endParaRPr lang="en-US" dirty="0"/>
          </a:p>
        </p:txBody>
      </p:sp>
    </p:spTree>
    <p:extLst>
      <p:ext uri="{BB962C8B-B14F-4D97-AF65-F5344CB8AC3E}">
        <p14:creationId xmlns:p14="http://schemas.microsoft.com/office/powerpoint/2010/main" val="216796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3A558-2FF5-AF51-0750-2A4D1D3E5537}"/>
              </a:ext>
            </a:extLst>
          </p:cNvPr>
          <p:cNvSpPr>
            <a:spLocks noGrp="1"/>
          </p:cNvSpPr>
          <p:nvPr>
            <p:ph type="title"/>
          </p:nvPr>
        </p:nvSpPr>
        <p:spPr/>
        <p:txBody>
          <a:bodyPr/>
          <a:lstStyle/>
          <a:p>
            <a:r>
              <a:rPr lang="en-US" dirty="0"/>
              <a:t>Results</a:t>
            </a:r>
          </a:p>
        </p:txBody>
      </p:sp>
      <p:sp>
        <p:nvSpPr>
          <p:cNvPr id="4" name="Slide Number Placeholder 3">
            <a:extLst>
              <a:ext uri="{FF2B5EF4-FFF2-40B4-BE49-F238E27FC236}">
                <a16:creationId xmlns:a16="http://schemas.microsoft.com/office/drawing/2014/main" id="{E7AF60DE-FEB9-A18F-AF68-F9BDAFDBC439}"/>
              </a:ext>
            </a:extLst>
          </p:cNvPr>
          <p:cNvSpPr>
            <a:spLocks noGrp="1"/>
          </p:cNvSpPr>
          <p:nvPr>
            <p:ph type="sldNum" sz="quarter" idx="12"/>
          </p:nvPr>
        </p:nvSpPr>
        <p:spPr/>
        <p:txBody>
          <a:bodyPr/>
          <a:lstStyle/>
          <a:p>
            <a:fld id="{6BA4E481-929C-6B40-8F72-F01C1848538C}" type="slidenum">
              <a:rPr lang="en-US" smtClean="0"/>
              <a:t>23</a:t>
            </a:fld>
            <a:endParaRPr lang="en-US"/>
          </a:p>
        </p:txBody>
      </p:sp>
      <p:grpSp>
        <p:nvGrpSpPr>
          <p:cNvPr id="5" name="Group 4">
            <a:extLst>
              <a:ext uri="{FF2B5EF4-FFF2-40B4-BE49-F238E27FC236}">
                <a16:creationId xmlns:a16="http://schemas.microsoft.com/office/drawing/2014/main" id="{10775830-5BF8-29CC-790E-3EBF102699DC}"/>
              </a:ext>
            </a:extLst>
          </p:cNvPr>
          <p:cNvGrpSpPr/>
          <p:nvPr/>
        </p:nvGrpSpPr>
        <p:grpSpPr>
          <a:xfrm>
            <a:off x="-1056117" y="2568975"/>
            <a:ext cx="5648961" cy="3309591"/>
            <a:chOff x="4470858" y="812260"/>
            <a:chExt cx="3735593" cy="2116459"/>
          </a:xfrm>
        </p:grpSpPr>
        <p:sp>
          <p:nvSpPr>
            <p:cNvPr id="6" name="Rectangle 5">
              <a:extLst>
                <a:ext uri="{FF2B5EF4-FFF2-40B4-BE49-F238E27FC236}">
                  <a16:creationId xmlns:a16="http://schemas.microsoft.com/office/drawing/2014/main" id="{8A60DD97-9AD1-102F-53BB-70056844C798}"/>
                </a:ext>
              </a:extLst>
            </p:cNvPr>
            <p:cNvSpPr/>
            <p:nvPr/>
          </p:nvSpPr>
          <p:spPr>
            <a:xfrm>
              <a:off x="4470858" y="1261969"/>
              <a:ext cx="3735593" cy="11639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7" name="Group 6">
              <a:extLst>
                <a:ext uri="{FF2B5EF4-FFF2-40B4-BE49-F238E27FC236}">
                  <a16:creationId xmlns:a16="http://schemas.microsoft.com/office/drawing/2014/main" id="{C71C9B63-DC36-3FE4-8461-EFAF03145FD6}"/>
                </a:ext>
              </a:extLst>
            </p:cNvPr>
            <p:cNvGrpSpPr/>
            <p:nvPr/>
          </p:nvGrpSpPr>
          <p:grpSpPr>
            <a:xfrm>
              <a:off x="5657668" y="812260"/>
              <a:ext cx="2374055" cy="2116459"/>
              <a:chOff x="3589127" y="1651579"/>
              <a:chExt cx="4581743" cy="4084603"/>
            </a:xfrm>
          </p:grpSpPr>
          <p:pic>
            <p:nvPicPr>
              <p:cNvPr id="8" name="Picture 7">
                <a:extLst>
                  <a:ext uri="{FF2B5EF4-FFF2-40B4-BE49-F238E27FC236}">
                    <a16:creationId xmlns:a16="http://schemas.microsoft.com/office/drawing/2014/main" id="{CE2B0066-89F8-73EC-E006-86E9B0D0FDCD}"/>
                  </a:ext>
                </a:extLst>
              </p:cNvPr>
              <p:cNvPicPr>
                <a:picLocks noChangeAspect="1"/>
              </p:cNvPicPr>
              <p:nvPr/>
            </p:nvPicPr>
            <p:blipFill>
              <a:blip r:embed="rId2"/>
              <a:stretch>
                <a:fillRect/>
              </a:stretch>
            </p:blipFill>
            <p:spPr>
              <a:xfrm>
                <a:off x="3589127" y="1651579"/>
                <a:ext cx="2400635" cy="4001058"/>
              </a:xfrm>
              <a:prstGeom prst="rect">
                <a:avLst/>
              </a:prstGeom>
            </p:spPr>
          </p:pic>
          <p:pic>
            <p:nvPicPr>
              <p:cNvPr id="9" name="Picture 8">
                <a:extLst>
                  <a:ext uri="{FF2B5EF4-FFF2-40B4-BE49-F238E27FC236}">
                    <a16:creationId xmlns:a16="http://schemas.microsoft.com/office/drawing/2014/main" id="{FB8759A0-4E50-52ED-F7D9-189541E92EA0}"/>
                  </a:ext>
                </a:extLst>
              </p:cNvPr>
              <p:cNvPicPr>
                <a:picLocks noChangeAspect="1"/>
              </p:cNvPicPr>
              <p:nvPr/>
            </p:nvPicPr>
            <p:blipFill>
              <a:blip r:embed="rId3"/>
              <a:stretch>
                <a:fillRect/>
              </a:stretch>
            </p:blipFill>
            <p:spPr>
              <a:xfrm>
                <a:off x="4457445" y="2316229"/>
                <a:ext cx="1676634" cy="3419953"/>
              </a:xfrm>
              <a:prstGeom prst="rect">
                <a:avLst/>
              </a:prstGeom>
            </p:spPr>
          </p:pic>
          <p:sp>
            <p:nvSpPr>
              <p:cNvPr id="10" name="Rectangle 9">
                <a:extLst>
                  <a:ext uri="{FF2B5EF4-FFF2-40B4-BE49-F238E27FC236}">
                    <a16:creationId xmlns:a16="http://schemas.microsoft.com/office/drawing/2014/main" id="{C6DDD3F8-16C1-36DF-3CAC-E4570E62241D}"/>
                  </a:ext>
                </a:extLst>
              </p:cNvPr>
              <p:cNvSpPr/>
              <p:nvPr/>
            </p:nvSpPr>
            <p:spPr>
              <a:xfrm>
                <a:off x="6559550" y="1684631"/>
                <a:ext cx="1611320" cy="9115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grpSp>
      <p:grpSp>
        <p:nvGrpSpPr>
          <p:cNvPr id="11" name="Group 10">
            <a:extLst>
              <a:ext uri="{FF2B5EF4-FFF2-40B4-BE49-F238E27FC236}">
                <a16:creationId xmlns:a16="http://schemas.microsoft.com/office/drawing/2014/main" id="{206CA25A-C919-0D6A-C749-1744C49BB501}"/>
              </a:ext>
            </a:extLst>
          </p:cNvPr>
          <p:cNvGrpSpPr/>
          <p:nvPr/>
        </p:nvGrpSpPr>
        <p:grpSpPr>
          <a:xfrm>
            <a:off x="3441625" y="2832437"/>
            <a:ext cx="7057353" cy="2570460"/>
            <a:chOff x="4012751" y="2945634"/>
            <a:chExt cx="4655918" cy="1578974"/>
          </a:xfrm>
        </p:grpSpPr>
        <p:sp>
          <p:nvSpPr>
            <p:cNvPr id="12" name="Rectangle 11">
              <a:extLst>
                <a:ext uri="{FF2B5EF4-FFF2-40B4-BE49-F238E27FC236}">
                  <a16:creationId xmlns:a16="http://schemas.microsoft.com/office/drawing/2014/main" id="{61A10D54-708B-373E-C576-CD3B9E08927A}"/>
                </a:ext>
              </a:extLst>
            </p:cNvPr>
            <p:cNvSpPr/>
            <p:nvPr/>
          </p:nvSpPr>
          <p:spPr>
            <a:xfrm>
              <a:off x="4208292" y="3137151"/>
              <a:ext cx="4460377" cy="1198618"/>
            </a:xfrm>
            <a:prstGeom prst="rect">
              <a:avLst/>
            </a:prstGeom>
            <a:solidFill>
              <a:sysClr val="window" lastClr="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ptos" panose="02110004020202020204"/>
                <a:ea typeface="+mn-ea"/>
                <a:cs typeface="+mn-cs"/>
              </a:endParaRPr>
            </a:p>
          </p:txBody>
        </p:sp>
        <p:pic>
          <p:nvPicPr>
            <p:cNvPr id="13" name="Picture 12">
              <a:extLst>
                <a:ext uri="{FF2B5EF4-FFF2-40B4-BE49-F238E27FC236}">
                  <a16:creationId xmlns:a16="http://schemas.microsoft.com/office/drawing/2014/main" id="{F9FD5642-36B1-2A33-4946-BDD3B5D08E37}"/>
                </a:ext>
              </a:extLst>
            </p:cNvPr>
            <p:cNvPicPr>
              <a:picLocks noChangeAspect="1"/>
            </p:cNvPicPr>
            <p:nvPr/>
          </p:nvPicPr>
          <p:blipFill>
            <a:blip r:embed="rId4"/>
            <a:stretch>
              <a:fillRect/>
            </a:stretch>
          </p:blipFill>
          <p:spPr>
            <a:xfrm>
              <a:off x="4012751" y="2945634"/>
              <a:ext cx="3306619" cy="1578974"/>
            </a:xfrm>
            <a:prstGeom prst="rect">
              <a:avLst/>
            </a:prstGeom>
          </p:spPr>
        </p:pic>
      </p:grpSp>
      <p:grpSp>
        <p:nvGrpSpPr>
          <p:cNvPr id="14" name="Group 13">
            <a:extLst>
              <a:ext uri="{FF2B5EF4-FFF2-40B4-BE49-F238E27FC236}">
                <a16:creationId xmlns:a16="http://schemas.microsoft.com/office/drawing/2014/main" id="{0C712D1F-6A6E-12F4-8FCD-28DB9B0E831E}"/>
              </a:ext>
            </a:extLst>
          </p:cNvPr>
          <p:cNvGrpSpPr/>
          <p:nvPr/>
        </p:nvGrpSpPr>
        <p:grpSpPr>
          <a:xfrm>
            <a:off x="8727808" y="3107514"/>
            <a:ext cx="5648961" cy="2249698"/>
            <a:chOff x="4387024" y="4665845"/>
            <a:chExt cx="4805479" cy="1644987"/>
          </a:xfrm>
        </p:grpSpPr>
        <p:sp>
          <p:nvSpPr>
            <p:cNvPr id="15" name="Rectangle 14">
              <a:extLst>
                <a:ext uri="{FF2B5EF4-FFF2-40B4-BE49-F238E27FC236}">
                  <a16:creationId xmlns:a16="http://schemas.microsoft.com/office/drawing/2014/main" id="{FD31AB6A-1667-B9BF-05AA-3BF493015C90}"/>
                </a:ext>
              </a:extLst>
            </p:cNvPr>
            <p:cNvSpPr/>
            <p:nvPr/>
          </p:nvSpPr>
          <p:spPr>
            <a:xfrm>
              <a:off x="4464713" y="4918727"/>
              <a:ext cx="4727790" cy="971490"/>
            </a:xfrm>
            <a:prstGeom prst="rect">
              <a:avLst/>
            </a:prstGeom>
            <a:solidFill>
              <a:sysClr val="window" lastClr="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ptos" panose="02110004020202020204"/>
                <a:ea typeface="+mn-ea"/>
                <a:cs typeface="+mn-cs"/>
              </a:endParaRPr>
            </a:p>
          </p:txBody>
        </p:sp>
        <p:pic>
          <p:nvPicPr>
            <p:cNvPr id="16" name="Picture 15">
              <a:extLst>
                <a:ext uri="{FF2B5EF4-FFF2-40B4-BE49-F238E27FC236}">
                  <a16:creationId xmlns:a16="http://schemas.microsoft.com/office/drawing/2014/main" id="{5BBD5DA0-BEAE-C81C-D3C1-2879C5DBA111}"/>
                </a:ext>
              </a:extLst>
            </p:cNvPr>
            <p:cNvPicPr>
              <a:picLocks noChangeAspect="1"/>
            </p:cNvPicPr>
            <p:nvPr/>
          </p:nvPicPr>
          <p:blipFill>
            <a:blip r:embed="rId5"/>
            <a:stretch>
              <a:fillRect/>
            </a:stretch>
          </p:blipFill>
          <p:spPr>
            <a:xfrm>
              <a:off x="4387024" y="5136588"/>
              <a:ext cx="1353573" cy="612838"/>
            </a:xfrm>
            <a:prstGeom prst="rect">
              <a:avLst/>
            </a:prstGeom>
          </p:spPr>
        </p:pic>
        <p:pic>
          <p:nvPicPr>
            <p:cNvPr id="17" name="Picture 16">
              <a:extLst>
                <a:ext uri="{FF2B5EF4-FFF2-40B4-BE49-F238E27FC236}">
                  <a16:creationId xmlns:a16="http://schemas.microsoft.com/office/drawing/2014/main" id="{1A4EB62C-9A30-068A-3CE0-C8EA91E64DE6}"/>
                </a:ext>
              </a:extLst>
            </p:cNvPr>
            <p:cNvPicPr>
              <a:picLocks noChangeAspect="1"/>
            </p:cNvPicPr>
            <p:nvPr/>
          </p:nvPicPr>
          <p:blipFill>
            <a:blip r:embed="rId6"/>
            <a:stretch>
              <a:fillRect/>
            </a:stretch>
          </p:blipFill>
          <p:spPr>
            <a:xfrm>
              <a:off x="5932574" y="4665845"/>
              <a:ext cx="1201186" cy="1644987"/>
            </a:xfrm>
            <a:prstGeom prst="rect">
              <a:avLst/>
            </a:prstGeom>
          </p:spPr>
        </p:pic>
      </p:grpSp>
      <p:cxnSp>
        <p:nvCxnSpPr>
          <p:cNvPr id="19" name="Straight Connector 18">
            <a:extLst>
              <a:ext uri="{FF2B5EF4-FFF2-40B4-BE49-F238E27FC236}">
                <a16:creationId xmlns:a16="http://schemas.microsoft.com/office/drawing/2014/main" id="{AFABB8C7-4746-4F86-8F28-827B7F77BBED}"/>
              </a:ext>
            </a:extLst>
          </p:cNvPr>
          <p:cNvCxnSpPr/>
          <p:nvPr/>
        </p:nvCxnSpPr>
        <p:spPr>
          <a:xfrm>
            <a:off x="3152127" y="1775012"/>
            <a:ext cx="0" cy="4356847"/>
          </a:xfrm>
          <a:prstGeom prst="line">
            <a:avLst/>
          </a:prstGeom>
        </p:spPr>
        <p:style>
          <a:lnRef idx="1">
            <a:schemeClr val="accent5"/>
          </a:lnRef>
          <a:fillRef idx="0">
            <a:schemeClr val="accent5"/>
          </a:fillRef>
          <a:effectRef idx="0">
            <a:schemeClr val="accent5"/>
          </a:effectRef>
          <a:fontRef idx="minor">
            <a:schemeClr val="tx1"/>
          </a:fontRef>
        </p:style>
      </p:cxnSp>
      <p:cxnSp>
        <p:nvCxnSpPr>
          <p:cNvPr id="20" name="Straight Connector 19">
            <a:extLst>
              <a:ext uri="{FF2B5EF4-FFF2-40B4-BE49-F238E27FC236}">
                <a16:creationId xmlns:a16="http://schemas.microsoft.com/office/drawing/2014/main" id="{83356371-AA8C-8796-240B-F5E7111B2F61}"/>
              </a:ext>
            </a:extLst>
          </p:cNvPr>
          <p:cNvCxnSpPr/>
          <p:nvPr/>
        </p:nvCxnSpPr>
        <p:spPr>
          <a:xfrm>
            <a:off x="8487938" y="1669229"/>
            <a:ext cx="0" cy="4356847"/>
          </a:xfrm>
          <a:prstGeom prst="line">
            <a:avLst/>
          </a:prstGeom>
        </p:spPr>
        <p:style>
          <a:lnRef idx="1">
            <a:schemeClr val="accent5"/>
          </a:lnRef>
          <a:fillRef idx="0">
            <a:schemeClr val="accent5"/>
          </a:fillRef>
          <a:effectRef idx="0">
            <a:schemeClr val="accent5"/>
          </a:effectRef>
          <a:fontRef idx="minor">
            <a:schemeClr val="tx1"/>
          </a:fontRef>
        </p:style>
      </p:cxnSp>
      <p:sp>
        <p:nvSpPr>
          <p:cNvPr id="21" name="TextBox 20">
            <a:extLst>
              <a:ext uri="{FF2B5EF4-FFF2-40B4-BE49-F238E27FC236}">
                <a16:creationId xmlns:a16="http://schemas.microsoft.com/office/drawing/2014/main" id="{9C74E6A8-14EA-BE69-3B93-4E7AE3D27195}"/>
              </a:ext>
            </a:extLst>
          </p:cNvPr>
          <p:cNvSpPr txBox="1"/>
          <p:nvPr/>
        </p:nvSpPr>
        <p:spPr>
          <a:xfrm>
            <a:off x="1077909" y="1466011"/>
            <a:ext cx="1541695" cy="553998"/>
          </a:xfrm>
          <a:prstGeom prst="rect">
            <a:avLst/>
          </a:prstGeom>
          <a:noFill/>
        </p:spPr>
        <p:txBody>
          <a:bodyPr wrap="square" rtlCol="0">
            <a:spAutoFit/>
          </a:bodyPr>
          <a:lstStyle/>
          <a:p>
            <a:r>
              <a:rPr lang="en-US" sz="3000" b="1" dirty="0"/>
              <a:t>Study 1</a:t>
            </a:r>
          </a:p>
        </p:txBody>
      </p:sp>
      <p:sp>
        <p:nvSpPr>
          <p:cNvPr id="22" name="TextBox 21">
            <a:extLst>
              <a:ext uri="{FF2B5EF4-FFF2-40B4-BE49-F238E27FC236}">
                <a16:creationId xmlns:a16="http://schemas.microsoft.com/office/drawing/2014/main" id="{96453081-2C96-1388-42AF-BB3BA549DB1A}"/>
              </a:ext>
            </a:extLst>
          </p:cNvPr>
          <p:cNvSpPr txBox="1"/>
          <p:nvPr/>
        </p:nvSpPr>
        <p:spPr>
          <a:xfrm>
            <a:off x="9703975" y="1540947"/>
            <a:ext cx="1541695" cy="553998"/>
          </a:xfrm>
          <a:prstGeom prst="rect">
            <a:avLst/>
          </a:prstGeom>
          <a:noFill/>
        </p:spPr>
        <p:txBody>
          <a:bodyPr wrap="square" rtlCol="0">
            <a:spAutoFit/>
          </a:bodyPr>
          <a:lstStyle/>
          <a:p>
            <a:r>
              <a:rPr lang="en-US" sz="3000" b="1" dirty="0"/>
              <a:t>Study 3</a:t>
            </a:r>
          </a:p>
        </p:txBody>
      </p:sp>
      <p:sp>
        <p:nvSpPr>
          <p:cNvPr id="23" name="TextBox 22">
            <a:extLst>
              <a:ext uri="{FF2B5EF4-FFF2-40B4-BE49-F238E27FC236}">
                <a16:creationId xmlns:a16="http://schemas.microsoft.com/office/drawing/2014/main" id="{2A967172-384C-A114-0316-CE4D08BCA5B8}"/>
              </a:ext>
            </a:extLst>
          </p:cNvPr>
          <p:cNvSpPr txBox="1"/>
          <p:nvPr/>
        </p:nvSpPr>
        <p:spPr>
          <a:xfrm>
            <a:off x="5049185" y="1540947"/>
            <a:ext cx="1541695" cy="553998"/>
          </a:xfrm>
          <a:prstGeom prst="rect">
            <a:avLst/>
          </a:prstGeom>
          <a:noFill/>
        </p:spPr>
        <p:txBody>
          <a:bodyPr wrap="square" rtlCol="0">
            <a:spAutoFit/>
          </a:bodyPr>
          <a:lstStyle/>
          <a:p>
            <a:r>
              <a:rPr lang="en-US" sz="3000" b="1" dirty="0"/>
              <a:t>Study 2</a:t>
            </a:r>
          </a:p>
        </p:txBody>
      </p:sp>
      <p:sp>
        <p:nvSpPr>
          <p:cNvPr id="3" name="Rectangle 2">
            <a:extLst>
              <a:ext uri="{FF2B5EF4-FFF2-40B4-BE49-F238E27FC236}">
                <a16:creationId xmlns:a16="http://schemas.microsoft.com/office/drawing/2014/main" id="{AF08D053-F346-6851-E740-FACF83E22A7D}"/>
              </a:ext>
            </a:extLst>
          </p:cNvPr>
          <p:cNvSpPr/>
          <p:nvPr/>
        </p:nvSpPr>
        <p:spPr>
          <a:xfrm>
            <a:off x="1418950" y="2568975"/>
            <a:ext cx="1103031" cy="70322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09C37477-5E12-5858-D464-513105A3DEFA}"/>
              </a:ext>
            </a:extLst>
          </p:cNvPr>
          <p:cNvSpPr/>
          <p:nvPr/>
        </p:nvSpPr>
        <p:spPr>
          <a:xfrm>
            <a:off x="1650124" y="5528441"/>
            <a:ext cx="735724" cy="26717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BB8EC286-8CC5-419E-E417-FE547E7F0C78}"/>
              </a:ext>
            </a:extLst>
          </p:cNvPr>
          <p:cNvSpPr txBox="1"/>
          <p:nvPr/>
        </p:nvSpPr>
        <p:spPr>
          <a:xfrm rot="18672731">
            <a:off x="1137815" y="5641728"/>
            <a:ext cx="864315" cy="307777"/>
          </a:xfrm>
          <a:prstGeom prst="rect">
            <a:avLst/>
          </a:prstGeom>
          <a:noFill/>
        </p:spPr>
        <p:txBody>
          <a:bodyPr wrap="square" rtlCol="0">
            <a:spAutoFit/>
          </a:bodyPr>
          <a:lstStyle/>
          <a:p>
            <a:r>
              <a:rPr lang="en-US" sz="1400" dirty="0"/>
              <a:t>Smoking</a:t>
            </a:r>
          </a:p>
        </p:txBody>
      </p:sp>
      <p:sp>
        <p:nvSpPr>
          <p:cNvPr id="25" name="TextBox 24">
            <a:extLst>
              <a:ext uri="{FF2B5EF4-FFF2-40B4-BE49-F238E27FC236}">
                <a16:creationId xmlns:a16="http://schemas.microsoft.com/office/drawing/2014/main" id="{094662B5-5D3B-F911-E12B-0D19CAAA09C0}"/>
              </a:ext>
            </a:extLst>
          </p:cNvPr>
          <p:cNvSpPr txBox="1"/>
          <p:nvPr/>
        </p:nvSpPr>
        <p:spPr>
          <a:xfrm rot="18672731">
            <a:off x="1670075" y="5614948"/>
            <a:ext cx="864315" cy="307777"/>
          </a:xfrm>
          <a:prstGeom prst="rect">
            <a:avLst/>
          </a:prstGeom>
          <a:noFill/>
        </p:spPr>
        <p:txBody>
          <a:bodyPr wrap="square" rtlCol="0">
            <a:spAutoFit/>
          </a:bodyPr>
          <a:lstStyle/>
          <a:p>
            <a:r>
              <a:rPr lang="en-US" sz="1400" dirty="0"/>
              <a:t>Neutral</a:t>
            </a:r>
          </a:p>
        </p:txBody>
      </p:sp>
      <p:sp>
        <p:nvSpPr>
          <p:cNvPr id="26" name="Rectangle 25">
            <a:extLst>
              <a:ext uri="{FF2B5EF4-FFF2-40B4-BE49-F238E27FC236}">
                <a16:creationId xmlns:a16="http://schemas.microsoft.com/office/drawing/2014/main" id="{19608388-14C1-CC26-4C96-7E05F5278A1D}"/>
              </a:ext>
            </a:extLst>
          </p:cNvPr>
          <p:cNvSpPr/>
          <p:nvPr/>
        </p:nvSpPr>
        <p:spPr>
          <a:xfrm>
            <a:off x="3441625" y="2207172"/>
            <a:ext cx="4866301" cy="381890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81084139-4026-EB41-C949-26B808287D13}"/>
              </a:ext>
            </a:extLst>
          </p:cNvPr>
          <p:cNvSpPr/>
          <p:nvPr/>
        </p:nvSpPr>
        <p:spPr>
          <a:xfrm>
            <a:off x="8727808" y="2094945"/>
            <a:ext cx="3228857" cy="412716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CA253902-4198-9A5F-67D9-7FCE5E6E64FD}"/>
              </a:ext>
            </a:extLst>
          </p:cNvPr>
          <p:cNvSpPr txBox="1"/>
          <p:nvPr/>
        </p:nvSpPr>
        <p:spPr>
          <a:xfrm>
            <a:off x="53555" y="6501839"/>
            <a:ext cx="11157791" cy="292388"/>
          </a:xfrm>
          <a:prstGeom prst="rect">
            <a:avLst/>
          </a:prstGeom>
          <a:noFill/>
        </p:spPr>
        <p:txBody>
          <a:bodyPr wrap="square" rtlCol="0">
            <a:spAutoFit/>
          </a:bodyPr>
          <a:lstStyle/>
          <a:p>
            <a:r>
              <a:rPr lang="en-US" sz="1300" dirty="0"/>
              <a:t>Yang et al., 2022a; 2022b; Vinci et al., 2021 </a:t>
            </a:r>
          </a:p>
        </p:txBody>
      </p:sp>
      <p:sp>
        <p:nvSpPr>
          <p:cNvPr id="30" name="TextBox 29">
            <a:extLst>
              <a:ext uri="{FF2B5EF4-FFF2-40B4-BE49-F238E27FC236}">
                <a16:creationId xmlns:a16="http://schemas.microsoft.com/office/drawing/2014/main" id="{B4115DC8-7F41-52D3-CCEB-444B71301963}"/>
              </a:ext>
            </a:extLst>
          </p:cNvPr>
          <p:cNvSpPr txBox="1"/>
          <p:nvPr/>
        </p:nvSpPr>
        <p:spPr>
          <a:xfrm>
            <a:off x="769284" y="3269113"/>
            <a:ext cx="203207" cy="1708404"/>
          </a:xfrm>
          <a:prstGeom prst="rect">
            <a:avLst/>
          </a:prstGeom>
          <a:solidFill>
            <a:schemeClr val="bg1"/>
          </a:solidFill>
        </p:spPr>
        <p:txBody>
          <a:bodyPr wrap="square" rtlCol="0">
            <a:spAutoFit/>
          </a:bodyPr>
          <a:lstStyle/>
          <a:p>
            <a:endParaRPr lang="en-US" dirty="0"/>
          </a:p>
        </p:txBody>
      </p:sp>
      <p:sp>
        <p:nvSpPr>
          <p:cNvPr id="29" name="TextBox 28">
            <a:extLst>
              <a:ext uri="{FF2B5EF4-FFF2-40B4-BE49-F238E27FC236}">
                <a16:creationId xmlns:a16="http://schemas.microsoft.com/office/drawing/2014/main" id="{3C4A2655-2AE7-8709-D393-6B12CED07733}"/>
              </a:ext>
            </a:extLst>
          </p:cNvPr>
          <p:cNvSpPr txBox="1"/>
          <p:nvPr/>
        </p:nvSpPr>
        <p:spPr>
          <a:xfrm rot="16200000">
            <a:off x="373480" y="4072107"/>
            <a:ext cx="1033667" cy="323165"/>
          </a:xfrm>
          <a:prstGeom prst="rect">
            <a:avLst/>
          </a:prstGeom>
          <a:noFill/>
        </p:spPr>
        <p:txBody>
          <a:bodyPr wrap="square" rtlCol="0">
            <a:spAutoFit/>
          </a:bodyPr>
          <a:lstStyle/>
          <a:p>
            <a:r>
              <a:rPr lang="en-US" sz="1500" dirty="0"/>
              <a:t>Craving</a:t>
            </a:r>
          </a:p>
        </p:txBody>
      </p:sp>
    </p:spTree>
    <p:extLst>
      <p:ext uri="{BB962C8B-B14F-4D97-AF65-F5344CB8AC3E}">
        <p14:creationId xmlns:p14="http://schemas.microsoft.com/office/powerpoint/2010/main" val="113030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26"/>
                                        </p:tgtEl>
                                      </p:cBhvr>
                                    </p:animEffect>
                                    <p:set>
                                      <p:cBhvr>
                                        <p:cTn id="7" dur="1" fill="hold">
                                          <p:stCondLst>
                                            <p:cond delay="499"/>
                                          </p:stCondLst>
                                        </p:cTn>
                                        <p:tgtEl>
                                          <p:spTgt spid="2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8" fill="hold" grpId="0" nodeType="clickEffect">
                                  <p:stCondLst>
                                    <p:cond delay="0"/>
                                  </p:stCondLst>
                                  <p:childTnLst>
                                    <p:animEffect transition="out" filter="wipe(left)">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62186-B35F-9683-DF96-3C8968EE8709}"/>
              </a:ext>
            </a:extLst>
          </p:cNvPr>
          <p:cNvSpPr>
            <a:spLocks noGrp="1"/>
          </p:cNvSpPr>
          <p:nvPr>
            <p:ph type="title"/>
          </p:nvPr>
        </p:nvSpPr>
        <p:spPr/>
        <p:txBody>
          <a:bodyPr/>
          <a:lstStyle/>
          <a:p>
            <a:r>
              <a:rPr lang="en-US" dirty="0"/>
              <a:t>Project ARC</a:t>
            </a:r>
          </a:p>
        </p:txBody>
      </p:sp>
      <p:sp>
        <p:nvSpPr>
          <p:cNvPr id="3" name="Content Placeholder 2">
            <a:extLst>
              <a:ext uri="{FF2B5EF4-FFF2-40B4-BE49-F238E27FC236}">
                <a16:creationId xmlns:a16="http://schemas.microsoft.com/office/drawing/2014/main" id="{4B9E0789-DEE0-CDE4-58AC-1720710EBA8C}"/>
              </a:ext>
            </a:extLst>
          </p:cNvPr>
          <p:cNvSpPr>
            <a:spLocks noGrp="1"/>
          </p:cNvSpPr>
          <p:nvPr>
            <p:ph idx="1"/>
          </p:nvPr>
        </p:nvSpPr>
        <p:spPr/>
        <p:txBody>
          <a:bodyPr/>
          <a:lstStyle/>
          <a:p>
            <a:r>
              <a:rPr lang="en-US" dirty="0"/>
              <a:t>Partnering with the state tobacco quitline in Florida </a:t>
            </a:r>
          </a:p>
          <a:p>
            <a:pPr lvl="1"/>
            <a:r>
              <a:rPr lang="en-US" dirty="0"/>
              <a:t>Individuals enrolled in their quit smoking program </a:t>
            </a:r>
          </a:p>
          <a:p>
            <a:r>
              <a:rPr lang="en-US" dirty="0"/>
              <a:t>Primary Outcome: 6-month post-enrollment abstinence </a:t>
            </a:r>
          </a:p>
          <a:p>
            <a:r>
              <a:rPr lang="en-US" dirty="0"/>
              <a:t>Secondary Outcomes</a:t>
            </a:r>
          </a:p>
          <a:p>
            <a:pPr lvl="1"/>
            <a:r>
              <a:rPr lang="en-US" dirty="0"/>
              <a:t>Cost-effectiveness</a:t>
            </a:r>
          </a:p>
          <a:p>
            <a:pPr lvl="1"/>
            <a:r>
              <a:rPr lang="en-US" dirty="0"/>
              <a:t>Interviews with quitline staff for future implementation </a:t>
            </a:r>
          </a:p>
          <a:p>
            <a:r>
              <a:rPr lang="en-US" dirty="0"/>
              <a:t>Future work</a:t>
            </a:r>
          </a:p>
          <a:p>
            <a:pPr lvl="1"/>
            <a:r>
              <a:rPr lang="en-US" dirty="0"/>
              <a:t>Partner with existing smoking cessation programs to provide the AR app as an adjunct to treatment </a:t>
            </a:r>
          </a:p>
          <a:p>
            <a:pPr lvl="1"/>
            <a:r>
              <a:rPr lang="en-US" dirty="0"/>
              <a:t>Vaping cessation </a:t>
            </a:r>
          </a:p>
        </p:txBody>
      </p:sp>
      <p:sp>
        <p:nvSpPr>
          <p:cNvPr id="4" name="Slide Number Placeholder 3">
            <a:extLst>
              <a:ext uri="{FF2B5EF4-FFF2-40B4-BE49-F238E27FC236}">
                <a16:creationId xmlns:a16="http://schemas.microsoft.com/office/drawing/2014/main" id="{1676F85C-C50A-8AB7-404F-70E4A40FC050}"/>
              </a:ext>
            </a:extLst>
          </p:cNvPr>
          <p:cNvSpPr>
            <a:spLocks noGrp="1"/>
          </p:cNvSpPr>
          <p:nvPr>
            <p:ph type="sldNum" sz="quarter" idx="12"/>
          </p:nvPr>
        </p:nvSpPr>
        <p:spPr/>
        <p:txBody>
          <a:bodyPr/>
          <a:lstStyle/>
          <a:p>
            <a:fld id="{6BA4E481-929C-6B40-8F72-F01C1848538C}" type="slidenum">
              <a:rPr lang="en-US" smtClean="0"/>
              <a:t>24</a:t>
            </a:fld>
            <a:endParaRPr lang="en-US"/>
          </a:p>
        </p:txBody>
      </p:sp>
      <p:sp>
        <p:nvSpPr>
          <p:cNvPr id="5" name="TextBox 4">
            <a:extLst>
              <a:ext uri="{FF2B5EF4-FFF2-40B4-BE49-F238E27FC236}">
                <a16:creationId xmlns:a16="http://schemas.microsoft.com/office/drawing/2014/main" id="{7883B0CA-268A-27B6-5C7A-2626668C69FC}"/>
              </a:ext>
            </a:extLst>
          </p:cNvPr>
          <p:cNvSpPr txBox="1"/>
          <p:nvPr/>
        </p:nvSpPr>
        <p:spPr>
          <a:xfrm>
            <a:off x="53555" y="6501839"/>
            <a:ext cx="11157791" cy="292388"/>
          </a:xfrm>
          <a:prstGeom prst="rect">
            <a:avLst/>
          </a:prstGeom>
          <a:noFill/>
        </p:spPr>
        <p:txBody>
          <a:bodyPr wrap="square" rtlCol="0">
            <a:spAutoFit/>
          </a:bodyPr>
          <a:lstStyle/>
          <a:p>
            <a:r>
              <a:rPr lang="en-US" sz="1300" dirty="0"/>
              <a:t>Poudel et al., 2025</a:t>
            </a:r>
          </a:p>
        </p:txBody>
      </p:sp>
      <p:pic>
        <p:nvPicPr>
          <p:cNvPr id="7" name="Picture 6">
            <a:extLst>
              <a:ext uri="{FF2B5EF4-FFF2-40B4-BE49-F238E27FC236}">
                <a16:creationId xmlns:a16="http://schemas.microsoft.com/office/drawing/2014/main" id="{E571D9E4-1E97-DB85-8B83-8AE37FBB491D}"/>
              </a:ext>
            </a:extLst>
          </p:cNvPr>
          <p:cNvPicPr>
            <a:picLocks noChangeAspect="1"/>
          </p:cNvPicPr>
          <p:nvPr/>
        </p:nvPicPr>
        <p:blipFill>
          <a:blip r:embed="rId2"/>
          <a:stretch>
            <a:fillRect/>
          </a:stretch>
        </p:blipFill>
        <p:spPr>
          <a:xfrm>
            <a:off x="3805177" y="5183681"/>
            <a:ext cx="1804480" cy="1355231"/>
          </a:xfrm>
          <a:prstGeom prst="rect">
            <a:avLst/>
          </a:prstGeom>
          <a:ln w="6350">
            <a:solidFill>
              <a:schemeClr val="tx1"/>
            </a:solidFill>
          </a:ln>
        </p:spPr>
      </p:pic>
      <p:sp>
        <p:nvSpPr>
          <p:cNvPr id="6" name="TextBox 5">
            <a:extLst>
              <a:ext uri="{FF2B5EF4-FFF2-40B4-BE49-F238E27FC236}">
                <a16:creationId xmlns:a16="http://schemas.microsoft.com/office/drawing/2014/main" id="{31513D95-C639-EB37-CE2E-79F89952C906}"/>
              </a:ext>
            </a:extLst>
          </p:cNvPr>
          <p:cNvSpPr txBox="1"/>
          <p:nvPr/>
        </p:nvSpPr>
        <p:spPr>
          <a:xfrm>
            <a:off x="3805177" y="5646713"/>
            <a:ext cx="2727960" cy="646331"/>
          </a:xfrm>
          <a:prstGeom prst="rect">
            <a:avLst/>
          </a:prstGeom>
          <a:noFill/>
        </p:spPr>
        <p:txBody>
          <a:bodyPr wrap="square" rtlCol="0">
            <a:spAutoFit/>
          </a:bodyPr>
          <a:lstStyle/>
          <a:p>
            <a:r>
              <a:rPr lang="en-US" dirty="0"/>
              <a:t>Picture Redacted</a:t>
            </a:r>
          </a:p>
          <a:p>
            <a:endParaRPr lang="en-US" dirty="0"/>
          </a:p>
        </p:txBody>
      </p:sp>
    </p:spTree>
    <p:extLst>
      <p:ext uri="{BB962C8B-B14F-4D97-AF65-F5344CB8AC3E}">
        <p14:creationId xmlns:p14="http://schemas.microsoft.com/office/powerpoint/2010/main" val="234930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fade">
                                      <p:cBhvr>
                                        <p:cTn id="18" dur="500"/>
                                        <p:tgtEl>
                                          <p:spTgt spid="3">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500"/>
                                        <p:tgtEl>
                                          <p:spTgt spid="3">
                                            <p:txEl>
                                              <p:pRg st="6" end="6"/>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fade">
                                      <p:cBhvr>
                                        <p:cTn id="26" dur="500"/>
                                        <p:tgtEl>
                                          <p:spTgt spid="3">
                                            <p:txEl>
                                              <p:pRg st="7" end="7"/>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500"/>
                                        <p:tgtEl>
                                          <p:spTgt spid="3">
                                            <p:txEl>
                                              <p:pRg st="8" end="8"/>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1972E-59E6-F518-65E0-5F130446C628}"/>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3D7D731C-AE30-3A14-60F6-B78CEC8521D8}"/>
              </a:ext>
            </a:extLst>
          </p:cNvPr>
          <p:cNvSpPr>
            <a:spLocks noGrp="1"/>
          </p:cNvSpPr>
          <p:nvPr>
            <p:ph idx="1"/>
          </p:nvPr>
        </p:nvSpPr>
        <p:spPr/>
        <p:txBody>
          <a:bodyPr/>
          <a:lstStyle/>
          <a:p>
            <a:r>
              <a:rPr lang="en-US" dirty="0"/>
              <a:t>Increase the success of people quitting smoking </a:t>
            </a:r>
          </a:p>
          <a:p>
            <a:pPr lvl="1"/>
            <a:r>
              <a:rPr lang="en-US" dirty="0"/>
              <a:t>E-cigarettes with eventual vaping cessation</a:t>
            </a:r>
          </a:p>
          <a:p>
            <a:pPr lvl="1"/>
            <a:r>
              <a:rPr lang="en-US" dirty="0"/>
              <a:t>Behavioral interventions that attend to relapse factors</a:t>
            </a:r>
          </a:p>
          <a:p>
            <a:pPr lvl="2"/>
            <a:r>
              <a:rPr lang="en-US" dirty="0"/>
              <a:t>Environmental cues </a:t>
            </a:r>
          </a:p>
          <a:p>
            <a:r>
              <a:rPr lang="en-US" dirty="0"/>
              <a:t>Leveraging technology that address key factors in the relapse process</a:t>
            </a:r>
          </a:p>
          <a:p>
            <a:pPr lvl="1"/>
            <a:r>
              <a:rPr lang="en-US" dirty="0"/>
              <a:t>Augmented reality</a:t>
            </a:r>
          </a:p>
          <a:p>
            <a:pPr lvl="1"/>
            <a:r>
              <a:rPr lang="en-US" dirty="0"/>
              <a:t>Wearables </a:t>
            </a:r>
          </a:p>
          <a:p>
            <a:pPr lvl="1"/>
            <a:endParaRPr lang="en-US" dirty="0"/>
          </a:p>
          <a:p>
            <a:pPr marL="457200" lvl="1" indent="0">
              <a:buNone/>
            </a:pPr>
            <a:r>
              <a:rPr lang="en-US" dirty="0"/>
              <a:t> </a:t>
            </a:r>
          </a:p>
        </p:txBody>
      </p:sp>
      <p:sp>
        <p:nvSpPr>
          <p:cNvPr id="4" name="Slide Number Placeholder 3">
            <a:extLst>
              <a:ext uri="{FF2B5EF4-FFF2-40B4-BE49-F238E27FC236}">
                <a16:creationId xmlns:a16="http://schemas.microsoft.com/office/drawing/2014/main" id="{8BFD90AC-06EB-0535-5155-BF0FC2A2F8C4}"/>
              </a:ext>
            </a:extLst>
          </p:cNvPr>
          <p:cNvSpPr>
            <a:spLocks noGrp="1"/>
          </p:cNvSpPr>
          <p:nvPr>
            <p:ph type="sldNum" sz="quarter" idx="12"/>
          </p:nvPr>
        </p:nvSpPr>
        <p:spPr/>
        <p:txBody>
          <a:bodyPr/>
          <a:lstStyle/>
          <a:p>
            <a:fld id="{6BA4E481-929C-6B40-8F72-F01C1848538C}" type="slidenum">
              <a:rPr lang="en-US" smtClean="0"/>
              <a:t>25</a:t>
            </a:fld>
            <a:endParaRPr lang="en-US"/>
          </a:p>
        </p:txBody>
      </p:sp>
    </p:spTree>
    <p:extLst>
      <p:ext uri="{BB962C8B-B14F-4D97-AF65-F5344CB8AC3E}">
        <p14:creationId xmlns:p14="http://schemas.microsoft.com/office/powerpoint/2010/main" val="13927299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05A1C7A-ACF6-2F3F-5103-DF6B09CB8633}"/>
              </a:ext>
            </a:extLst>
          </p:cNvPr>
          <p:cNvSpPr>
            <a:spLocks noGrp="1"/>
          </p:cNvSpPr>
          <p:nvPr>
            <p:ph idx="1"/>
          </p:nvPr>
        </p:nvSpPr>
        <p:spPr>
          <a:xfrm>
            <a:off x="397569" y="5643411"/>
            <a:ext cx="3018029" cy="275609"/>
          </a:xfrm>
        </p:spPr>
        <p:txBody>
          <a:bodyPr/>
          <a:lstStyle/>
          <a:p>
            <a:r>
              <a:rPr lang="en-US" dirty="0"/>
              <a:t>Christine.vinci@moffitt.org</a:t>
            </a:r>
          </a:p>
        </p:txBody>
      </p:sp>
      <p:sp>
        <p:nvSpPr>
          <p:cNvPr id="3" name="Slide Number Placeholder 2">
            <a:extLst>
              <a:ext uri="{FF2B5EF4-FFF2-40B4-BE49-F238E27FC236}">
                <a16:creationId xmlns:a16="http://schemas.microsoft.com/office/drawing/2014/main" id="{F3E2255F-D364-9610-A521-C5F5E825402C}"/>
              </a:ext>
            </a:extLst>
          </p:cNvPr>
          <p:cNvSpPr>
            <a:spLocks noGrp="1"/>
          </p:cNvSpPr>
          <p:nvPr>
            <p:ph type="sldNum" sz="quarter" idx="12"/>
          </p:nvPr>
        </p:nvSpPr>
        <p:spPr/>
        <p:txBody>
          <a:bodyPr/>
          <a:lstStyle/>
          <a:p>
            <a:fld id="{6BA4E481-929C-6B40-8F72-F01C1848538C}" type="slidenum">
              <a:rPr lang="en-US" smtClean="0"/>
              <a:t>26</a:t>
            </a:fld>
            <a:endParaRPr lang="en-US"/>
          </a:p>
        </p:txBody>
      </p:sp>
      <p:sp>
        <p:nvSpPr>
          <p:cNvPr id="4" name="Title 3">
            <a:extLst>
              <a:ext uri="{FF2B5EF4-FFF2-40B4-BE49-F238E27FC236}">
                <a16:creationId xmlns:a16="http://schemas.microsoft.com/office/drawing/2014/main" id="{57412347-949F-B8C6-930C-6796F300CF14}"/>
              </a:ext>
            </a:extLst>
          </p:cNvPr>
          <p:cNvSpPr>
            <a:spLocks noGrp="1"/>
          </p:cNvSpPr>
          <p:nvPr>
            <p:ph type="ctrTitle"/>
          </p:nvPr>
        </p:nvSpPr>
        <p:spPr/>
        <p:txBody>
          <a:bodyPr/>
          <a:lstStyle/>
          <a:p>
            <a:r>
              <a:rPr lang="en-US" dirty="0"/>
              <a:t>Thank you!</a:t>
            </a:r>
          </a:p>
        </p:txBody>
      </p:sp>
    </p:spTree>
    <p:extLst>
      <p:ext uri="{BB962C8B-B14F-4D97-AF65-F5344CB8AC3E}">
        <p14:creationId xmlns:p14="http://schemas.microsoft.com/office/powerpoint/2010/main" val="36187381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669FB0C-298E-FD10-A32D-2107D7C3FE98}"/>
              </a:ext>
            </a:extLst>
          </p:cNvPr>
          <p:cNvSpPr>
            <a:spLocks noGrp="1"/>
          </p:cNvSpPr>
          <p:nvPr>
            <p:ph idx="1"/>
          </p:nvPr>
        </p:nvSpPr>
        <p:spPr/>
        <p:txBody>
          <a:bodyPr/>
          <a:lstStyle/>
          <a:p>
            <a:endParaRPr lang="en-US"/>
          </a:p>
        </p:txBody>
      </p:sp>
      <p:sp>
        <p:nvSpPr>
          <p:cNvPr id="3" name="Title 2">
            <a:extLst>
              <a:ext uri="{FF2B5EF4-FFF2-40B4-BE49-F238E27FC236}">
                <a16:creationId xmlns:a16="http://schemas.microsoft.com/office/drawing/2014/main" id="{955ED6D0-0069-1605-AE50-19B13C002017}"/>
              </a:ext>
            </a:extLst>
          </p:cNvPr>
          <p:cNvSpPr>
            <a:spLocks noGrp="1"/>
          </p:cNvSpPr>
          <p:nvPr>
            <p:ph type="ctrTitle"/>
          </p:nvPr>
        </p:nvSpPr>
        <p:spPr/>
        <p:txBody>
          <a:bodyPr/>
          <a:lstStyle/>
          <a:p>
            <a:r>
              <a:rPr lang="en-US" dirty="0"/>
              <a:t>Young Adults </a:t>
            </a:r>
          </a:p>
        </p:txBody>
      </p:sp>
    </p:spTree>
    <p:extLst>
      <p:ext uri="{BB962C8B-B14F-4D97-AF65-F5344CB8AC3E}">
        <p14:creationId xmlns:p14="http://schemas.microsoft.com/office/powerpoint/2010/main" val="19940970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5050F-59AE-2650-D121-01055941D738}"/>
              </a:ext>
            </a:extLst>
          </p:cNvPr>
          <p:cNvSpPr>
            <a:spLocks noGrp="1"/>
          </p:cNvSpPr>
          <p:nvPr>
            <p:ph type="title"/>
          </p:nvPr>
        </p:nvSpPr>
        <p:spPr/>
        <p:txBody>
          <a:bodyPr/>
          <a:lstStyle/>
          <a:p>
            <a:r>
              <a:rPr lang="en-US" dirty="0"/>
              <a:t>Smoking Cessation by Age</a:t>
            </a:r>
          </a:p>
        </p:txBody>
      </p:sp>
      <p:graphicFrame>
        <p:nvGraphicFramePr>
          <p:cNvPr id="5" name="Content Placeholder 4">
            <a:extLst>
              <a:ext uri="{FF2B5EF4-FFF2-40B4-BE49-F238E27FC236}">
                <a16:creationId xmlns:a16="http://schemas.microsoft.com/office/drawing/2014/main" id="{6D11238B-5AAD-7407-279D-9FD08B468281}"/>
              </a:ext>
            </a:extLst>
          </p:cNvPr>
          <p:cNvGraphicFramePr>
            <a:graphicFrameLocks noGrp="1"/>
          </p:cNvGraphicFramePr>
          <p:nvPr>
            <p:ph idx="1"/>
            <p:extLst>
              <p:ext uri="{D42A27DB-BD31-4B8C-83A1-F6EECF244321}">
                <p14:modId xmlns:p14="http://schemas.microsoft.com/office/powerpoint/2010/main" val="1687088139"/>
              </p:ext>
            </p:extLst>
          </p:nvPr>
        </p:nvGraphicFramePr>
        <p:xfrm>
          <a:off x="743606" y="1574800"/>
          <a:ext cx="8873360" cy="1854200"/>
        </p:xfrm>
        <a:graphic>
          <a:graphicData uri="http://schemas.openxmlformats.org/drawingml/2006/table">
            <a:tbl>
              <a:tblPr firstRow="1" bandRow="1">
                <a:tableStyleId>{073A0DAA-6AF3-43AB-8588-CEC1D06C72B9}</a:tableStyleId>
              </a:tblPr>
              <a:tblGrid>
                <a:gridCol w="1095703">
                  <a:extLst>
                    <a:ext uri="{9D8B030D-6E8A-4147-A177-3AD203B41FA5}">
                      <a16:colId xmlns:a16="http://schemas.microsoft.com/office/drawing/2014/main" val="2390680718"/>
                    </a:ext>
                  </a:extLst>
                </a:gridCol>
                <a:gridCol w="2375338">
                  <a:extLst>
                    <a:ext uri="{9D8B030D-6E8A-4147-A177-3AD203B41FA5}">
                      <a16:colId xmlns:a16="http://schemas.microsoft.com/office/drawing/2014/main" val="3245594663"/>
                    </a:ext>
                  </a:extLst>
                </a:gridCol>
                <a:gridCol w="2469931">
                  <a:extLst>
                    <a:ext uri="{9D8B030D-6E8A-4147-A177-3AD203B41FA5}">
                      <a16:colId xmlns:a16="http://schemas.microsoft.com/office/drawing/2014/main" val="3613582858"/>
                    </a:ext>
                  </a:extLst>
                </a:gridCol>
                <a:gridCol w="2932388">
                  <a:extLst>
                    <a:ext uri="{9D8B030D-6E8A-4147-A177-3AD203B41FA5}">
                      <a16:colId xmlns:a16="http://schemas.microsoft.com/office/drawing/2014/main" val="4094176684"/>
                    </a:ext>
                  </a:extLst>
                </a:gridCol>
              </a:tblGrid>
              <a:tr h="370840">
                <a:tc>
                  <a:txBody>
                    <a:bodyPr/>
                    <a:lstStyle/>
                    <a:p>
                      <a:pPr algn="ctr"/>
                      <a:endParaRPr 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dirty="0"/>
                        <a:t>Interested in Quitting </a:t>
                      </a:r>
                    </a:p>
                  </a:txBody>
                  <a:tcPr>
                    <a:lnT w="12700" cap="flat" cmpd="sng" algn="ctr">
                      <a:solidFill>
                        <a:schemeClr val="tx1"/>
                      </a:solidFill>
                      <a:prstDash val="solid"/>
                      <a:round/>
                      <a:headEnd type="none" w="med" len="med"/>
                      <a:tailEnd type="none" w="med" len="med"/>
                    </a:lnT>
                  </a:tcPr>
                </a:tc>
                <a:tc>
                  <a:txBody>
                    <a:bodyPr/>
                    <a:lstStyle/>
                    <a:p>
                      <a:pPr algn="ctr"/>
                      <a:r>
                        <a:rPr lang="en-US" dirty="0"/>
                        <a:t>Past Year Quit Attempt</a:t>
                      </a:r>
                    </a:p>
                  </a:txBody>
                  <a:tcPr>
                    <a:lnT w="12700" cap="flat" cmpd="sng" algn="ctr">
                      <a:solidFill>
                        <a:schemeClr val="tx1"/>
                      </a:solidFill>
                      <a:prstDash val="solid"/>
                      <a:round/>
                      <a:headEnd type="none" w="med" len="med"/>
                      <a:tailEnd type="none" w="med" len="med"/>
                    </a:lnT>
                  </a:tcPr>
                </a:tc>
                <a:tc>
                  <a:txBody>
                    <a:bodyPr/>
                    <a:lstStyle/>
                    <a:p>
                      <a:pPr algn="ctr"/>
                      <a:r>
                        <a:rPr lang="en-US" dirty="0"/>
                        <a:t>Recent Successful Cessation</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690907185"/>
                  </a:ext>
                </a:extLst>
              </a:tr>
              <a:tr h="370840">
                <a:tc>
                  <a:txBody>
                    <a:bodyPr/>
                    <a:lstStyle/>
                    <a:p>
                      <a:pPr algn="ctr"/>
                      <a:r>
                        <a:rPr lang="en-US" dirty="0"/>
                        <a:t>18-24</a:t>
                      </a:r>
                    </a:p>
                  </a:txBody>
                  <a:tcPr>
                    <a:lnL w="12700" cap="flat" cmpd="sng" algn="ctr">
                      <a:solidFill>
                        <a:schemeClr val="tx1"/>
                      </a:solidFill>
                      <a:prstDash val="solid"/>
                      <a:round/>
                      <a:headEnd type="none" w="med" len="med"/>
                      <a:tailEnd type="none" w="med" len="med"/>
                    </a:lnL>
                  </a:tcPr>
                </a:tc>
                <a:tc>
                  <a:txBody>
                    <a:bodyPr/>
                    <a:lstStyle/>
                    <a:p>
                      <a:pPr algn="ctr"/>
                      <a:r>
                        <a:rPr lang="en-US" dirty="0"/>
                        <a:t>56.5%</a:t>
                      </a:r>
                    </a:p>
                  </a:txBody>
                  <a:tcPr/>
                </a:tc>
                <a:tc>
                  <a:txBody>
                    <a:bodyPr/>
                    <a:lstStyle/>
                    <a:p>
                      <a:pPr algn="ctr"/>
                      <a:r>
                        <a:rPr lang="en-US" dirty="0"/>
                        <a:t>74.4%</a:t>
                      </a:r>
                    </a:p>
                  </a:txBody>
                  <a:tcPr/>
                </a:tc>
                <a:tc>
                  <a:txBody>
                    <a:bodyPr/>
                    <a:lstStyle/>
                    <a:p>
                      <a:pPr algn="ctr"/>
                      <a:r>
                        <a:rPr lang="en-US" dirty="0"/>
                        <a:t>15.3%</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60677581"/>
                  </a:ext>
                </a:extLst>
              </a:tr>
              <a:tr h="370840">
                <a:tc>
                  <a:txBody>
                    <a:bodyPr/>
                    <a:lstStyle/>
                    <a:p>
                      <a:pPr algn="ctr"/>
                      <a:r>
                        <a:rPr lang="en-US" dirty="0"/>
                        <a:t>25-44</a:t>
                      </a:r>
                    </a:p>
                  </a:txBody>
                  <a:tcPr>
                    <a:lnL w="12700" cap="flat" cmpd="sng" algn="ctr">
                      <a:solidFill>
                        <a:schemeClr val="tx1"/>
                      </a:solidFill>
                      <a:prstDash val="solid"/>
                      <a:round/>
                      <a:headEnd type="none" w="med" len="med"/>
                      <a:tailEnd type="none" w="med" len="med"/>
                    </a:lnL>
                  </a:tcPr>
                </a:tc>
                <a:tc>
                  <a:txBody>
                    <a:bodyPr/>
                    <a:lstStyle/>
                    <a:p>
                      <a:pPr algn="ctr"/>
                      <a:r>
                        <a:rPr lang="en-US" dirty="0"/>
                        <a:t>70.2%</a:t>
                      </a:r>
                    </a:p>
                  </a:txBody>
                  <a:tcPr/>
                </a:tc>
                <a:tc>
                  <a:txBody>
                    <a:bodyPr/>
                    <a:lstStyle/>
                    <a:p>
                      <a:pPr algn="ctr"/>
                      <a:r>
                        <a:rPr lang="en-US" dirty="0"/>
                        <a:t>57.9%</a:t>
                      </a:r>
                    </a:p>
                  </a:txBody>
                  <a:tcPr/>
                </a:tc>
                <a:tc>
                  <a:txBody>
                    <a:bodyPr/>
                    <a:lstStyle/>
                    <a:p>
                      <a:pPr algn="ctr"/>
                      <a:r>
                        <a:rPr lang="en-US" dirty="0"/>
                        <a:t>12.4%</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95468145"/>
                  </a:ext>
                </a:extLst>
              </a:tr>
              <a:tr h="370840">
                <a:tc>
                  <a:txBody>
                    <a:bodyPr/>
                    <a:lstStyle/>
                    <a:p>
                      <a:pPr algn="ctr"/>
                      <a:r>
                        <a:rPr lang="en-US" dirty="0"/>
                        <a:t>45-64</a:t>
                      </a:r>
                    </a:p>
                  </a:txBody>
                  <a:tcPr>
                    <a:lnL w="12700" cap="flat" cmpd="sng" algn="ctr">
                      <a:solidFill>
                        <a:schemeClr val="tx1"/>
                      </a:solidFill>
                      <a:prstDash val="solid"/>
                      <a:round/>
                      <a:headEnd type="none" w="med" len="med"/>
                      <a:tailEnd type="none" w="med" len="med"/>
                    </a:lnL>
                  </a:tcPr>
                </a:tc>
                <a:tc>
                  <a:txBody>
                    <a:bodyPr/>
                    <a:lstStyle/>
                    <a:p>
                      <a:pPr algn="ctr"/>
                      <a:r>
                        <a:rPr lang="en-US" dirty="0"/>
                        <a:t>69.9%</a:t>
                      </a:r>
                    </a:p>
                  </a:txBody>
                  <a:tcPr/>
                </a:tc>
                <a:tc>
                  <a:txBody>
                    <a:bodyPr/>
                    <a:lstStyle/>
                    <a:p>
                      <a:pPr algn="ctr"/>
                      <a:r>
                        <a:rPr lang="en-US" dirty="0"/>
                        <a:t>47.5%</a:t>
                      </a:r>
                    </a:p>
                  </a:txBody>
                  <a:tcPr/>
                </a:tc>
                <a:tc>
                  <a:txBody>
                    <a:bodyPr/>
                    <a:lstStyle/>
                    <a:p>
                      <a:pPr algn="ctr"/>
                      <a:r>
                        <a:rPr lang="en-US" dirty="0"/>
                        <a:t>5.6%</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297184898"/>
                  </a:ext>
                </a:extLst>
              </a:tr>
              <a:tr h="370840">
                <a:tc>
                  <a:txBody>
                    <a:bodyPr/>
                    <a:lstStyle/>
                    <a:p>
                      <a:pPr algn="ctr"/>
                      <a:r>
                        <a:rPr lang="en-US" dirty="0"/>
                        <a:t>≥ 65</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US" dirty="0"/>
                        <a:t>60.1%</a:t>
                      </a:r>
                    </a:p>
                  </a:txBody>
                  <a:tcPr>
                    <a:lnB w="12700" cap="flat" cmpd="sng" algn="ctr">
                      <a:solidFill>
                        <a:schemeClr val="tx1"/>
                      </a:solidFill>
                      <a:prstDash val="solid"/>
                      <a:round/>
                      <a:headEnd type="none" w="med" len="med"/>
                      <a:tailEnd type="none" w="med" len="med"/>
                    </a:lnB>
                  </a:tcPr>
                </a:tc>
                <a:tc>
                  <a:txBody>
                    <a:bodyPr/>
                    <a:lstStyle/>
                    <a:p>
                      <a:pPr algn="ctr"/>
                      <a:r>
                        <a:rPr lang="en-US" dirty="0"/>
                        <a:t>48.6%</a:t>
                      </a:r>
                    </a:p>
                  </a:txBody>
                  <a:tcPr>
                    <a:lnB w="12700" cap="flat" cmpd="sng" algn="ctr">
                      <a:solidFill>
                        <a:schemeClr val="tx1"/>
                      </a:solidFill>
                      <a:prstDash val="solid"/>
                      <a:round/>
                      <a:headEnd type="none" w="med" len="med"/>
                      <a:tailEnd type="none" w="med" len="med"/>
                    </a:lnB>
                  </a:tcPr>
                </a:tc>
                <a:tc>
                  <a:txBody>
                    <a:bodyPr/>
                    <a:lstStyle/>
                    <a:p>
                      <a:pPr algn="ctr"/>
                      <a:r>
                        <a:rPr lang="en-US" dirty="0"/>
                        <a:t>5.6%</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61684691"/>
                  </a:ext>
                </a:extLst>
              </a:tr>
            </a:tbl>
          </a:graphicData>
        </a:graphic>
      </p:graphicFrame>
      <p:sp>
        <p:nvSpPr>
          <p:cNvPr id="4" name="Slide Number Placeholder 3">
            <a:extLst>
              <a:ext uri="{FF2B5EF4-FFF2-40B4-BE49-F238E27FC236}">
                <a16:creationId xmlns:a16="http://schemas.microsoft.com/office/drawing/2014/main" id="{E177AE67-0CB9-7145-3F56-75A2605202BC}"/>
              </a:ext>
            </a:extLst>
          </p:cNvPr>
          <p:cNvSpPr>
            <a:spLocks noGrp="1"/>
          </p:cNvSpPr>
          <p:nvPr>
            <p:ph type="sldNum" sz="quarter" idx="12"/>
          </p:nvPr>
        </p:nvSpPr>
        <p:spPr/>
        <p:txBody>
          <a:bodyPr/>
          <a:lstStyle/>
          <a:p>
            <a:fld id="{6BA4E481-929C-6B40-8F72-F01C1848538C}" type="slidenum">
              <a:rPr lang="en-US" smtClean="0"/>
              <a:t>28</a:t>
            </a:fld>
            <a:endParaRPr lang="en-US"/>
          </a:p>
        </p:txBody>
      </p:sp>
      <p:sp>
        <p:nvSpPr>
          <p:cNvPr id="6" name="TextBox 5">
            <a:extLst>
              <a:ext uri="{FF2B5EF4-FFF2-40B4-BE49-F238E27FC236}">
                <a16:creationId xmlns:a16="http://schemas.microsoft.com/office/drawing/2014/main" id="{BA032C1C-DAC5-B8B7-8027-1B0A4F1CF5CC}"/>
              </a:ext>
            </a:extLst>
          </p:cNvPr>
          <p:cNvSpPr txBox="1"/>
          <p:nvPr/>
        </p:nvSpPr>
        <p:spPr>
          <a:xfrm>
            <a:off x="38936" y="6471821"/>
            <a:ext cx="5014845" cy="292388"/>
          </a:xfrm>
          <a:prstGeom prst="rect">
            <a:avLst/>
          </a:prstGeom>
          <a:noFill/>
        </p:spPr>
        <p:txBody>
          <a:bodyPr wrap="square" rtlCol="0">
            <a:spAutoFit/>
          </a:bodyPr>
          <a:lstStyle/>
          <a:p>
            <a:r>
              <a:rPr lang="en-US" sz="1300" dirty="0"/>
              <a:t>CDC 2024</a:t>
            </a:r>
          </a:p>
        </p:txBody>
      </p:sp>
      <p:graphicFrame>
        <p:nvGraphicFramePr>
          <p:cNvPr id="7" name="Content Placeholder 4">
            <a:extLst>
              <a:ext uri="{FF2B5EF4-FFF2-40B4-BE49-F238E27FC236}">
                <a16:creationId xmlns:a16="http://schemas.microsoft.com/office/drawing/2014/main" id="{93D4942A-C87B-126B-EC4C-32A880B4B863}"/>
              </a:ext>
            </a:extLst>
          </p:cNvPr>
          <p:cNvGraphicFramePr>
            <a:graphicFrameLocks/>
          </p:cNvGraphicFramePr>
          <p:nvPr>
            <p:extLst>
              <p:ext uri="{D42A27DB-BD31-4B8C-83A1-F6EECF244321}">
                <p14:modId xmlns:p14="http://schemas.microsoft.com/office/powerpoint/2010/main" val="1599578787"/>
              </p:ext>
            </p:extLst>
          </p:nvPr>
        </p:nvGraphicFramePr>
        <p:xfrm>
          <a:off x="743606" y="3836333"/>
          <a:ext cx="10610194" cy="2123440"/>
        </p:xfrm>
        <a:graphic>
          <a:graphicData uri="http://schemas.openxmlformats.org/drawingml/2006/table">
            <a:tbl>
              <a:tblPr firstRow="1" bandRow="1">
                <a:tableStyleId>{073A0DAA-6AF3-43AB-8588-CEC1D06C72B9}</a:tableStyleId>
              </a:tblPr>
              <a:tblGrid>
                <a:gridCol w="1127235">
                  <a:extLst>
                    <a:ext uri="{9D8B030D-6E8A-4147-A177-3AD203B41FA5}">
                      <a16:colId xmlns:a16="http://schemas.microsoft.com/office/drawing/2014/main" val="2390680718"/>
                    </a:ext>
                  </a:extLst>
                </a:gridCol>
                <a:gridCol w="2343807">
                  <a:extLst>
                    <a:ext uri="{9D8B030D-6E8A-4147-A177-3AD203B41FA5}">
                      <a16:colId xmlns:a16="http://schemas.microsoft.com/office/drawing/2014/main" val="3245594663"/>
                    </a:ext>
                  </a:extLst>
                </a:gridCol>
                <a:gridCol w="2186152">
                  <a:extLst>
                    <a:ext uri="{9D8B030D-6E8A-4147-A177-3AD203B41FA5}">
                      <a16:colId xmlns:a16="http://schemas.microsoft.com/office/drawing/2014/main" val="3613582858"/>
                    </a:ext>
                  </a:extLst>
                </a:gridCol>
                <a:gridCol w="2343807">
                  <a:extLst>
                    <a:ext uri="{9D8B030D-6E8A-4147-A177-3AD203B41FA5}">
                      <a16:colId xmlns:a16="http://schemas.microsoft.com/office/drawing/2014/main" val="4094176684"/>
                    </a:ext>
                  </a:extLst>
                </a:gridCol>
                <a:gridCol w="2609193">
                  <a:extLst>
                    <a:ext uri="{9D8B030D-6E8A-4147-A177-3AD203B41FA5}">
                      <a16:colId xmlns:a16="http://schemas.microsoft.com/office/drawing/2014/main" val="1539145952"/>
                    </a:ext>
                  </a:extLst>
                </a:gridCol>
              </a:tblGrid>
              <a:tr h="370840">
                <a:tc>
                  <a:txBody>
                    <a:bodyPr/>
                    <a:lstStyle/>
                    <a:p>
                      <a:pPr algn="ctr"/>
                      <a:endParaRPr 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dirty="0"/>
                        <a:t>Received Professional Assistance To Quit </a:t>
                      </a:r>
                    </a:p>
                  </a:txBody>
                  <a:tcPr>
                    <a:lnT w="12700" cap="flat" cmpd="sng" algn="ctr">
                      <a:solidFill>
                        <a:schemeClr val="tx1"/>
                      </a:solidFill>
                      <a:prstDash val="solid"/>
                      <a:round/>
                      <a:headEnd type="none" w="med" len="med"/>
                      <a:tailEnd type="none" w="med" len="med"/>
                    </a:lnT>
                  </a:tcPr>
                </a:tc>
                <a:tc>
                  <a:txBody>
                    <a:bodyPr/>
                    <a:lstStyle/>
                    <a:p>
                      <a:pPr algn="ctr"/>
                      <a:r>
                        <a:rPr lang="en-US" dirty="0"/>
                        <a:t>Used Counseling </a:t>
                      </a:r>
                    </a:p>
                  </a:txBody>
                  <a:tcPr>
                    <a:lnT w="12700" cap="flat" cmpd="sng" algn="ctr">
                      <a:solidFill>
                        <a:schemeClr val="tx1"/>
                      </a:solidFill>
                      <a:prstDash val="solid"/>
                      <a:round/>
                      <a:headEnd type="none" w="med" len="med"/>
                      <a:tailEnd type="none" w="med" len="med"/>
                    </a:lnT>
                  </a:tcPr>
                </a:tc>
                <a:tc>
                  <a:txBody>
                    <a:bodyPr/>
                    <a:lstStyle/>
                    <a:p>
                      <a:pPr algn="ctr"/>
                      <a:r>
                        <a:rPr lang="en-US" dirty="0"/>
                        <a:t>Used Medication </a:t>
                      </a:r>
                    </a:p>
                  </a:txBody>
                  <a:tcPr>
                    <a:lnT w="12700" cap="flat" cmpd="sng" algn="ctr">
                      <a:solidFill>
                        <a:schemeClr val="tx1"/>
                      </a:solidFill>
                      <a:prstDash val="solid"/>
                      <a:round/>
                      <a:headEnd type="none" w="med" len="med"/>
                      <a:tailEnd type="none" w="med" len="med"/>
                    </a:lnT>
                  </a:tcPr>
                </a:tc>
                <a:tc>
                  <a:txBody>
                    <a:bodyPr/>
                    <a:lstStyle/>
                    <a:p>
                      <a:pPr algn="ctr"/>
                      <a:r>
                        <a:rPr lang="en-US" dirty="0"/>
                        <a:t>Used Counseling or Medication </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690907185"/>
                  </a:ext>
                </a:extLst>
              </a:tr>
              <a:tr h="370840">
                <a:tc>
                  <a:txBody>
                    <a:bodyPr/>
                    <a:lstStyle/>
                    <a:p>
                      <a:pPr algn="ctr"/>
                      <a:r>
                        <a:rPr lang="en-US" dirty="0"/>
                        <a:t>18-24</a:t>
                      </a:r>
                    </a:p>
                  </a:txBody>
                  <a:tcPr>
                    <a:lnL w="12700" cap="flat" cmpd="sng" algn="ctr">
                      <a:solidFill>
                        <a:schemeClr val="tx1"/>
                      </a:solidFill>
                      <a:prstDash val="solid"/>
                      <a:round/>
                      <a:headEnd type="none" w="med" len="med"/>
                      <a:tailEnd type="none" w="med" len="med"/>
                    </a:lnL>
                  </a:tcPr>
                </a:tc>
                <a:tc>
                  <a:txBody>
                    <a:bodyPr/>
                    <a:lstStyle/>
                    <a:p>
                      <a:pPr algn="ctr"/>
                      <a:r>
                        <a:rPr lang="en-US" dirty="0"/>
                        <a:t>31.0%</a:t>
                      </a:r>
                    </a:p>
                  </a:txBody>
                  <a:tcPr/>
                </a:tc>
                <a:tc>
                  <a:txBody>
                    <a:bodyPr/>
                    <a:lstStyle/>
                    <a:p>
                      <a:pPr algn="ctr"/>
                      <a:r>
                        <a:rPr lang="en-US" dirty="0"/>
                        <a:t>No data</a:t>
                      </a:r>
                    </a:p>
                  </a:txBody>
                  <a:tcPr/>
                </a:tc>
                <a:tc>
                  <a:txBody>
                    <a:bodyPr/>
                    <a:lstStyle/>
                    <a:p>
                      <a:pPr algn="ctr"/>
                      <a:r>
                        <a:rPr lang="en-US" dirty="0"/>
                        <a:t>26.9%</a:t>
                      </a:r>
                    </a:p>
                  </a:txBody>
                  <a:tcPr/>
                </a:tc>
                <a:tc>
                  <a:txBody>
                    <a:bodyPr/>
                    <a:lstStyle/>
                    <a:p>
                      <a:pPr algn="ctr"/>
                      <a:r>
                        <a:rPr lang="en-US" dirty="0"/>
                        <a:t>28.3%</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60677581"/>
                  </a:ext>
                </a:extLst>
              </a:tr>
              <a:tr h="370840">
                <a:tc>
                  <a:txBody>
                    <a:bodyPr/>
                    <a:lstStyle/>
                    <a:p>
                      <a:pPr algn="ctr"/>
                      <a:r>
                        <a:rPr lang="en-US" dirty="0"/>
                        <a:t>25-44</a:t>
                      </a:r>
                    </a:p>
                  </a:txBody>
                  <a:tcPr>
                    <a:lnL w="12700" cap="flat" cmpd="sng" algn="ctr">
                      <a:solidFill>
                        <a:schemeClr val="tx1"/>
                      </a:solidFill>
                      <a:prstDash val="solid"/>
                      <a:round/>
                      <a:headEnd type="none" w="med" len="med"/>
                      <a:tailEnd type="none" w="med" len="med"/>
                    </a:lnL>
                  </a:tcPr>
                </a:tc>
                <a:tc>
                  <a:txBody>
                    <a:bodyPr/>
                    <a:lstStyle/>
                    <a:p>
                      <a:pPr algn="ctr"/>
                      <a:r>
                        <a:rPr lang="en-US" dirty="0"/>
                        <a:t>38.1%</a:t>
                      </a:r>
                    </a:p>
                  </a:txBody>
                  <a:tcPr/>
                </a:tc>
                <a:tc>
                  <a:txBody>
                    <a:bodyPr/>
                    <a:lstStyle/>
                    <a:p>
                      <a:pPr algn="ctr"/>
                      <a:r>
                        <a:rPr lang="en-US" dirty="0"/>
                        <a:t>5.5%</a:t>
                      </a:r>
                    </a:p>
                  </a:txBody>
                  <a:tcPr/>
                </a:tc>
                <a:tc>
                  <a:txBody>
                    <a:bodyPr/>
                    <a:lstStyle/>
                    <a:p>
                      <a:pPr algn="ctr"/>
                      <a:r>
                        <a:rPr lang="en-US" dirty="0"/>
                        <a:t>28.6%</a:t>
                      </a:r>
                    </a:p>
                  </a:txBody>
                  <a:tcPr/>
                </a:tc>
                <a:tc>
                  <a:txBody>
                    <a:bodyPr/>
                    <a:lstStyle/>
                    <a:p>
                      <a:pPr algn="ctr"/>
                      <a:r>
                        <a:rPr lang="en-US" dirty="0"/>
                        <a:t>30.9%</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95468145"/>
                  </a:ext>
                </a:extLst>
              </a:tr>
              <a:tr h="370840">
                <a:tc>
                  <a:txBody>
                    <a:bodyPr/>
                    <a:lstStyle/>
                    <a:p>
                      <a:pPr algn="ctr"/>
                      <a:r>
                        <a:rPr lang="en-US" dirty="0"/>
                        <a:t>45-64</a:t>
                      </a:r>
                    </a:p>
                  </a:txBody>
                  <a:tcPr>
                    <a:lnL w="12700" cap="flat" cmpd="sng" algn="ctr">
                      <a:solidFill>
                        <a:schemeClr val="tx1"/>
                      </a:solidFill>
                      <a:prstDash val="solid"/>
                      <a:round/>
                      <a:headEnd type="none" w="med" len="med"/>
                      <a:tailEnd type="none" w="med" len="med"/>
                    </a:lnL>
                  </a:tcPr>
                </a:tc>
                <a:tc>
                  <a:txBody>
                    <a:bodyPr/>
                    <a:lstStyle/>
                    <a:p>
                      <a:pPr algn="ctr"/>
                      <a:r>
                        <a:rPr lang="en-US" dirty="0"/>
                        <a:t>56.4%</a:t>
                      </a:r>
                    </a:p>
                  </a:txBody>
                  <a:tcPr/>
                </a:tc>
                <a:tc>
                  <a:txBody>
                    <a:bodyPr/>
                    <a:lstStyle/>
                    <a:p>
                      <a:pPr algn="ctr"/>
                      <a:r>
                        <a:rPr lang="en-US" dirty="0"/>
                        <a:t>9.1%</a:t>
                      </a:r>
                    </a:p>
                  </a:txBody>
                  <a:tcPr/>
                </a:tc>
                <a:tc>
                  <a:txBody>
                    <a:bodyPr/>
                    <a:lstStyle/>
                    <a:p>
                      <a:pPr algn="ctr"/>
                      <a:r>
                        <a:rPr lang="en-US" dirty="0"/>
                        <a:t>44.7%</a:t>
                      </a:r>
                    </a:p>
                  </a:txBody>
                  <a:tcPr/>
                </a:tc>
                <a:tc>
                  <a:txBody>
                    <a:bodyPr/>
                    <a:lstStyle/>
                    <a:p>
                      <a:pPr algn="ctr"/>
                      <a:r>
                        <a:rPr lang="en-US" dirty="0"/>
                        <a:t>46.8%</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297184898"/>
                  </a:ext>
                </a:extLst>
              </a:tr>
              <a:tr h="370840">
                <a:tc>
                  <a:txBody>
                    <a:bodyPr/>
                    <a:lstStyle/>
                    <a:p>
                      <a:pPr algn="ctr"/>
                      <a:r>
                        <a:rPr lang="en-US" dirty="0"/>
                        <a:t>≥ 65</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US" dirty="0"/>
                        <a:t>60.1%</a:t>
                      </a:r>
                    </a:p>
                  </a:txBody>
                  <a:tcPr>
                    <a:lnB w="12700" cap="flat" cmpd="sng" algn="ctr">
                      <a:solidFill>
                        <a:schemeClr val="tx1"/>
                      </a:solidFill>
                      <a:prstDash val="solid"/>
                      <a:round/>
                      <a:headEnd type="none" w="med" len="med"/>
                      <a:tailEnd type="none" w="med" len="med"/>
                    </a:lnB>
                  </a:tcPr>
                </a:tc>
                <a:tc>
                  <a:txBody>
                    <a:bodyPr/>
                    <a:lstStyle/>
                    <a:p>
                      <a:pPr algn="ctr"/>
                      <a:r>
                        <a:rPr lang="en-US" dirty="0"/>
                        <a:t>10.2%</a:t>
                      </a:r>
                    </a:p>
                  </a:txBody>
                  <a:tcPr>
                    <a:lnB w="12700" cap="flat" cmpd="sng" algn="ctr">
                      <a:solidFill>
                        <a:schemeClr val="tx1"/>
                      </a:solidFill>
                      <a:prstDash val="solid"/>
                      <a:round/>
                      <a:headEnd type="none" w="med" len="med"/>
                      <a:tailEnd type="none" w="med" len="med"/>
                    </a:lnB>
                  </a:tcPr>
                </a:tc>
                <a:tc>
                  <a:txBody>
                    <a:bodyPr/>
                    <a:lstStyle/>
                    <a:p>
                      <a:pPr algn="ctr"/>
                      <a:r>
                        <a:rPr lang="en-US" dirty="0"/>
                        <a:t>45.7%</a:t>
                      </a:r>
                    </a:p>
                  </a:txBody>
                  <a:tcPr>
                    <a:lnB w="12700" cap="flat" cmpd="sng" algn="ctr">
                      <a:solidFill>
                        <a:schemeClr val="tx1"/>
                      </a:solidFill>
                      <a:prstDash val="solid"/>
                      <a:round/>
                      <a:headEnd type="none" w="med" len="med"/>
                      <a:tailEnd type="none" w="med" len="med"/>
                    </a:lnB>
                  </a:tcPr>
                </a:tc>
                <a:tc>
                  <a:txBody>
                    <a:bodyPr/>
                    <a:lstStyle/>
                    <a:p>
                      <a:pPr algn="ctr"/>
                      <a:r>
                        <a:rPr lang="en-US" dirty="0"/>
                        <a:t>47.3%</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61684691"/>
                  </a:ext>
                </a:extLst>
              </a:tr>
            </a:tbl>
          </a:graphicData>
        </a:graphic>
      </p:graphicFrame>
    </p:spTree>
    <p:extLst>
      <p:ext uri="{BB962C8B-B14F-4D97-AF65-F5344CB8AC3E}">
        <p14:creationId xmlns:p14="http://schemas.microsoft.com/office/powerpoint/2010/main" val="4051857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8CE49-C0E7-F689-EBDC-BAC578E98C64}"/>
              </a:ext>
            </a:extLst>
          </p:cNvPr>
          <p:cNvSpPr>
            <a:spLocks noGrp="1"/>
          </p:cNvSpPr>
          <p:nvPr>
            <p:ph type="title"/>
          </p:nvPr>
        </p:nvSpPr>
        <p:spPr/>
        <p:txBody>
          <a:bodyPr/>
          <a:lstStyle/>
          <a:p>
            <a:r>
              <a:rPr lang="en-US" dirty="0"/>
              <a:t>Tobacco Use</a:t>
            </a:r>
          </a:p>
        </p:txBody>
      </p:sp>
      <p:sp>
        <p:nvSpPr>
          <p:cNvPr id="3" name="Content Placeholder 2">
            <a:extLst>
              <a:ext uri="{FF2B5EF4-FFF2-40B4-BE49-F238E27FC236}">
                <a16:creationId xmlns:a16="http://schemas.microsoft.com/office/drawing/2014/main" id="{E788B733-EA4C-9990-1C37-7BC45EA701B1}"/>
              </a:ext>
            </a:extLst>
          </p:cNvPr>
          <p:cNvSpPr>
            <a:spLocks noGrp="1"/>
          </p:cNvSpPr>
          <p:nvPr>
            <p:ph idx="1"/>
          </p:nvPr>
        </p:nvSpPr>
        <p:spPr>
          <a:xfrm>
            <a:off x="838200" y="1446607"/>
            <a:ext cx="4292908" cy="4874683"/>
          </a:xfrm>
        </p:spPr>
        <p:txBody>
          <a:bodyPr/>
          <a:lstStyle/>
          <a:p>
            <a:r>
              <a:rPr lang="en-US" dirty="0"/>
              <a:t>11% of U.S. adults smoked cigarettes in 2023</a:t>
            </a:r>
          </a:p>
          <a:p>
            <a:r>
              <a:rPr lang="en-US" dirty="0"/>
              <a:t>Leading preventable cause of morbidity and mortality in the U.S.</a:t>
            </a:r>
          </a:p>
          <a:p>
            <a:r>
              <a:rPr lang="en-US" dirty="0"/>
              <a:t>Disparities exist in rates of use and ability to successfully quit smoking </a:t>
            </a:r>
          </a:p>
          <a:p>
            <a:pPr lvl="1"/>
            <a:r>
              <a:rPr lang="en-US" sz="2400" dirty="0"/>
              <a:t>Low SES</a:t>
            </a:r>
          </a:p>
          <a:p>
            <a:pPr lvl="1"/>
            <a:r>
              <a:rPr lang="en-US" sz="2400" dirty="0"/>
              <a:t>Severe mental illness</a:t>
            </a:r>
          </a:p>
          <a:p>
            <a:pPr lvl="1"/>
            <a:r>
              <a:rPr lang="en-US" sz="2400" dirty="0"/>
              <a:t>LGBTQ+</a:t>
            </a:r>
          </a:p>
          <a:p>
            <a:endParaRPr lang="en-US" dirty="0"/>
          </a:p>
          <a:p>
            <a:endParaRPr lang="en-US" dirty="0"/>
          </a:p>
        </p:txBody>
      </p:sp>
      <p:sp>
        <p:nvSpPr>
          <p:cNvPr id="4" name="Slide Number Placeholder 3">
            <a:extLst>
              <a:ext uri="{FF2B5EF4-FFF2-40B4-BE49-F238E27FC236}">
                <a16:creationId xmlns:a16="http://schemas.microsoft.com/office/drawing/2014/main" id="{64B43BE8-F757-A025-2665-15BFED7B5028}"/>
              </a:ext>
            </a:extLst>
          </p:cNvPr>
          <p:cNvSpPr>
            <a:spLocks noGrp="1"/>
          </p:cNvSpPr>
          <p:nvPr>
            <p:ph type="sldNum" sz="quarter" idx="12"/>
          </p:nvPr>
        </p:nvSpPr>
        <p:spPr/>
        <p:txBody>
          <a:bodyPr/>
          <a:lstStyle/>
          <a:p>
            <a:fld id="{6BA4E481-929C-6B40-8F72-F01C1848538C}" type="slidenum">
              <a:rPr lang="en-US" smtClean="0"/>
              <a:t>3</a:t>
            </a:fld>
            <a:endParaRPr lang="en-US"/>
          </a:p>
        </p:txBody>
      </p:sp>
      <p:sp>
        <p:nvSpPr>
          <p:cNvPr id="6" name="TextBox 5">
            <a:extLst>
              <a:ext uri="{FF2B5EF4-FFF2-40B4-BE49-F238E27FC236}">
                <a16:creationId xmlns:a16="http://schemas.microsoft.com/office/drawing/2014/main" id="{DD2EA2E9-C745-2441-D589-49511D1A2D26}"/>
              </a:ext>
            </a:extLst>
          </p:cNvPr>
          <p:cNvSpPr txBox="1"/>
          <p:nvPr/>
        </p:nvSpPr>
        <p:spPr>
          <a:xfrm>
            <a:off x="38936" y="6471821"/>
            <a:ext cx="2704264" cy="292388"/>
          </a:xfrm>
          <a:prstGeom prst="rect">
            <a:avLst/>
          </a:prstGeom>
          <a:noFill/>
        </p:spPr>
        <p:txBody>
          <a:bodyPr wrap="square" rtlCol="0">
            <a:spAutoFit/>
          </a:bodyPr>
          <a:lstStyle/>
          <a:p>
            <a:r>
              <a:rPr lang="en-US" sz="1300" dirty="0"/>
              <a:t>AACR 2022; CDC 2024; NCI 2025</a:t>
            </a:r>
          </a:p>
        </p:txBody>
      </p:sp>
      <p:pic>
        <p:nvPicPr>
          <p:cNvPr id="8" name="Picture 7">
            <a:extLst>
              <a:ext uri="{FF2B5EF4-FFF2-40B4-BE49-F238E27FC236}">
                <a16:creationId xmlns:a16="http://schemas.microsoft.com/office/drawing/2014/main" id="{0C4C3220-5CBB-738C-161E-B2A20CDBB54E}"/>
              </a:ext>
            </a:extLst>
          </p:cNvPr>
          <p:cNvPicPr>
            <a:picLocks noChangeAspect="1"/>
          </p:cNvPicPr>
          <p:nvPr/>
        </p:nvPicPr>
        <p:blipFill>
          <a:blip r:embed="rId2"/>
          <a:stretch>
            <a:fillRect/>
          </a:stretch>
        </p:blipFill>
        <p:spPr>
          <a:xfrm>
            <a:off x="5496020" y="2325415"/>
            <a:ext cx="6678893" cy="3392214"/>
          </a:xfrm>
          <a:prstGeom prst="rect">
            <a:avLst/>
          </a:prstGeom>
        </p:spPr>
      </p:pic>
    </p:spTree>
    <p:extLst>
      <p:ext uri="{BB962C8B-B14F-4D97-AF65-F5344CB8AC3E}">
        <p14:creationId xmlns:p14="http://schemas.microsoft.com/office/powerpoint/2010/main" val="2106889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fade">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38B04-945B-3DC3-EC0F-336B912EBC8F}"/>
              </a:ext>
            </a:extLst>
          </p:cNvPr>
          <p:cNvSpPr>
            <a:spLocks noGrp="1"/>
          </p:cNvSpPr>
          <p:nvPr>
            <p:ph type="title"/>
          </p:nvPr>
        </p:nvSpPr>
        <p:spPr/>
        <p:txBody>
          <a:bodyPr/>
          <a:lstStyle/>
          <a:p>
            <a:r>
              <a:rPr lang="en-US" dirty="0"/>
              <a:t>Smoking Cessation </a:t>
            </a:r>
          </a:p>
        </p:txBody>
      </p:sp>
      <p:sp>
        <p:nvSpPr>
          <p:cNvPr id="3" name="Content Placeholder 2">
            <a:extLst>
              <a:ext uri="{FF2B5EF4-FFF2-40B4-BE49-F238E27FC236}">
                <a16:creationId xmlns:a16="http://schemas.microsoft.com/office/drawing/2014/main" id="{F44BFD8F-7384-4051-9B5E-F7EF9F9CE977}"/>
              </a:ext>
            </a:extLst>
          </p:cNvPr>
          <p:cNvSpPr>
            <a:spLocks noGrp="1"/>
          </p:cNvSpPr>
          <p:nvPr>
            <p:ph idx="1"/>
          </p:nvPr>
        </p:nvSpPr>
        <p:spPr/>
        <p:txBody>
          <a:bodyPr/>
          <a:lstStyle/>
          <a:p>
            <a:r>
              <a:rPr lang="en-US" dirty="0"/>
              <a:t>67.7% of current smokers report wanting to quit smoking</a:t>
            </a:r>
          </a:p>
          <a:p>
            <a:pPr lvl="1"/>
            <a:r>
              <a:rPr lang="en-US" dirty="0"/>
              <a:t>~50% attempt to quit each year</a:t>
            </a:r>
          </a:p>
          <a:p>
            <a:pPr lvl="1"/>
            <a:r>
              <a:rPr lang="en-US" dirty="0"/>
              <a:t>~9% quit smoking</a:t>
            </a:r>
          </a:p>
          <a:p>
            <a:pPr lvl="2"/>
            <a:r>
              <a:rPr lang="en-US" dirty="0"/>
              <a:t>Among those who tried to quit, 38.8% used treatment </a:t>
            </a:r>
          </a:p>
          <a:p>
            <a:pPr lvl="1"/>
            <a:endParaRPr lang="en-US" dirty="0"/>
          </a:p>
          <a:p>
            <a:r>
              <a:rPr lang="en-US" dirty="0"/>
              <a:t>Tobacco dependence is a chronic, relapsing disorder </a:t>
            </a:r>
          </a:p>
          <a:p>
            <a:pPr lvl="1"/>
            <a:r>
              <a:rPr lang="en-US" dirty="0"/>
              <a:t>“Quitting smoking is easy. I’ve done it a thousand times.” – Mark Twain </a:t>
            </a:r>
          </a:p>
          <a:p>
            <a:pPr marL="0" indent="0">
              <a:buNone/>
            </a:pPr>
            <a:r>
              <a:rPr lang="en-US" dirty="0"/>
              <a:t> </a:t>
            </a:r>
          </a:p>
        </p:txBody>
      </p:sp>
      <p:sp>
        <p:nvSpPr>
          <p:cNvPr id="4" name="Slide Number Placeholder 3">
            <a:extLst>
              <a:ext uri="{FF2B5EF4-FFF2-40B4-BE49-F238E27FC236}">
                <a16:creationId xmlns:a16="http://schemas.microsoft.com/office/drawing/2014/main" id="{D591B2DE-1D44-7D60-62AF-4A9994B11C61}"/>
              </a:ext>
            </a:extLst>
          </p:cNvPr>
          <p:cNvSpPr>
            <a:spLocks noGrp="1"/>
          </p:cNvSpPr>
          <p:nvPr>
            <p:ph type="sldNum" sz="quarter" idx="12"/>
          </p:nvPr>
        </p:nvSpPr>
        <p:spPr/>
        <p:txBody>
          <a:bodyPr/>
          <a:lstStyle/>
          <a:p>
            <a:fld id="{6BA4E481-929C-6B40-8F72-F01C1848538C}" type="slidenum">
              <a:rPr lang="en-US" smtClean="0"/>
              <a:t>4</a:t>
            </a:fld>
            <a:endParaRPr lang="en-US"/>
          </a:p>
        </p:txBody>
      </p:sp>
      <p:sp>
        <p:nvSpPr>
          <p:cNvPr id="5" name="TextBox 4">
            <a:extLst>
              <a:ext uri="{FF2B5EF4-FFF2-40B4-BE49-F238E27FC236}">
                <a16:creationId xmlns:a16="http://schemas.microsoft.com/office/drawing/2014/main" id="{6C79DF67-A6AA-A10F-868F-E48D9579D61F}"/>
              </a:ext>
            </a:extLst>
          </p:cNvPr>
          <p:cNvSpPr txBox="1"/>
          <p:nvPr/>
        </p:nvSpPr>
        <p:spPr>
          <a:xfrm>
            <a:off x="38936" y="6471821"/>
            <a:ext cx="3982458" cy="492443"/>
          </a:xfrm>
          <a:prstGeom prst="rect">
            <a:avLst/>
          </a:prstGeom>
          <a:noFill/>
        </p:spPr>
        <p:txBody>
          <a:bodyPr wrap="square" rtlCol="0">
            <a:spAutoFit/>
          </a:bodyPr>
          <a:lstStyle/>
          <a:p>
            <a:r>
              <a:rPr lang="en-US" sz="1300" dirty="0"/>
              <a:t>CDC 2024; Berstein et al., 2019; Steinberg et al., 2008</a:t>
            </a:r>
          </a:p>
          <a:p>
            <a:r>
              <a:rPr lang="en-US" sz="1300" dirty="0"/>
              <a:t> </a:t>
            </a:r>
          </a:p>
        </p:txBody>
      </p:sp>
    </p:spTree>
    <p:extLst>
      <p:ext uri="{BB962C8B-B14F-4D97-AF65-F5344CB8AC3E}">
        <p14:creationId xmlns:p14="http://schemas.microsoft.com/office/powerpoint/2010/main" val="2539901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fade">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E4857-ACBA-934D-7018-74377C49AC11}"/>
              </a:ext>
            </a:extLst>
          </p:cNvPr>
          <p:cNvSpPr>
            <a:spLocks noGrp="1"/>
          </p:cNvSpPr>
          <p:nvPr>
            <p:ph type="title"/>
          </p:nvPr>
        </p:nvSpPr>
        <p:spPr>
          <a:xfrm>
            <a:off x="838200" y="129209"/>
            <a:ext cx="10061027" cy="791836"/>
          </a:xfrm>
        </p:spPr>
        <p:txBody>
          <a:bodyPr/>
          <a:lstStyle/>
          <a:p>
            <a:r>
              <a:rPr lang="en-US" dirty="0"/>
              <a:t>Smoking Cessation Treatments: Pharmacotherapy</a:t>
            </a:r>
          </a:p>
        </p:txBody>
      </p:sp>
      <p:sp>
        <p:nvSpPr>
          <p:cNvPr id="3" name="Content Placeholder 2">
            <a:extLst>
              <a:ext uri="{FF2B5EF4-FFF2-40B4-BE49-F238E27FC236}">
                <a16:creationId xmlns:a16="http://schemas.microsoft.com/office/drawing/2014/main" id="{8984E792-26E6-6320-4B44-95DF5B5F6485}"/>
              </a:ext>
            </a:extLst>
          </p:cNvPr>
          <p:cNvSpPr>
            <a:spLocks noGrp="1"/>
          </p:cNvSpPr>
          <p:nvPr>
            <p:ph idx="1"/>
          </p:nvPr>
        </p:nvSpPr>
        <p:spPr/>
        <p:txBody>
          <a:bodyPr/>
          <a:lstStyle/>
          <a:p>
            <a:r>
              <a:rPr lang="en-US" dirty="0"/>
              <a:t>Pharmacotherapies double the success in quitting </a:t>
            </a:r>
          </a:p>
          <a:p>
            <a:r>
              <a:rPr lang="en-US" dirty="0"/>
              <a:t>Nicotine Replacement Therapy (NRT)</a:t>
            </a:r>
          </a:p>
          <a:p>
            <a:pPr lvl="1"/>
            <a:r>
              <a:rPr lang="en-US" dirty="0"/>
              <a:t>Patch, gum, lozenge, inhaler, nasal spray </a:t>
            </a:r>
          </a:p>
          <a:p>
            <a:r>
              <a:rPr lang="en-US" dirty="0"/>
              <a:t>Medications</a:t>
            </a:r>
          </a:p>
          <a:p>
            <a:pPr lvl="1"/>
            <a:r>
              <a:rPr lang="en-US" dirty="0"/>
              <a:t>Bupropion SR (Zyban™)</a:t>
            </a:r>
          </a:p>
          <a:p>
            <a:pPr lvl="1"/>
            <a:r>
              <a:rPr lang="en-US" dirty="0"/>
              <a:t>Varenicline  (Chantix™)</a:t>
            </a:r>
          </a:p>
        </p:txBody>
      </p:sp>
      <p:sp>
        <p:nvSpPr>
          <p:cNvPr id="4" name="Slide Number Placeholder 3">
            <a:extLst>
              <a:ext uri="{FF2B5EF4-FFF2-40B4-BE49-F238E27FC236}">
                <a16:creationId xmlns:a16="http://schemas.microsoft.com/office/drawing/2014/main" id="{ED753C92-CDF9-584F-DE84-C4BEAEC12588}"/>
              </a:ext>
            </a:extLst>
          </p:cNvPr>
          <p:cNvSpPr>
            <a:spLocks noGrp="1"/>
          </p:cNvSpPr>
          <p:nvPr>
            <p:ph type="sldNum" sz="quarter" idx="12"/>
          </p:nvPr>
        </p:nvSpPr>
        <p:spPr/>
        <p:txBody>
          <a:bodyPr/>
          <a:lstStyle/>
          <a:p>
            <a:fld id="{6BA4E481-929C-6B40-8F72-F01C1848538C}" type="slidenum">
              <a:rPr lang="en-US" smtClean="0"/>
              <a:t>5</a:t>
            </a:fld>
            <a:endParaRPr lang="en-US"/>
          </a:p>
        </p:txBody>
      </p:sp>
      <p:sp>
        <p:nvSpPr>
          <p:cNvPr id="5" name="TextBox 4">
            <a:extLst>
              <a:ext uri="{FF2B5EF4-FFF2-40B4-BE49-F238E27FC236}">
                <a16:creationId xmlns:a16="http://schemas.microsoft.com/office/drawing/2014/main" id="{772FE7C7-9DD9-79BC-40F9-C3956137F2C5}"/>
              </a:ext>
            </a:extLst>
          </p:cNvPr>
          <p:cNvSpPr txBox="1"/>
          <p:nvPr/>
        </p:nvSpPr>
        <p:spPr>
          <a:xfrm>
            <a:off x="38936" y="6471821"/>
            <a:ext cx="2246051" cy="292388"/>
          </a:xfrm>
          <a:prstGeom prst="rect">
            <a:avLst/>
          </a:prstGeom>
          <a:noFill/>
        </p:spPr>
        <p:txBody>
          <a:bodyPr wrap="square" rtlCol="0">
            <a:spAutoFit/>
          </a:bodyPr>
          <a:lstStyle/>
          <a:p>
            <a:r>
              <a:rPr lang="en-US" sz="1300" dirty="0"/>
              <a:t>Fiore et al., 2008</a:t>
            </a:r>
          </a:p>
        </p:txBody>
      </p:sp>
    </p:spTree>
    <p:extLst>
      <p:ext uri="{BB962C8B-B14F-4D97-AF65-F5344CB8AC3E}">
        <p14:creationId xmlns:p14="http://schemas.microsoft.com/office/powerpoint/2010/main" val="3238848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A519B-E58A-243D-FE6F-F43535B71332}"/>
              </a:ext>
            </a:extLst>
          </p:cNvPr>
          <p:cNvSpPr>
            <a:spLocks noGrp="1"/>
          </p:cNvSpPr>
          <p:nvPr>
            <p:ph type="title"/>
          </p:nvPr>
        </p:nvSpPr>
        <p:spPr/>
        <p:txBody>
          <a:bodyPr/>
          <a:lstStyle/>
          <a:p>
            <a:r>
              <a:rPr lang="en-US" dirty="0"/>
              <a:t>Smoking Cessation Treatments: Counseling</a:t>
            </a:r>
          </a:p>
        </p:txBody>
      </p:sp>
      <p:sp>
        <p:nvSpPr>
          <p:cNvPr id="3" name="Content Placeholder 2">
            <a:extLst>
              <a:ext uri="{FF2B5EF4-FFF2-40B4-BE49-F238E27FC236}">
                <a16:creationId xmlns:a16="http://schemas.microsoft.com/office/drawing/2014/main" id="{68DFE983-CFE1-8A85-B283-28C9F3A7423B}"/>
              </a:ext>
            </a:extLst>
          </p:cNvPr>
          <p:cNvSpPr>
            <a:spLocks noGrp="1"/>
          </p:cNvSpPr>
          <p:nvPr>
            <p:ph idx="1"/>
          </p:nvPr>
        </p:nvSpPr>
        <p:spPr/>
        <p:txBody>
          <a:bodyPr/>
          <a:lstStyle/>
          <a:p>
            <a:r>
              <a:rPr lang="en-US" dirty="0"/>
              <a:t>Behavioral counseling doubles the success in quitting </a:t>
            </a:r>
          </a:p>
          <a:p>
            <a:pPr lvl="1"/>
            <a:r>
              <a:rPr lang="en-US" dirty="0"/>
              <a:t>Ask Advise Connect </a:t>
            </a:r>
          </a:p>
          <a:p>
            <a:pPr lvl="1"/>
            <a:r>
              <a:rPr lang="en-US" dirty="0"/>
              <a:t>Problem solving/coping skills</a:t>
            </a:r>
          </a:p>
          <a:p>
            <a:pPr lvl="1"/>
            <a:r>
              <a:rPr lang="en-US" dirty="0"/>
              <a:t>Relapse prevention</a:t>
            </a:r>
          </a:p>
          <a:p>
            <a:pPr lvl="1"/>
            <a:r>
              <a:rPr lang="en-US" dirty="0"/>
              <a:t>Motivational enhancement approaches</a:t>
            </a:r>
          </a:p>
          <a:p>
            <a:pPr lvl="1"/>
            <a:r>
              <a:rPr lang="en-US" dirty="0"/>
              <a:t>Mindfulness</a:t>
            </a:r>
          </a:p>
          <a:p>
            <a:r>
              <a:rPr lang="en-US" dirty="0"/>
              <a:t>Modalities vary</a:t>
            </a:r>
          </a:p>
          <a:p>
            <a:pPr lvl="1"/>
            <a:r>
              <a:rPr lang="en-US" dirty="0"/>
              <a:t>Telephone (state quitlines)</a:t>
            </a:r>
          </a:p>
          <a:p>
            <a:pPr lvl="1"/>
            <a:r>
              <a:rPr lang="en-US" dirty="0"/>
              <a:t>In-person (group, individual)</a:t>
            </a:r>
          </a:p>
          <a:p>
            <a:pPr lvl="1"/>
            <a:r>
              <a:rPr lang="en-US" dirty="0"/>
              <a:t>Smartphone applications </a:t>
            </a:r>
          </a:p>
        </p:txBody>
      </p:sp>
      <p:sp>
        <p:nvSpPr>
          <p:cNvPr id="4" name="Slide Number Placeholder 3">
            <a:extLst>
              <a:ext uri="{FF2B5EF4-FFF2-40B4-BE49-F238E27FC236}">
                <a16:creationId xmlns:a16="http://schemas.microsoft.com/office/drawing/2014/main" id="{50E2FE46-4996-7A64-AF05-B319A1ADF4A8}"/>
              </a:ext>
            </a:extLst>
          </p:cNvPr>
          <p:cNvSpPr>
            <a:spLocks noGrp="1"/>
          </p:cNvSpPr>
          <p:nvPr>
            <p:ph type="sldNum" sz="quarter" idx="12"/>
          </p:nvPr>
        </p:nvSpPr>
        <p:spPr/>
        <p:txBody>
          <a:bodyPr/>
          <a:lstStyle/>
          <a:p>
            <a:fld id="{6BA4E481-929C-6B40-8F72-F01C1848538C}" type="slidenum">
              <a:rPr lang="en-US" smtClean="0"/>
              <a:t>6</a:t>
            </a:fld>
            <a:endParaRPr lang="en-US"/>
          </a:p>
        </p:txBody>
      </p:sp>
      <p:sp>
        <p:nvSpPr>
          <p:cNvPr id="5" name="TextBox 4">
            <a:extLst>
              <a:ext uri="{FF2B5EF4-FFF2-40B4-BE49-F238E27FC236}">
                <a16:creationId xmlns:a16="http://schemas.microsoft.com/office/drawing/2014/main" id="{41881465-6751-6FD8-76B8-8C850BC1A2F1}"/>
              </a:ext>
            </a:extLst>
          </p:cNvPr>
          <p:cNvSpPr txBox="1"/>
          <p:nvPr/>
        </p:nvSpPr>
        <p:spPr>
          <a:xfrm>
            <a:off x="38936" y="6582597"/>
            <a:ext cx="2832083" cy="292388"/>
          </a:xfrm>
          <a:prstGeom prst="rect">
            <a:avLst/>
          </a:prstGeom>
          <a:noFill/>
        </p:spPr>
        <p:txBody>
          <a:bodyPr wrap="square" rtlCol="0">
            <a:spAutoFit/>
          </a:bodyPr>
          <a:lstStyle/>
          <a:p>
            <a:r>
              <a:rPr lang="en-US" sz="1300" dirty="0"/>
              <a:t>Fiore et al., 2008; Vidrine et al., 2013</a:t>
            </a:r>
          </a:p>
        </p:txBody>
      </p:sp>
    </p:spTree>
    <p:extLst>
      <p:ext uri="{BB962C8B-B14F-4D97-AF65-F5344CB8AC3E}">
        <p14:creationId xmlns:p14="http://schemas.microsoft.com/office/powerpoint/2010/main" val="2779512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fade">
                                      <p:cBhvr>
                                        <p:cTn id="29" dur="500"/>
                                        <p:tgtEl>
                                          <p:spTgt spid="3">
                                            <p:txEl>
                                              <p:pRg st="7" end="7"/>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fade">
                                      <p:cBhvr>
                                        <p:cTn id="32" dur="500"/>
                                        <p:tgtEl>
                                          <p:spTgt spid="3">
                                            <p:txEl>
                                              <p:pRg st="8" end="8"/>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Effect transition="in" filter="fade">
                                      <p:cBhvr>
                                        <p:cTn id="35"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9986D-2021-15BD-C3BB-0A9C6ED8B9F4}"/>
              </a:ext>
            </a:extLst>
          </p:cNvPr>
          <p:cNvSpPr>
            <a:spLocks noGrp="1"/>
          </p:cNvSpPr>
          <p:nvPr>
            <p:ph type="title"/>
          </p:nvPr>
        </p:nvSpPr>
        <p:spPr/>
        <p:txBody>
          <a:bodyPr/>
          <a:lstStyle/>
          <a:p>
            <a:r>
              <a:rPr lang="en-US" dirty="0"/>
              <a:t>Smoking Cessation Treatments </a:t>
            </a:r>
          </a:p>
        </p:txBody>
      </p:sp>
      <p:sp>
        <p:nvSpPr>
          <p:cNvPr id="3" name="Content Placeholder 2">
            <a:extLst>
              <a:ext uri="{FF2B5EF4-FFF2-40B4-BE49-F238E27FC236}">
                <a16:creationId xmlns:a16="http://schemas.microsoft.com/office/drawing/2014/main" id="{17524DB6-0735-6BB9-0987-239EDED7CDB6}"/>
              </a:ext>
            </a:extLst>
          </p:cNvPr>
          <p:cNvSpPr>
            <a:spLocks noGrp="1"/>
          </p:cNvSpPr>
          <p:nvPr>
            <p:ph idx="1"/>
          </p:nvPr>
        </p:nvSpPr>
        <p:spPr/>
        <p:txBody>
          <a:bodyPr/>
          <a:lstStyle/>
          <a:p>
            <a:r>
              <a:rPr lang="en-US" dirty="0"/>
              <a:t>Best outcomes are with a combination of pharmacotherapy and behavioral counseling </a:t>
            </a:r>
          </a:p>
        </p:txBody>
      </p:sp>
      <p:sp>
        <p:nvSpPr>
          <p:cNvPr id="4" name="Slide Number Placeholder 3">
            <a:extLst>
              <a:ext uri="{FF2B5EF4-FFF2-40B4-BE49-F238E27FC236}">
                <a16:creationId xmlns:a16="http://schemas.microsoft.com/office/drawing/2014/main" id="{BE69B825-8415-AE05-B790-2A45213E566C}"/>
              </a:ext>
            </a:extLst>
          </p:cNvPr>
          <p:cNvSpPr>
            <a:spLocks noGrp="1"/>
          </p:cNvSpPr>
          <p:nvPr>
            <p:ph type="sldNum" sz="quarter" idx="12"/>
          </p:nvPr>
        </p:nvSpPr>
        <p:spPr/>
        <p:txBody>
          <a:bodyPr/>
          <a:lstStyle/>
          <a:p>
            <a:fld id="{6BA4E481-929C-6B40-8F72-F01C1848538C}" type="slidenum">
              <a:rPr lang="en-US" smtClean="0"/>
              <a:t>7</a:t>
            </a:fld>
            <a:endParaRPr lang="en-US"/>
          </a:p>
        </p:txBody>
      </p:sp>
      <p:pic>
        <p:nvPicPr>
          <p:cNvPr id="6" name="Picture 5">
            <a:extLst>
              <a:ext uri="{FF2B5EF4-FFF2-40B4-BE49-F238E27FC236}">
                <a16:creationId xmlns:a16="http://schemas.microsoft.com/office/drawing/2014/main" id="{93F895AD-C985-A6AE-91A1-902E1DBE7D0F}"/>
              </a:ext>
            </a:extLst>
          </p:cNvPr>
          <p:cNvPicPr>
            <a:picLocks noChangeAspect="1"/>
          </p:cNvPicPr>
          <p:nvPr/>
        </p:nvPicPr>
        <p:blipFill>
          <a:blip r:embed="rId2"/>
          <a:stretch>
            <a:fillRect/>
          </a:stretch>
        </p:blipFill>
        <p:spPr>
          <a:xfrm>
            <a:off x="838201" y="3139143"/>
            <a:ext cx="3349205" cy="2223697"/>
          </a:xfrm>
          <a:prstGeom prst="rect">
            <a:avLst/>
          </a:prstGeom>
          <a:ln>
            <a:solidFill>
              <a:srgbClr val="000000"/>
            </a:solidFill>
          </a:ln>
        </p:spPr>
      </p:pic>
      <p:sp>
        <p:nvSpPr>
          <p:cNvPr id="10" name="Plus 1">
            <a:extLst>
              <a:ext uri="{FF2B5EF4-FFF2-40B4-BE49-F238E27FC236}">
                <a16:creationId xmlns:a16="http://schemas.microsoft.com/office/drawing/2014/main" id="{C82BE365-401F-B8BA-26EB-C33480EBBF8F}"/>
              </a:ext>
            </a:extLst>
          </p:cNvPr>
          <p:cNvSpPr/>
          <p:nvPr/>
        </p:nvSpPr>
        <p:spPr>
          <a:xfrm>
            <a:off x="5029200" y="3883948"/>
            <a:ext cx="914400" cy="914400"/>
          </a:xfrm>
          <a:prstGeom prst="mathPlus">
            <a:avLst/>
          </a:prstGeom>
          <a:solidFill>
            <a:schemeClr val="tx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F6BA246-AA66-0EEA-452F-8D0D65F0E935}"/>
              </a:ext>
            </a:extLst>
          </p:cNvPr>
          <p:cNvSpPr txBox="1"/>
          <p:nvPr/>
        </p:nvSpPr>
        <p:spPr>
          <a:xfrm>
            <a:off x="38936" y="6471821"/>
            <a:ext cx="2832083" cy="292388"/>
          </a:xfrm>
          <a:prstGeom prst="rect">
            <a:avLst/>
          </a:prstGeom>
          <a:noFill/>
        </p:spPr>
        <p:txBody>
          <a:bodyPr wrap="square" rtlCol="0">
            <a:spAutoFit/>
          </a:bodyPr>
          <a:lstStyle/>
          <a:p>
            <a:r>
              <a:rPr lang="en-US" sz="1300" dirty="0"/>
              <a:t>Fiore et al., 2008</a:t>
            </a:r>
          </a:p>
        </p:txBody>
      </p:sp>
      <p:pic>
        <p:nvPicPr>
          <p:cNvPr id="7" name="Picture 6">
            <a:extLst>
              <a:ext uri="{FF2B5EF4-FFF2-40B4-BE49-F238E27FC236}">
                <a16:creationId xmlns:a16="http://schemas.microsoft.com/office/drawing/2014/main" id="{49AA53F5-151F-48F3-7707-648A2CDDC7C8}"/>
              </a:ext>
            </a:extLst>
          </p:cNvPr>
          <p:cNvPicPr>
            <a:picLocks noChangeAspect="1"/>
          </p:cNvPicPr>
          <p:nvPr/>
        </p:nvPicPr>
        <p:blipFill>
          <a:blip r:embed="rId3"/>
          <a:stretch>
            <a:fillRect/>
          </a:stretch>
        </p:blipFill>
        <p:spPr>
          <a:xfrm>
            <a:off x="6785394" y="3139143"/>
            <a:ext cx="4493172" cy="2223697"/>
          </a:xfrm>
          <a:prstGeom prst="rect">
            <a:avLst/>
          </a:prstGeom>
          <a:ln>
            <a:solidFill>
              <a:schemeClr val="tx2"/>
            </a:solidFill>
          </a:ln>
        </p:spPr>
      </p:pic>
      <p:sp>
        <p:nvSpPr>
          <p:cNvPr id="5" name="TextBox 4">
            <a:extLst>
              <a:ext uri="{FF2B5EF4-FFF2-40B4-BE49-F238E27FC236}">
                <a16:creationId xmlns:a16="http://schemas.microsoft.com/office/drawing/2014/main" id="{49CA0C53-210A-46F8-92A8-21B3711FD0D6}"/>
              </a:ext>
            </a:extLst>
          </p:cNvPr>
          <p:cNvSpPr txBox="1"/>
          <p:nvPr/>
        </p:nvSpPr>
        <p:spPr>
          <a:xfrm>
            <a:off x="937261" y="3883948"/>
            <a:ext cx="2727960" cy="646331"/>
          </a:xfrm>
          <a:prstGeom prst="rect">
            <a:avLst/>
          </a:prstGeom>
          <a:noFill/>
        </p:spPr>
        <p:txBody>
          <a:bodyPr wrap="square" rtlCol="0">
            <a:spAutoFit/>
          </a:bodyPr>
          <a:lstStyle/>
          <a:p>
            <a:r>
              <a:rPr lang="en-US" dirty="0"/>
              <a:t>Picture Redacted</a:t>
            </a:r>
          </a:p>
          <a:p>
            <a:endParaRPr lang="en-US" dirty="0"/>
          </a:p>
        </p:txBody>
      </p:sp>
      <p:sp>
        <p:nvSpPr>
          <p:cNvPr id="8" name="TextBox 7">
            <a:extLst>
              <a:ext uri="{FF2B5EF4-FFF2-40B4-BE49-F238E27FC236}">
                <a16:creationId xmlns:a16="http://schemas.microsoft.com/office/drawing/2014/main" id="{E54E29ED-5A02-B6A5-BAB0-4D05C3C186D4}"/>
              </a:ext>
            </a:extLst>
          </p:cNvPr>
          <p:cNvSpPr txBox="1"/>
          <p:nvPr/>
        </p:nvSpPr>
        <p:spPr>
          <a:xfrm>
            <a:off x="7186627" y="3604660"/>
            <a:ext cx="2727960" cy="646331"/>
          </a:xfrm>
          <a:prstGeom prst="rect">
            <a:avLst/>
          </a:prstGeom>
          <a:noFill/>
        </p:spPr>
        <p:txBody>
          <a:bodyPr wrap="square" rtlCol="0">
            <a:spAutoFit/>
          </a:bodyPr>
          <a:lstStyle/>
          <a:p>
            <a:r>
              <a:rPr lang="en-US" dirty="0"/>
              <a:t>Picture Redacted</a:t>
            </a:r>
          </a:p>
          <a:p>
            <a:endParaRPr lang="en-US" dirty="0"/>
          </a:p>
        </p:txBody>
      </p:sp>
    </p:spTree>
    <p:extLst>
      <p:ext uri="{BB962C8B-B14F-4D97-AF65-F5344CB8AC3E}">
        <p14:creationId xmlns:p14="http://schemas.microsoft.com/office/powerpoint/2010/main" val="21036704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D8783-E963-BA17-A9B6-F517691F482B}"/>
              </a:ext>
            </a:extLst>
          </p:cNvPr>
          <p:cNvSpPr>
            <a:spLocks noGrp="1"/>
          </p:cNvSpPr>
          <p:nvPr>
            <p:ph type="title"/>
          </p:nvPr>
        </p:nvSpPr>
        <p:spPr/>
        <p:txBody>
          <a:bodyPr/>
          <a:lstStyle/>
          <a:p>
            <a:r>
              <a:rPr lang="en-US" dirty="0"/>
              <a:t>Relapse is a Process </a:t>
            </a:r>
          </a:p>
        </p:txBody>
      </p:sp>
      <p:sp>
        <p:nvSpPr>
          <p:cNvPr id="4" name="Slide Number Placeholder 3">
            <a:extLst>
              <a:ext uri="{FF2B5EF4-FFF2-40B4-BE49-F238E27FC236}">
                <a16:creationId xmlns:a16="http://schemas.microsoft.com/office/drawing/2014/main" id="{B6D12D18-F698-3B53-27B2-F2BB342EC2A3}"/>
              </a:ext>
            </a:extLst>
          </p:cNvPr>
          <p:cNvSpPr>
            <a:spLocks noGrp="1"/>
          </p:cNvSpPr>
          <p:nvPr>
            <p:ph type="sldNum" sz="quarter" idx="12"/>
          </p:nvPr>
        </p:nvSpPr>
        <p:spPr/>
        <p:txBody>
          <a:bodyPr/>
          <a:lstStyle/>
          <a:p>
            <a:fld id="{6BA4E481-929C-6B40-8F72-F01C1848538C}" type="slidenum">
              <a:rPr lang="en-US" smtClean="0"/>
              <a:t>8</a:t>
            </a:fld>
            <a:endParaRPr lang="en-US"/>
          </a:p>
        </p:txBody>
      </p:sp>
      <p:sp>
        <p:nvSpPr>
          <p:cNvPr id="5" name="Line 3">
            <a:extLst>
              <a:ext uri="{FF2B5EF4-FFF2-40B4-BE49-F238E27FC236}">
                <a16:creationId xmlns:a16="http://schemas.microsoft.com/office/drawing/2014/main" id="{9DBF3338-09D4-231D-360A-85E6335D501D}"/>
              </a:ext>
            </a:extLst>
          </p:cNvPr>
          <p:cNvSpPr>
            <a:spLocks noChangeShapeType="1"/>
          </p:cNvSpPr>
          <p:nvPr/>
        </p:nvSpPr>
        <p:spPr bwMode="auto">
          <a:xfrm>
            <a:off x="947738" y="3276600"/>
            <a:ext cx="9356468" cy="0"/>
          </a:xfrm>
          <a:prstGeom prst="line">
            <a:avLst/>
          </a:prstGeom>
          <a:noFill/>
          <a:ln w="257175">
            <a:solidFill>
              <a:schemeClr val="hlink"/>
            </a:solidFill>
            <a:round/>
            <a:headEnd type="none" w="sm" len="sm"/>
            <a:tailEnd type="stealth" w="lg" len="lg"/>
          </a:ln>
          <a:extLst>
            <a:ext uri="{909E8E84-426E-40DD-AFC4-6F175D3DCCD1}">
              <a14:hiddenFill xmlns:a14="http://schemas.microsoft.com/office/drawing/2010/main">
                <a:noFill/>
              </a14:hiddenFill>
            </a:ext>
          </a:extLst>
        </p:spPr>
        <p:txBody>
          <a:bodyPr/>
          <a:lstStyle/>
          <a:p>
            <a:endParaRPr lang="en-US"/>
          </a:p>
        </p:txBody>
      </p:sp>
      <p:sp>
        <p:nvSpPr>
          <p:cNvPr id="7" name="Arrow: Up 6">
            <a:extLst>
              <a:ext uri="{FF2B5EF4-FFF2-40B4-BE49-F238E27FC236}">
                <a16:creationId xmlns:a16="http://schemas.microsoft.com/office/drawing/2014/main" id="{A518A434-004B-E431-BE6A-40BB96315530}"/>
              </a:ext>
            </a:extLst>
          </p:cNvPr>
          <p:cNvSpPr/>
          <p:nvPr/>
        </p:nvSpPr>
        <p:spPr>
          <a:xfrm>
            <a:off x="2674375" y="3497824"/>
            <a:ext cx="334296" cy="953729"/>
          </a:xfrm>
          <a:prstGeom prst="up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5D3EAB59-0CE1-FFE2-C62D-A24971AF82DE}"/>
              </a:ext>
            </a:extLst>
          </p:cNvPr>
          <p:cNvSpPr txBox="1"/>
          <p:nvPr/>
        </p:nvSpPr>
        <p:spPr>
          <a:xfrm>
            <a:off x="2182761" y="4503176"/>
            <a:ext cx="1337187" cy="369332"/>
          </a:xfrm>
          <a:prstGeom prst="rect">
            <a:avLst/>
          </a:prstGeom>
          <a:noFill/>
        </p:spPr>
        <p:txBody>
          <a:bodyPr wrap="square" rtlCol="0">
            <a:spAutoFit/>
          </a:bodyPr>
          <a:lstStyle/>
          <a:p>
            <a:r>
              <a:rPr lang="en-US" b="1" dirty="0"/>
              <a:t>Initial Lapse </a:t>
            </a:r>
          </a:p>
        </p:txBody>
      </p:sp>
      <p:sp>
        <p:nvSpPr>
          <p:cNvPr id="9" name="Arrow: Up 8">
            <a:extLst>
              <a:ext uri="{FF2B5EF4-FFF2-40B4-BE49-F238E27FC236}">
                <a16:creationId xmlns:a16="http://schemas.microsoft.com/office/drawing/2014/main" id="{DB598D5A-D6DA-6EA6-F4E5-DA986BBB3D4F}"/>
              </a:ext>
            </a:extLst>
          </p:cNvPr>
          <p:cNvSpPr/>
          <p:nvPr/>
        </p:nvSpPr>
        <p:spPr>
          <a:xfrm>
            <a:off x="6710517" y="3497824"/>
            <a:ext cx="334296" cy="953729"/>
          </a:xfrm>
          <a:prstGeom prst="up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D25008D0-A0F7-471D-72F2-B4A8320CF6E1}"/>
              </a:ext>
            </a:extLst>
          </p:cNvPr>
          <p:cNvSpPr txBox="1"/>
          <p:nvPr/>
        </p:nvSpPr>
        <p:spPr>
          <a:xfrm>
            <a:off x="6209071" y="4503800"/>
            <a:ext cx="1337187" cy="369332"/>
          </a:xfrm>
          <a:prstGeom prst="rect">
            <a:avLst/>
          </a:prstGeom>
          <a:noFill/>
        </p:spPr>
        <p:txBody>
          <a:bodyPr wrap="square" rtlCol="0">
            <a:spAutoFit/>
          </a:bodyPr>
          <a:lstStyle/>
          <a:p>
            <a:r>
              <a:rPr lang="en-US" b="1" dirty="0"/>
              <a:t>Full Relapse</a:t>
            </a:r>
          </a:p>
        </p:txBody>
      </p:sp>
    </p:spTree>
    <p:extLst>
      <p:ext uri="{BB962C8B-B14F-4D97-AF65-F5344CB8AC3E}">
        <p14:creationId xmlns:p14="http://schemas.microsoft.com/office/powerpoint/2010/main" val="1134077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ppt_w/2"/>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ppt_w</p:attrName>
                                        </p:attrNameLst>
                                      </p:cBhvr>
                                      <p:tavLst>
                                        <p:tav tm="0">
                                          <p:val>
                                            <p:fltVal val="0"/>
                                          </p:val>
                                        </p:tav>
                                        <p:tav tm="100000">
                                          <p:val>
                                            <p:strVal val="#ppt_w"/>
                                          </p:val>
                                        </p:tav>
                                      </p:tavLst>
                                    </p:anim>
                                    <p:anim calcmode="lin" valueType="num">
                                      <p:cBhvr>
                                        <p:cTn id="10"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p:bldP spid="9" grpId="0" animBg="1"/>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B3D19-4A8E-BB77-CE84-6731F58A393F}"/>
              </a:ext>
            </a:extLst>
          </p:cNvPr>
          <p:cNvSpPr>
            <a:spLocks noGrp="1"/>
          </p:cNvSpPr>
          <p:nvPr>
            <p:ph type="title"/>
          </p:nvPr>
        </p:nvSpPr>
        <p:spPr/>
        <p:txBody>
          <a:bodyPr/>
          <a:lstStyle/>
          <a:p>
            <a:r>
              <a:rPr lang="en-US" dirty="0"/>
              <a:t>Smoking Cessation and Relapse</a:t>
            </a:r>
          </a:p>
        </p:txBody>
      </p:sp>
      <p:sp>
        <p:nvSpPr>
          <p:cNvPr id="3" name="Content Placeholder 2">
            <a:extLst>
              <a:ext uri="{FF2B5EF4-FFF2-40B4-BE49-F238E27FC236}">
                <a16:creationId xmlns:a16="http://schemas.microsoft.com/office/drawing/2014/main" id="{A82B3DD3-C0DE-89F4-15F0-F60D4BBC9B74}"/>
              </a:ext>
            </a:extLst>
          </p:cNvPr>
          <p:cNvSpPr>
            <a:spLocks noGrp="1"/>
          </p:cNvSpPr>
          <p:nvPr>
            <p:ph idx="1"/>
          </p:nvPr>
        </p:nvSpPr>
        <p:spPr/>
        <p:txBody>
          <a:bodyPr/>
          <a:lstStyle/>
          <a:p>
            <a:r>
              <a:rPr lang="en-US" dirty="0"/>
              <a:t>Smoking cessation treatments need to directly anticipate and address relapse</a:t>
            </a:r>
          </a:p>
          <a:p>
            <a:r>
              <a:rPr lang="en-US" dirty="0"/>
              <a:t>Relapse prevention is as important as cessation </a:t>
            </a:r>
          </a:p>
          <a:p>
            <a:r>
              <a:rPr lang="en-US" dirty="0"/>
              <a:t>Determinants of Relapse </a:t>
            </a:r>
          </a:p>
          <a:p>
            <a:pPr lvl="1"/>
            <a:r>
              <a:rPr lang="en-US" dirty="0"/>
              <a:t>Motivation </a:t>
            </a:r>
          </a:p>
          <a:p>
            <a:pPr lvl="1"/>
            <a:r>
              <a:rPr lang="en-US" dirty="0"/>
              <a:t>Self-efficacy </a:t>
            </a:r>
          </a:p>
          <a:p>
            <a:pPr lvl="1"/>
            <a:r>
              <a:rPr lang="en-US" dirty="0"/>
              <a:t>Outcome expectancies </a:t>
            </a:r>
          </a:p>
          <a:p>
            <a:pPr lvl="1"/>
            <a:r>
              <a:rPr lang="en-US" dirty="0"/>
              <a:t>Craving</a:t>
            </a:r>
          </a:p>
          <a:p>
            <a:pPr lvl="1"/>
            <a:r>
              <a:rPr lang="en-US" dirty="0"/>
              <a:t>Negative affect </a:t>
            </a:r>
          </a:p>
          <a:p>
            <a:pPr marL="457200" lvl="1" indent="0">
              <a:buNone/>
            </a:pPr>
            <a:endParaRPr lang="en-US" dirty="0"/>
          </a:p>
        </p:txBody>
      </p:sp>
      <p:sp>
        <p:nvSpPr>
          <p:cNvPr id="4" name="Slide Number Placeholder 3">
            <a:extLst>
              <a:ext uri="{FF2B5EF4-FFF2-40B4-BE49-F238E27FC236}">
                <a16:creationId xmlns:a16="http://schemas.microsoft.com/office/drawing/2014/main" id="{3433AED5-1B15-8F86-523B-6B970B03BA59}"/>
              </a:ext>
            </a:extLst>
          </p:cNvPr>
          <p:cNvSpPr>
            <a:spLocks noGrp="1"/>
          </p:cNvSpPr>
          <p:nvPr>
            <p:ph type="sldNum" sz="quarter" idx="12"/>
          </p:nvPr>
        </p:nvSpPr>
        <p:spPr/>
        <p:txBody>
          <a:bodyPr/>
          <a:lstStyle/>
          <a:p>
            <a:fld id="{6BA4E481-929C-6B40-8F72-F01C1848538C}" type="slidenum">
              <a:rPr lang="en-US" smtClean="0"/>
              <a:t>9</a:t>
            </a:fld>
            <a:endParaRPr lang="en-US"/>
          </a:p>
        </p:txBody>
      </p:sp>
      <p:sp>
        <p:nvSpPr>
          <p:cNvPr id="5" name="TextBox 4">
            <a:extLst>
              <a:ext uri="{FF2B5EF4-FFF2-40B4-BE49-F238E27FC236}">
                <a16:creationId xmlns:a16="http://schemas.microsoft.com/office/drawing/2014/main" id="{56EB21E6-A376-819C-67DB-7636E83FE7C5}"/>
              </a:ext>
            </a:extLst>
          </p:cNvPr>
          <p:cNvSpPr txBox="1"/>
          <p:nvPr/>
        </p:nvSpPr>
        <p:spPr>
          <a:xfrm>
            <a:off x="38936" y="6530891"/>
            <a:ext cx="5014845" cy="292388"/>
          </a:xfrm>
          <a:prstGeom prst="rect">
            <a:avLst/>
          </a:prstGeom>
          <a:noFill/>
        </p:spPr>
        <p:txBody>
          <a:bodyPr wrap="square" rtlCol="0">
            <a:spAutoFit/>
          </a:bodyPr>
          <a:lstStyle/>
          <a:p>
            <a:r>
              <a:rPr lang="en-US" sz="1300" dirty="0"/>
              <a:t>Businelle et al., 2010; Larimer et al. ,1999; Witkiewitz &amp; Marlatt, 2004</a:t>
            </a:r>
          </a:p>
        </p:txBody>
      </p:sp>
      <p:sp>
        <p:nvSpPr>
          <p:cNvPr id="6" name="Content Placeholder 2">
            <a:extLst>
              <a:ext uri="{FF2B5EF4-FFF2-40B4-BE49-F238E27FC236}">
                <a16:creationId xmlns:a16="http://schemas.microsoft.com/office/drawing/2014/main" id="{37B71154-47B8-D049-4D67-052667E154C6}"/>
              </a:ext>
            </a:extLst>
          </p:cNvPr>
          <p:cNvSpPr txBox="1">
            <a:spLocks/>
          </p:cNvSpPr>
          <p:nvPr/>
        </p:nvSpPr>
        <p:spPr>
          <a:xfrm>
            <a:off x="4685330" y="2874623"/>
            <a:ext cx="7709471" cy="3961718"/>
          </a:xfrm>
          <a:prstGeom prst="rect">
            <a:avLst/>
          </a:prstGeom>
        </p:spPr>
        <p:txBody>
          <a:bodyPr vert="horz" lIns="0" tIns="0" rIns="0" bIns="0" rtlCol="0">
            <a:noAutofit/>
          </a:bodyPr>
          <a:lstStyle>
            <a:lvl1pPr marL="285750" indent="-285750" algn="l" defTabSz="914400" rtl="0" eaLnBrk="1" latinLnBrk="0" hangingPunct="1">
              <a:lnSpc>
                <a:spcPct val="100000"/>
              </a:lnSpc>
              <a:spcBef>
                <a:spcPts val="1000"/>
              </a:spcBef>
              <a:buFont typeface="Arial" panose="020B0604020202020204" pitchFamily="34" charset="0"/>
              <a:buChar char="•"/>
              <a:defRPr sz="2400" b="0" i="0" kern="1200" spc="0" baseline="0">
                <a:solidFill>
                  <a:schemeClr val="tx1"/>
                </a:solidFill>
                <a:latin typeface="Franklin Gothic Book" panose="020B0503020102020204" pitchFamily="34"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200" b="0" i="0" kern="1200" spc="0" baseline="0">
                <a:solidFill>
                  <a:schemeClr val="tx1"/>
                </a:solidFill>
                <a:latin typeface="Franklin Gothic Book" panose="020B0503020102020204" pitchFamily="34"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b="0" i="0" kern="1200" spc="0" baseline="0">
                <a:solidFill>
                  <a:schemeClr val="tx1"/>
                </a:solidFill>
                <a:latin typeface="Franklin Gothic Book" panose="020B0503020102020204" pitchFamily="34"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b="0" i="0" kern="1200" spc="0" baseline="0">
                <a:solidFill>
                  <a:schemeClr val="tx1"/>
                </a:solidFill>
                <a:latin typeface="Franklin Gothic Book" panose="020B0503020102020204" pitchFamily="34"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b="0" i="0" kern="1200" spc="0" baseline="0">
                <a:solidFill>
                  <a:schemeClr val="tx1"/>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dirty="0"/>
              <a:t>Withdrawal </a:t>
            </a:r>
          </a:p>
          <a:p>
            <a:pPr lvl="1"/>
            <a:r>
              <a:rPr lang="en-US" dirty="0"/>
              <a:t>Coping</a:t>
            </a:r>
          </a:p>
          <a:p>
            <a:pPr lvl="1"/>
            <a:r>
              <a:rPr lang="en-US" dirty="0"/>
              <a:t>Social support </a:t>
            </a:r>
          </a:p>
          <a:p>
            <a:pPr lvl="1"/>
            <a:r>
              <a:rPr lang="en-US" dirty="0"/>
              <a:t>Context/environmental factors </a:t>
            </a:r>
          </a:p>
        </p:txBody>
      </p:sp>
    </p:spTree>
    <p:extLst>
      <p:ext uri="{BB962C8B-B14F-4D97-AF65-F5344CB8AC3E}">
        <p14:creationId xmlns:p14="http://schemas.microsoft.com/office/powerpoint/2010/main" val="3940080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
                                            <p:txEl>
                                              <p:pRg st="0" end="0"/>
                                            </p:txEl>
                                          </p:spTgt>
                                        </p:tgtEl>
                                        <p:attrNameLst>
                                          <p:attrName>style.visibility</p:attrName>
                                        </p:attrNameLst>
                                      </p:cBhvr>
                                      <p:to>
                                        <p:strVal val="visible"/>
                                      </p:to>
                                    </p:set>
                                    <p:animEffect transition="in" filter="fade">
                                      <p:cBhvr>
                                        <p:cTn id="30" dur="500"/>
                                        <p:tgtEl>
                                          <p:spTgt spid="6">
                                            <p:txEl>
                                              <p:pRg st="0" end="0"/>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6">
                                            <p:txEl>
                                              <p:pRg st="1" end="1"/>
                                            </p:txEl>
                                          </p:spTgt>
                                        </p:tgtEl>
                                        <p:attrNameLst>
                                          <p:attrName>style.visibility</p:attrName>
                                        </p:attrNameLst>
                                      </p:cBhvr>
                                      <p:to>
                                        <p:strVal val="visible"/>
                                      </p:to>
                                    </p:set>
                                    <p:animEffect transition="in" filter="fade">
                                      <p:cBhvr>
                                        <p:cTn id="33" dur="500"/>
                                        <p:tgtEl>
                                          <p:spTgt spid="6">
                                            <p:txEl>
                                              <p:pRg st="1" end="1"/>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Effect transition="in" filter="fade">
                                      <p:cBhvr>
                                        <p:cTn id="36" dur="500"/>
                                        <p:tgtEl>
                                          <p:spTgt spid="6">
                                            <p:txEl>
                                              <p:pRg st="2" end="2"/>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6">
                                            <p:txEl>
                                              <p:pRg st="3" end="3"/>
                                            </p:txEl>
                                          </p:spTgt>
                                        </p:tgtEl>
                                        <p:attrNameLst>
                                          <p:attrName>style.visibility</p:attrName>
                                        </p:attrNameLst>
                                      </p:cBhvr>
                                      <p:to>
                                        <p:strVal val="visible"/>
                                      </p:to>
                                    </p:set>
                                    <p:animEffect transition="in" filter="fade">
                                      <p:cBhvr>
                                        <p:cTn id="39"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24">
      <a:dk1>
        <a:srgbClr val="052F6D"/>
      </a:dk1>
      <a:lt1>
        <a:srgbClr val="FFFFFF"/>
      </a:lt1>
      <a:dk2>
        <a:srgbClr val="052F6D"/>
      </a:dk2>
      <a:lt2>
        <a:srgbClr val="E7E6E6"/>
      </a:lt2>
      <a:accent1>
        <a:srgbClr val="8F99B4"/>
      </a:accent1>
      <a:accent2>
        <a:srgbClr val="39BFDF"/>
      </a:accent2>
      <a:accent3>
        <a:srgbClr val="A0D8E5"/>
      </a:accent3>
      <a:accent4>
        <a:srgbClr val="EBF7F9"/>
      </a:accent4>
      <a:accent5>
        <a:srgbClr val="73BB1F"/>
      </a:accent5>
      <a:accent6>
        <a:srgbClr val="A4A4A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ffitt Template 1.pptx" id="{0193DF98-7C0F-47D7-8290-821062CEBD41}" vid="{EBA7F25F-C4D4-4615-9DEC-73306E942448}"/>
    </a:ext>
  </a:extLst>
</a:theme>
</file>

<file path=ppt/theme/theme2.xml><?xml version="1.0" encoding="utf-8"?>
<a:theme xmlns:a="http://schemas.openxmlformats.org/drawingml/2006/main" name="1_Office Theme">
  <a:themeElements>
    <a:clrScheme name="Custom 124">
      <a:dk1>
        <a:srgbClr val="052F6D"/>
      </a:dk1>
      <a:lt1>
        <a:srgbClr val="FFFFFF"/>
      </a:lt1>
      <a:dk2>
        <a:srgbClr val="052F6D"/>
      </a:dk2>
      <a:lt2>
        <a:srgbClr val="E7E6E6"/>
      </a:lt2>
      <a:accent1>
        <a:srgbClr val="8F99B4"/>
      </a:accent1>
      <a:accent2>
        <a:srgbClr val="39BFDF"/>
      </a:accent2>
      <a:accent3>
        <a:srgbClr val="A0D8E5"/>
      </a:accent3>
      <a:accent4>
        <a:srgbClr val="EBF7F9"/>
      </a:accent4>
      <a:accent5>
        <a:srgbClr val="73BB1F"/>
      </a:accent5>
      <a:accent6>
        <a:srgbClr val="A4A4A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ffitt_PPT 4x3 Template 3" id="{882507EE-E321-5D42-9379-C96DEB7B3919}" vid="{39DAA438-CB33-FF47-BE3E-ABEA6FE8E72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a83f410-c06a-4c5e-8d3a-811ec559d79b">
      <Terms xmlns="http://schemas.microsoft.com/office/infopath/2007/PartnerControls"/>
    </lcf76f155ced4ddcb4097134ff3c332f>
    <TaxCatchAll xmlns="c261c137-cdd3-4900-bec3-09f30364350c" xsi:nil="true"/>
    <_ip_UnifiedCompliancePolicyUIAction xmlns="http://schemas.microsoft.com/sharepoint/v3"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4E2ECCE3365C94582B74FEAC026634F" ma:contentTypeVersion="20" ma:contentTypeDescription="Create a new document." ma:contentTypeScope="" ma:versionID="cde490f7cdf6531257c6bb2649990f9a">
  <xsd:schema xmlns:xsd="http://www.w3.org/2001/XMLSchema" xmlns:xs="http://www.w3.org/2001/XMLSchema" xmlns:p="http://schemas.microsoft.com/office/2006/metadata/properties" xmlns:ns1="http://schemas.microsoft.com/sharepoint/v3" xmlns:ns2="da83f410-c06a-4c5e-8d3a-811ec559d79b" xmlns:ns3="c261c137-cdd3-4900-bec3-09f30364350c" targetNamespace="http://schemas.microsoft.com/office/2006/metadata/properties" ma:root="true" ma:fieldsID="e4cc4559574bee5530b82c8b9a1d721d" ns1:_="" ns2:_="" ns3:_="">
    <xsd:import namespace="http://schemas.microsoft.com/sharepoint/v3"/>
    <xsd:import namespace="da83f410-c06a-4c5e-8d3a-811ec559d79b"/>
    <xsd:import namespace="c261c137-cdd3-4900-bec3-09f30364350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6" nillable="true" ma:displayName="Unified Compliance Policy Properties" ma:hidden="true" ma:internalName="_ip_UnifiedCompliancePolicyProperties">
      <xsd:simpleType>
        <xsd:restriction base="dms:Note"/>
      </xsd:simpleType>
    </xsd:element>
    <xsd:element name="_ip_UnifiedCompliancePolicyUIAction" ma:index="2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a83f410-c06a-4c5e-8d3a-811ec559d7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9d37ae30-1c3a-40e1-94c5-05ea5a1665a8"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261c137-cdd3-4900-bec3-09f30364350c"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2b42a769-8cb9-49fa-9099-866f416aa39b}" ma:internalName="TaxCatchAll" ma:showField="CatchAllData" ma:web="c261c137-cdd3-4900-bec3-09f30364350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DFD8DDD-4946-41B2-AF9D-E9EA2E930354}">
  <ds:schemaRefs>
    <ds:schemaRef ds:uri="http://schemas.microsoft.com/sharepoint/v3/contenttype/forms"/>
  </ds:schemaRefs>
</ds:datastoreItem>
</file>

<file path=customXml/itemProps2.xml><?xml version="1.0" encoding="utf-8"?>
<ds:datastoreItem xmlns:ds="http://schemas.openxmlformats.org/officeDocument/2006/customXml" ds:itemID="{FB102D5D-FE7F-46B0-B2BD-285F30D096C6}">
  <ds:schemaRefs>
    <ds:schemaRef ds:uri="http://www.w3.org/XML/1998/namespace"/>
    <ds:schemaRef ds:uri="http://purl.org/dc/terms/"/>
    <ds:schemaRef ds:uri="http://purl.org/dc/dcmitype/"/>
    <ds:schemaRef ds:uri="http://schemas.microsoft.com/office/2006/documentManagement/types"/>
    <ds:schemaRef ds:uri="http://schemas.microsoft.com/sharepoint/v3"/>
    <ds:schemaRef ds:uri="http://schemas.microsoft.com/office/2006/metadata/properties"/>
    <ds:schemaRef ds:uri="da83f410-c06a-4c5e-8d3a-811ec559d79b"/>
    <ds:schemaRef ds:uri="http://schemas.microsoft.com/office/infopath/2007/PartnerControls"/>
    <ds:schemaRef ds:uri="http://schemas.openxmlformats.org/package/2006/metadata/core-properties"/>
    <ds:schemaRef ds:uri="c261c137-cdd3-4900-bec3-09f30364350c"/>
    <ds:schemaRef ds:uri="http://purl.org/dc/elements/1.1/"/>
  </ds:schemaRefs>
</ds:datastoreItem>
</file>

<file path=customXml/itemProps3.xml><?xml version="1.0" encoding="utf-8"?>
<ds:datastoreItem xmlns:ds="http://schemas.openxmlformats.org/officeDocument/2006/customXml" ds:itemID="{B5CC2173-D17C-49E4-86EA-1BE71781DC6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a83f410-c06a-4c5e-8d3a-811ec559d79b"/>
    <ds:schemaRef ds:uri="c261c137-cdd3-4900-bec3-09f3036435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Moffitt Template 1</Template>
  <TotalTime>7127</TotalTime>
  <Words>1333</Words>
  <Application>Microsoft Office PowerPoint</Application>
  <PresentationFormat>Widescreen</PresentationFormat>
  <Paragraphs>281</Paragraphs>
  <Slides>28</Slides>
  <Notes>5</Notes>
  <HiddenSlides>2</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28</vt:i4>
      </vt:variant>
    </vt:vector>
  </HeadingPairs>
  <TitlesOfParts>
    <vt:vector size="37" baseType="lpstr">
      <vt:lpstr>Aptos</vt:lpstr>
      <vt:lpstr>Arial</vt:lpstr>
      <vt:lpstr>Calibri</vt:lpstr>
      <vt:lpstr>Franklin Gothic Book</vt:lpstr>
      <vt:lpstr>Franklin Gothic Medium</vt:lpstr>
      <vt:lpstr>Nunito</vt:lpstr>
      <vt:lpstr>Wingdings</vt:lpstr>
      <vt:lpstr>Office Theme</vt:lpstr>
      <vt:lpstr>1_Office Theme</vt:lpstr>
      <vt:lpstr>PowerPoint Presentation</vt:lpstr>
      <vt:lpstr>Overview </vt:lpstr>
      <vt:lpstr>Tobacco Use</vt:lpstr>
      <vt:lpstr>Smoking Cessation </vt:lpstr>
      <vt:lpstr>Smoking Cessation Treatments: Pharmacotherapy</vt:lpstr>
      <vt:lpstr>Smoking Cessation Treatments: Counseling</vt:lpstr>
      <vt:lpstr>Smoking Cessation Treatments </vt:lpstr>
      <vt:lpstr>Relapse is a Process </vt:lpstr>
      <vt:lpstr>Smoking Cessation and Relapse</vt:lpstr>
      <vt:lpstr>E-Cigarettes</vt:lpstr>
      <vt:lpstr>E-cigarettes</vt:lpstr>
      <vt:lpstr>Current Use of E-cigarettes</vt:lpstr>
      <vt:lpstr>E-cigarette Use</vt:lpstr>
      <vt:lpstr>Current Cigarette and E-cigarette Use </vt:lpstr>
      <vt:lpstr>E-cigarettes and Smoking Cessation </vt:lpstr>
      <vt:lpstr>General Strategies for Communicating with Patients </vt:lpstr>
      <vt:lpstr>Technology</vt:lpstr>
      <vt:lpstr>Rationale </vt:lpstr>
      <vt:lpstr>Expanding the Reach </vt:lpstr>
      <vt:lpstr>Cue Exposure Therapy </vt:lpstr>
      <vt:lpstr>Augmented Reality (AR)</vt:lpstr>
      <vt:lpstr>AR Smoking-Related Images </vt:lpstr>
      <vt:lpstr>Results</vt:lpstr>
      <vt:lpstr>Project ARC</vt:lpstr>
      <vt:lpstr>Summary</vt:lpstr>
      <vt:lpstr>Thank you!</vt:lpstr>
      <vt:lpstr>Young Adults </vt:lpstr>
      <vt:lpstr>Smoking Cessation by Age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Mindfulness in Your Daily Life to Support Self-Care</dc:title>
  <dc:creator>Vinci, Christine E</dc:creator>
  <cp:lastModifiedBy>Griest, Megan</cp:lastModifiedBy>
  <cp:revision>67</cp:revision>
  <cp:lastPrinted>2019-03-21T16:44:27Z</cp:lastPrinted>
  <dcterms:created xsi:type="dcterms:W3CDTF">2024-01-02T13:39:46Z</dcterms:created>
  <dcterms:modified xsi:type="dcterms:W3CDTF">2025-06-24T22:14:31Z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0x010100E4E2ECCE3365C94582B74FEAC026634F</vt:lpwstr>
  </property>
  <property fmtid="{D5CDD505-2E9C-101B-9397-08002B2CF9AE}" pid="3" name="MediaServiceImageTags">
    <vt:lpwstr/>
  </property>
</Properties>
</file>