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2" r:id="rId4"/>
    <p:sldMasterId id="2147483673" r:id="rId5"/>
  </p:sldMasterIdLst>
  <p:notesMasterIdLst>
    <p:notesMasterId r:id="rId19"/>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x="9144000" cy="5143500" type="screen16x9"/>
  <p:notesSz cx="6858000" cy="9144000"/>
  <p:embeddedFontLst>
    <p:embeddedFont>
      <p:font typeface="Proxima Nova" panose="020B0604020202020204" charset="0"/>
      <p:regular r:id="rId20"/>
      <p:bold r:id="rId21"/>
      <p:italic r:id="rId22"/>
      <p:boldItalic r:id="rId23"/>
    </p:embeddedFont>
    <p:embeddedFont>
      <p:font typeface="Roboto Slab" pitchFamily="2" charset="0"/>
      <p:regular r:id="rId24"/>
      <p:bold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1" d="100"/>
          <a:sy n="61" d="100"/>
        </p:scale>
        <p:origin x="624" y="4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2.fntdata"/><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6.fntdata"/><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font" Target="fonts/font1.fntdata"/><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5.fntdata"/><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4.fntdata"/><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3.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35fea914962_0_1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35fea914962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5fea914962_0_1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35fea914962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35fea914962_0_3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35fea914962_0_3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35fea914962_0_3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35fea914962_0_3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a:solidFill>
                  <a:srgbClr val="202729"/>
                </a:solidFill>
                <a:latin typeface="Calibri"/>
                <a:ea typeface="Calibri"/>
                <a:cs typeface="Calibri"/>
                <a:sym typeface="Calibri"/>
              </a:rPr>
              <a:t>ATCC Referral Process and Procedure</a:t>
            </a:r>
            <a:endParaRPr sz="1200">
              <a:solidFill>
                <a:srgbClr val="202729"/>
              </a:solidFill>
              <a:latin typeface="Calibri"/>
              <a:ea typeface="Calibri"/>
              <a:cs typeface="Calibri"/>
              <a:sym typeface="Calibri"/>
            </a:endParaRPr>
          </a:p>
          <a:p>
            <a:pPr marL="914400" lvl="1" indent="-304800" algn="l" rtl="0">
              <a:lnSpc>
                <a:spcPct val="115000"/>
              </a:lnSpc>
              <a:spcBef>
                <a:spcPts val="1200"/>
              </a:spcBef>
              <a:spcAft>
                <a:spcPts val="0"/>
              </a:spcAft>
              <a:buClr>
                <a:srgbClr val="202729"/>
              </a:buClr>
              <a:buSzPts val="1200"/>
              <a:buFont typeface="Calibri"/>
              <a:buChar char="○"/>
            </a:pPr>
            <a:r>
              <a:rPr lang="en" sz="1200">
                <a:solidFill>
                  <a:srgbClr val="202729"/>
                </a:solidFill>
                <a:latin typeface="Calibri"/>
                <a:ea typeface="Calibri"/>
                <a:cs typeface="Calibri"/>
                <a:sym typeface="Calibri"/>
              </a:rPr>
              <a:t>Only accepting two violations at a time </a:t>
            </a:r>
            <a:endParaRPr sz="1200">
              <a:solidFill>
                <a:srgbClr val="202729"/>
              </a:solidFill>
              <a:latin typeface="Calibri"/>
              <a:ea typeface="Calibri"/>
              <a:cs typeface="Calibri"/>
              <a:sym typeface="Calibri"/>
            </a:endParaRPr>
          </a:p>
          <a:p>
            <a:pPr marL="914400" lvl="1" indent="-304800" algn="l" rtl="0">
              <a:lnSpc>
                <a:spcPct val="115000"/>
              </a:lnSpc>
              <a:spcBef>
                <a:spcPts val="0"/>
              </a:spcBef>
              <a:spcAft>
                <a:spcPts val="0"/>
              </a:spcAft>
              <a:buClr>
                <a:srgbClr val="202729"/>
              </a:buClr>
              <a:buSzPts val="1200"/>
              <a:buFont typeface="Calibri"/>
              <a:buChar char="○"/>
            </a:pPr>
            <a:r>
              <a:rPr lang="en" sz="1200">
                <a:solidFill>
                  <a:srgbClr val="202729"/>
                </a:solidFill>
                <a:latin typeface="Calibri"/>
                <a:ea typeface="Calibri"/>
                <a:cs typeface="Calibri"/>
                <a:sym typeface="Calibri"/>
              </a:rPr>
              <a:t>Only accepting violations that occur within 12 month period while violations hold a two year clock</a:t>
            </a:r>
            <a:endParaRPr sz="1200">
              <a:solidFill>
                <a:srgbClr val="202729"/>
              </a:solidFill>
              <a:latin typeface="Calibri"/>
              <a:ea typeface="Calibri"/>
              <a:cs typeface="Calibri"/>
              <a:sym typeface="Calibri"/>
            </a:endParaRPr>
          </a:p>
          <a:p>
            <a:pPr marL="914400" lvl="1" indent="-304800" algn="l" rtl="0">
              <a:lnSpc>
                <a:spcPct val="115000"/>
              </a:lnSpc>
              <a:spcBef>
                <a:spcPts val="0"/>
              </a:spcBef>
              <a:spcAft>
                <a:spcPts val="0"/>
              </a:spcAft>
              <a:buClr>
                <a:srgbClr val="202729"/>
              </a:buClr>
              <a:buSzPts val="1200"/>
              <a:buFont typeface="Calibri"/>
              <a:buChar char="○"/>
            </a:pPr>
            <a:r>
              <a:rPr lang="en" sz="1200">
                <a:solidFill>
                  <a:srgbClr val="202729"/>
                </a:solidFill>
                <a:latin typeface="Calibri"/>
                <a:ea typeface="Calibri"/>
                <a:cs typeface="Calibri"/>
                <a:sym typeface="Calibri"/>
              </a:rPr>
              <a:t>Leniency </a:t>
            </a:r>
            <a:endParaRPr sz="1200">
              <a:solidFill>
                <a:srgbClr val="202729"/>
              </a:solidFill>
              <a:latin typeface="Calibri"/>
              <a:ea typeface="Calibri"/>
              <a:cs typeface="Calibri"/>
              <a:sym typeface="Calibri"/>
            </a:endParaRPr>
          </a:p>
          <a:p>
            <a:pPr marL="914400" lvl="1" indent="-304800" algn="l" rtl="0">
              <a:lnSpc>
                <a:spcPct val="115000"/>
              </a:lnSpc>
              <a:spcBef>
                <a:spcPts val="0"/>
              </a:spcBef>
              <a:spcAft>
                <a:spcPts val="0"/>
              </a:spcAft>
              <a:buClr>
                <a:srgbClr val="202729"/>
              </a:buClr>
              <a:buSzPts val="1200"/>
              <a:buFont typeface="Calibri"/>
              <a:buChar char="○"/>
            </a:pPr>
            <a:r>
              <a:rPr lang="en" sz="1200">
                <a:solidFill>
                  <a:srgbClr val="202729"/>
                </a:solidFill>
                <a:latin typeface="Calibri"/>
                <a:ea typeface="Calibri"/>
                <a:cs typeface="Calibri"/>
                <a:sym typeface="Calibri"/>
              </a:rPr>
              <a:t>Significant delay in decision making</a:t>
            </a:r>
            <a:endParaRPr sz="1200">
              <a:solidFill>
                <a:srgbClr val="202729"/>
              </a:solidFill>
              <a:latin typeface="Calibri"/>
              <a:ea typeface="Calibri"/>
              <a:cs typeface="Calibri"/>
              <a:sym typeface="Calibri"/>
            </a:endParaRPr>
          </a:p>
          <a:p>
            <a:pPr marL="0" lvl="0" indent="0" algn="l" rtl="0">
              <a:spcBef>
                <a:spcPts val="1200"/>
              </a:spcBef>
              <a:spcAft>
                <a:spcPts val="0"/>
              </a:spcAft>
              <a:buNone/>
            </a:pPr>
            <a:endParaRPr sz="1200">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35fea914962_0_2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35fea914962_0_2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5fea914962_0_2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35fea914962_0_2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35fea914962_0_2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35fea914962_0_2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35fea914962_0_2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35fea914962_0_2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5fea914962_0_4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35fea914962_0_4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35fea914962_0_3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35fea914962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35fea914962_0_3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35fea914962_0_3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35fea914962_0_3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35fea914962_0_3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35fea914962_0_38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35fea914962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54"/>
        <p:cNvGrpSpPr/>
        <p:nvPr/>
      </p:nvGrpSpPr>
      <p:grpSpPr>
        <a:xfrm>
          <a:off x="0" y="0"/>
          <a:ext cx="0" cy="0"/>
          <a:chOff x="0" y="0"/>
          <a:chExt cx="0" cy="0"/>
        </a:xfrm>
      </p:grpSpPr>
      <p:cxnSp>
        <p:nvCxnSpPr>
          <p:cNvPr id="55" name="Google Shape;55;p14"/>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56" name="Google Shape;56;p14"/>
          <p:cNvSpPr txBox="1">
            <a:spLocks noGrp="1"/>
          </p:cNvSpPr>
          <p:nvPr>
            <p:ph type="ctrTitle"/>
          </p:nvPr>
        </p:nvSpPr>
        <p:spPr>
          <a:xfrm>
            <a:off x="510450" y="1257300"/>
            <a:ext cx="8123100" cy="15885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57" name="Google Shape;57;p14"/>
          <p:cNvSpPr txBox="1">
            <a:spLocks noGrp="1"/>
          </p:cNvSpPr>
          <p:nvPr>
            <p:ph type="subTitle" idx="1"/>
          </p:nvPr>
        </p:nvSpPr>
        <p:spPr>
          <a:xfrm>
            <a:off x="510450" y="3182313"/>
            <a:ext cx="8123100" cy="6300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400"/>
              <a:buNone/>
              <a:defRPr sz="24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a:endParaRPr/>
          </a:p>
        </p:txBody>
      </p:sp>
      <p:sp>
        <p:nvSpPr>
          <p:cNvPr id="58" name="Google Shape;58;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59"/>
        <p:cNvGrpSpPr/>
        <p:nvPr/>
      </p:nvGrpSpPr>
      <p:grpSpPr>
        <a:xfrm>
          <a:off x="0" y="0"/>
          <a:ext cx="0" cy="0"/>
          <a:chOff x="0" y="0"/>
          <a:chExt cx="0" cy="0"/>
        </a:xfrm>
      </p:grpSpPr>
      <p:cxnSp>
        <p:nvCxnSpPr>
          <p:cNvPr id="60" name="Google Shape;60;p15"/>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61" name="Google Shape;61;p15"/>
          <p:cNvSpPr txBox="1">
            <a:spLocks noGrp="1"/>
          </p:cNvSpPr>
          <p:nvPr>
            <p:ph type="title"/>
          </p:nvPr>
        </p:nvSpPr>
        <p:spPr>
          <a:xfrm>
            <a:off x="510450" y="2057400"/>
            <a:ext cx="8123100" cy="77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62" name="Google Shape;62;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3"/>
        <p:cNvGrpSpPr/>
        <p:nvPr/>
      </p:nvGrpSpPr>
      <p:grpSpPr>
        <a:xfrm>
          <a:off x="0" y="0"/>
          <a:ext cx="0" cy="0"/>
          <a:chOff x="0" y="0"/>
          <a:chExt cx="0" cy="0"/>
        </a:xfrm>
      </p:grpSpPr>
      <p:sp>
        <p:nvSpPr>
          <p:cNvPr id="64" name="Google Shape;64;p16"/>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66" name="Google Shape;66;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67" name="Google Shape;67;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8"/>
        <p:cNvGrpSpPr/>
        <p:nvPr/>
      </p:nvGrpSpPr>
      <p:grpSpPr>
        <a:xfrm>
          <a:off x="0" y="0"/>
          <a:ext cx="0" cy="0"/>
          <a:chOff x="0" y="0"/>
          <a:chExt cx="0" cy="0"/>
        </a:xfrm>
      </p:grpSpPr>
      <p:sp>
        <p:nvSpPr>
          <p:cNvPr id="69" name="Google Shape;69;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70" name="Google Shape;70;p1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71" name="Google Shape;71;p1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72" name="Google Shape;72;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3"/>
        <p:cNvGrpSpPr/>
        <p:nvPr/>
      </p:nvGrpSpPr>
      <p:grpSpPr>
        <a:xfrm>
          <a:off x="0" y="0"/>
          <a:ext cx="0" cy="0"/>
          <a:chOff x="0" y="0"/>
          <a:chExt cx="0" cy="0"/>
        </a:xfrm>
      </p:grpSpPr>
      <p:sp>
        <p:nvSpPr>
          <p:cNvPr id="74" name="Google Shape;74;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75" name="Google Shape;75;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6"/>
        <p:cNvGrpSpPr/>
        <p:nvPr/>
      </p:nvGrpSpPr>
      <p:grpSpPr>
        <a:xfrm>
          <a:off x="0" y="0"/>
          <a:ext cx="0" cy="0"/>
          <a:chOff x="0" y="0"/>
          <a:chExt cx="0" cy="0"/>
        </a:xfrm>
      </p:grpSpPr>
      <p:sp>
        <p:nvSpPr>
          <p:cNvPr id="77" name="Google Shape;77;p1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78" name="Google Shape;78;p1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79" name="Google Shape;79;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80"/>
        <p:cNvGrpSpPr/>
        <p:nvPr/>
      </p:nvGrpSpPr>
      <p:grpSpPr>
        <a:xfrm>
          <a:off x="0" y="0"/>
          <a:ext cx="0" cy="0"/>
          <a:chOff x="0" y="0"/>
          <a:chExt cx="0" cy="0"/>
        </a:xfrm>
      </p:grpSpPr>
      <p:sp>
        <p:nvSpPr>
          <p:cNvPr id="81" name="Google Shape;81;p20"/>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82" name="Google Shape;82;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3"/>
        <p:cNvGrpSpPr/>
        <p:nvPr/>
      </p:nvGrpSpPr>
      <p:grpSpPr>
        <a:xfrm>
          <a:off x="0" y="0"/>
          <a:ext cx="0" cy="0"/>
          <a:chOff x="0" y="0"/>
          <a:chExt cx="0" cy="0"/>
        </a:xfrm>
      </p:grpSpPr>
      <p:sp>
        <p:nvSpPr>
          <p:cNvPr id="84" name="Google Shape;84;p21"/>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5" name="Google Shape;85;p21"/>
          <p:cNvCxnSpPr/>
          <p:nvPr/>
        </p:nvCxnSpPr>
        <p:spPr>
          <a:xfrm>
            <a:off x="5029675" y="4495500"/>
            <a:ext cx="468300" cy="0"/>
          </a:xfrm>
          <a:prstGeom prst="straightConnector1">
            <a:avLst/>
          </a:prstGeom>
          <a:noFill/>
          <a:ln w="19050" cap="flat" cmpd="sng">
            <a:solidFill>
              <a:schemeClr val="lt2"/>
            </a:solidFill>
            <a:prstDash val="solid"/>
            <a:round/>
            <a:headEnd type="none" w="sm" len="sm"/>
            <a:tailEnd type="none" w="sm" len="sm"/>
          </a:ln>
        </p:spPr>
      </p:cxnSp>
      <p:sp>
        <p:nvSpPr>
          <p:cNvPr id="86" name="Google Shape;86;p21"/>
          <p:cNvSpPr txBox="1">
            <a:spLocks noGrp="1"/>
          </p:cNvSpPr>
          <p:nvPr>
            <p:ph type="title"/>
          </p:nvPr>
        </p:nvSpPr>
        <p:spPr>
          <a:xfrm>
            <a:off x="265500" y="1205825"/>
            <a:ext cx="4045200" cy="1509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87" name="Google Shape;87;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8" name="Google Shape;88;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89" name="Google Shape;89;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0"/>
        <p:cNvGrpSpPr/>
        <p:nvPr/>
      </p:nvGrpSpPr>
      <p:grpSpPr>
        <a:xfrm>
          <a:off x="0" y="0"/>
          <a:ext cx="0" cy="0"/>
          <a:chOff x="0" y="0"/>
          <a:chExt cx="0" cy="0"/>
        </a:xfrm>
      </p:grpSpPr>
      <p:sp>
        <p:nvSpPr>
          <p:cNvPr id="91" name="Google Shape;91;p22"/>
          <p:cNvSpPr txBox="1">
            <a:spLocks noGrp="1"/>
          </p:cNvSpPr>
          <p:nvPr>
            <p:ph type="body" idx="1"/>
          </p:nvPr>
        </p:nvSpPr>
        <p:spPr>
          <a:xfrm>
            <a:off x="311700" y="42368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100"/>
              <a:buNone/>
              <a:defRPr sz="2100"/>
            </a:lvl1pPr>
          </a:lstStyle>
          <a:p>
            <a:endParaRPr/>
          </a:p>
        </p:txBody>
      </p:sp>
      <p:sp>
        <p:nvSpPr>
          <p:cNvPr id="92" name="Google Shape;92;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3"/>
        <p:cNvGrpSpPr/>
        <p:nvPr/>
      </p:nvGrpSpPr>
      <p:grpSpPr>
        <a:xfrm>
          <a:off x="0" y="0"/>
          <a:ext cx="0" cy="0"/>
          <a:chOff x="0" y="0"/>
          <a:chExt cx="0" cy="0"/>
        </a:xfrm>
      </p:grpSpPr>
      <p:sp>
        <p:nvSpPr>
          <p:cNvPr id="94" name="Google Shape;94;p23"/>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3"/>
          <p:cNvSpPr txBox="1">
            <a:spLocks noGrp="1"/>
          </p:cNvSpPr>
          <p:nvPr>
            <p:ph type="title" hasCustomPrompt="1"/>
          </p:nvPr>
        </p:nvSpPr>
        <p:spPr>
          <a:xfrm>
            <a:off x="311700" y="991475"/>
            <a:ext cx="8520600" cy="19179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14000"/>
              <a:buNone/>
              <a:defRPr sz="14000" b="1"/>
            </a:lvl1pPr>
            <a:lvl2pPr lvl="1" algn="ctr">
              <a:spcBef>
                <a:spcPts val="0"/>
              </a:spcBef>
              <a:spcAft>
                <a:spcPts val="0"/>
              </a:spcAft>
              <a:buSzPts val="14000"/>
              <a:buNone/>
              <a:defRPr sz="14000" b="1"/>
            </a:lvl2pPr>
            <a:lvl3pPr lvl="2" algn="ctr">
              <a:spcBef>
                <a:spcPts val="0"/>
              </a:spcBef>
              <a:spcAft>
                <a:spcPts val="0"/>
              </a:spcAft>
              <a:buSzPts val="14000"/>
              <a:buNone/>
              <a:defRPr sz="14000" b="1"/>
            </a:lvl3pPr>
            <a:lvl4pPr lvl="3" algn="ctr">
              <a:spcBef>
                <a:spcPts val="0"/>
              </a:spcBef>
              <a:spcAft>
                <a:spcPts val="0"/>
              </a:spcAft>
              <a:buSzPts val="14000"/>
              <a:buNone/>
              <a:defRPr sz="14000" b="1"/>
            </a:lvl4pPr>
            <a:lvl5pPr lvl="4" algn="ctr">
              <a:spcBef>
                <a:spcPts val="0"/>
              </a:spcBef>
              <a:spcAft>
                <a:spcPts val="0"/>
              </a:spcAft>
              <a:buSzPts val="14000"/>
              <a:buNone/>
              <a:defRPr sz="14000" b="1"/>
            </a:lvl5pPr>
            <a:lvl6pPr lvl="5" algn="ctr">
              <a:spcBef>
                <a:spcPts val="0"/>
              </a:spcBef>
              <a:spcAft>
                <a:spcPts val="0"/>
              </a:spcAft>
              <a:buSzPts val="14000"/>
              <a:buNone/>
              <a:defRPr sz="14000" b="1"/>
            </a:lvl6pPr>
            <a:lvl7pPr lvl="6" algn="ctr">
              <a:spcBef>
                <a:spcPts val="0"/>
              </a:spcBef>
              <a:spcAft>
                <a:spcPts val="0"/>
              </a:spcAft>
              <a:buSzPts val="14000"/>
              <a:buNone/>
              <a:defRPr sz="14000" b="1"/>
            </a:lvl7pPr>
            <a:lvl8pPr lvl="7" algn="ctr">
              <a:spcBef>
                <a:spcPts val="0"/>
              </a:spcBef>
              <a:spcAft>
                <a:spcPts val="0"/>
              </a:spcAft>
              <a:buSzPts val="14000"/>
              <a:buNone/>
              <a:defRPr sz="14000" b="1"/>
            </a:lvl8pPr>
            <a:lvl9pPr lvl="8" algn="ctr">
              <a:spcBef>
                <a:spcPts val="0"/>
              </a:spcBef>
              <a:spcAft>
                <a:spcPts val="0"/>
              </a:spcAft>
              <a:buSzPts val="14000"/>
              <a:buNone/>
              <a:defRPr sz="14000" b="1"/>
            </a:lvl9pPr>
          </a:lstStyle>
          <a:p>
            <a:r>
              <a:t>xx%</a:t>
            </a:r>
          </a:p>
        </p:txBody>
      </p:sp>
      <p:sp>
        <p:nvSpPr>
          <p:cNvPr id="96" name="Google Shape;96;p23"/>
          <p:cNvSpPr txBox="1">
            <a:spLocks noGrp="1"/>
          </p:cNvSpPr>
          <p:nvPr>
            <p:ph type="body" idx="1"/>
          </p:nvPr>
        </p:nvSpPr>
        <p:spPr>
          <a:xfrm>
            <a:off x="311700" y="3071300"/>
            <a:ext cx="8520600" cy="901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97" name="Google Shape;97;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8"/>
        <p:cNvGrpSpPr/>
        <p:nvPr/>
      </p:nvGrpSpPr>
      <p:grpSpPr>
        <a:xfrm>
          <a:off x="0" y="0"/>
          <a:ext cx="0" cy="0"/>
          <a:chOff x="0" y="0"/>
          <a:chExt cx="0" cy="0"/>
        </a:xfrm>
      </p:grpSpPr>
      <p:sp>
        <p:nvSpPr>
          <p:cNvPr id="99" name="Google Shape;99;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tandard">
  <p:cSld name="Standard">
    <p:spTree>
      <p:nvGrpSpPr>
        <p:cNvPr id="1" name="Shape 100"/>
        <p:cNvGrpSpPr/>
        <p:nvPr/>
      </p:nvGrpSpPr>
      <p:grpSpPr>
        <a:xfrm>
          <a:off x="0" y="0"/>
          <a:ext cx="0" cy="0"/>
          <a:chOff x="0" y="0"/>
          <a:chExt cx="0" cy="0"/>
        </a:xfrm>
      </p:grpSpPr>
      <p:sp>
        <p:nvSpPr>
          <p:cNvPr id="101" name="Google Shape;101;p25"/>
          <p:cNvSpPr txBox="1">
            <a:spLocks noGrp="1"/>
          </p:cNvSpPr>
          <p:nvPr>
            <p:ph type="title"/>
          </p:nvPr>
        </p:nvSpPr>
        <p:spPr>
          <a:xfrm>
            <a:off x="628650" y="447262"/>
            <a:ext cx="7886700" cy="7461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3300"/>
              <a:buFont typeface="Calibri"/>
              <a:buNone/>
              <a:defRPr sz="33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02" name="Google Shape;102;p25"/>
          <p:cNvSpPr txBox="1">
            <a:spLocks noGrp="1"/>
          </p:cNvSpPr>
          <p:nvPr>
            <p:ph type="body" idx="1"/>
          </p:nvPr>
        </p:nvSpPr>
        <p:spPr>
          <a:xfrm>
            <a:off x="961611" y="1369219"/>
            <a:ext cx="7553700" cy="3263400"/>
          </a:xfrm>
          <a:prstGeom prst="rect">
            <a:avLst/>
          </a:prstGeom>
          <a:noFill/>
          <a:ln>
            <a:noFill/>
          </a:ln>
        </p:spPr>
        <p:txBody>
          <a:bodyPr spcFirstLastPara="1" wrap="square" lIns="68575" tIns="34275" rIns="68575" bIns="34275" anchor="t" anchorCtr="0">
            <a:normAutofit/>
          </a:bodyPr>
          <a:lstStyle>
            <a:lvl1pPr marL="457200" lvl="0" indent="-361950" algn="l">
              <a:lnSpc>
                <a:spcPct val="90000"/>
              </a:lnSpc>
              <a:spcBef>
                <a:spcPts val="800"/>
              </a:spcBef>
              <a:spcAft>
                <a:spcPts val="0"/>
              </a:spcAft>
              <a:buClr>
                <a:srgbClr val="262626"/>
              </a:buClr>
              <a:buSzPts val="2100"/>
              <a:buChar char="●"/>
              <a:defRPr sz="2100">
                <a:solidFill>
                  <a:srgbClr val="262626"/>
                </a:solidFill>
              </a:defRPr>
            </a:lvl1pPr>
            <a:lvl2pPr marL="914400" lvl="1" indent="-342900" algn="l">
              <a:lnSpc>
                <a:spcPct val="90000"/>
              </a:lnSpc>
              <a:spcBef>
                <a:spcPts val="1200"/>
              </a:spcBef>
              <a:spcAft>
                <a:spcPts val="0"/>
              </a:spcAft>
              <a:buClr>
                <a:srgbClr val="262626"/>
              </a:buClr>
              <a:buSzPts val="1800"/>
              <a:buChar char="○"/>
              <a:defRPr sz="1800">
                <a:solidFill>
                  <a:srgbClr val="262626"/>
                </a:solidFill>
              </a:defRPr>
            </a:lvl2pPr>
            <a:lvl3pPr marL="1371600" lvl="2" indent="-342900" algn="l">
              <a:lnSpc>
                <a:spcPct val="90000"/>
              </a:lnSpc>
              <a:spcBef>
                <a:spcPts val="1200"/>
              </a:spcBef>
              <a:spcAft>
                <a:spcPts val="0"/>
              </a:spcAft>
              <a:buClr>
                <a:srgbClr val="262626"/>
              </a:buClr>
              <a:buSzPts val="1800"/>
              <a:buChar char="■"/>
              <a:defRPr sz="1800">
                <a:solidFill>
                  <a:srgbClr val="262626"/>
                </a:solidFill>
              </a:defRPr>
            </a:lvl3pPr>
            <a:lvl4pPr marL="1828800" lvl="3" indent="-342900" algn="l">
              <a:lnSpc>
                <a:spcPct val="90000"/>
              </a:lnSpc>
              <a:spcBef>
                <a:spcPts val="1200"/>
              </a:spcBef>
              <a:spcAft>
                <a:spcPts val="0"/>
              </a:spcAft>
              <a:buClr>
                <a:srgbClr val="262626"/>
              </a:buClr>
              <a:buSzPts val="1800"/>
              <a:buChar char="●"/>
              <a:defRPr sz="1800">
                <a:solidFill>
                  <a:srgbClr val="262626"/>
                </a:solidFill>
              </a:defRPr>
            </a:lvl4pPr>
            <a:lvl5pPr marL="2286000" lvl="4" indent="-342900" algn="l">
              <a:lnSpc>
                <a:spcPct val="90000"/>
              </a:lnSpc>
              <a:spcBef>
                <a:spcPts val="1200"/>
              </a:spcBef>
              <a:spcAft>
                <a:spcPts val="0"/>
              </a:spcAft>
              <a:buClr>
                <a:srgbClr val="262626"/>
              </a:buClr>
              <a:buSzPts val="1800"/>
              <a:buChar char="○"/>
              <a:defRPr sz="1800">
                <a:solidFill>
                  <a:srgbClr val="262626"/>
                </a:solidFill>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103" name="Google Shape;103;p25"/>
          <p:cNvSpPr txBox="1">
            <a:spLocks noGrp="1"/>
          </p:cNvSpPr>
          <p:nvPr>
            <p:ph type="sldNum" idx="12"/>
          </p:nvPr>
        </p:nvSpPr>
        <p:spPr>
          <a:xfrm>
            <a:off x="402890" y="4689874"/>
            <a:ext cx="407400" cy="273900"/>
          </a:xfrm>
          <a:prstGeom prst="rect">
            <a:avLst/>
          </a:prstGeom>
          <a:noFill/>
          <a:ln>
            <a:noFill/>
          </a:ln>
        </p:spPr>
        <p:txBody>
          <a:bodyPr spcFirstLastPara="1" wrap="square" lIns="68575" tIns="34275" rIns="68575" bIns="34275" anchor="ctr" anchorCtr="0">
            <a:normAutofit lnSpcReduction="10000"/>
          </a:bodyPr>
          <a:lstStyle>
            <a:lvl1pPr marL="0" lvl="0" indent="0" algn="l">
              <a:spcBef>
                <a:spcPts val="0"/>
              </a:spcBef>
              <a:buNone/>
              <a:defRPr sz="1400" b="0" i="0" u="none" strike="noStrike" cap="none">
                <a:solidFill>
                  <a:srgbClr val="888888"/>
                </a:solidFill>
                <a:latin typeface="Calibri"/>
                <a:ea typeface="Calibri"/>
                <a:cs typeface="Calibri"/>
                <a:sym typeface="Calibri"/>
              </a:defRPr>
            </a:lvl1pPr>
            <a:lvl2pPr marL="0" lvl="1" indent="0" algn="l">
              <a:spcBef>
                <a:spcPts val="0"/>
              </a:spcBef>
              <a:buNone/>
              <a:defRPr sz="1400" b="0" i="0" u="none" strike="noStrike" cap="none">
                <a:solidFill>
                  <a:srgbClr val="888888"/>
                </a:solidFill>
                <a:latin typeface="Calibri"/>
                <a:ea typeface="Calibri"/>
                <a:cs typeface="Calibri"/>
                <a:sym typeface="Calibri"/>
              </a:defRPr>
            </a:lvl2pPr>
            <a:lvl3pPr marL="0" lvl="2" indent="0" algn="l">
              <a:spcBef>
                <a:spcPts val="0"/>
              </a:spcBef>
              <a:buNone/>
              <a:defRPr sz="1400" b="0" i="0" u="none" strike="noStrike" cap="none">
                <a:solidFill>
                  <a:srgbClr val="888888"/>
                </a:solidFill>
                <a:latin typeface="Calibri"/>
                <a:ea typeface="Calibri"/>
                <a:cs typeface="Calibri"/>
                <a:sym typeface="Calibri"/>
              </a:defRPr>
            </a:lvl3pPr>
            <a:lvl4pPr marL="0" lvl="3" indent="0" algn="l">
              <a:spcBef>
                <a:spcPts val="0"/>
              </a:spcBef>
              <a:buNone/>
              <a:defRPr sz="1400" b="0" i="0" u="none" strike="noStrike" cap="none">
                <a:solidFill>
                  <a:srgbClr val="888888"/>
                </a:solidFill>
                <a:latin typeface="Calibri"/>
                <a:ea typeface="Calibri"/>
                <a:cs typeface="Calibri"/>
                <a:sym typeface="Calibri"/>
              </a:defRPr>
            </a:lvl4pPr>
            <a:lvl5pPr marL="0" lvl="4" indent="0" algn="l">
              <a:spcBef>
                <a:spcPts val="0"/>
              </a:spcBef>
              <a:buNone/>
              <a:defRPr sz="1400" b="0" i="0" u="none" strike="noStrike" cap="none">
                <a:solidFill>
                  <a:srgbClr val="888888"/>
                </a:solidFill>
                <a:latin typeface="Calibri"/>
                <a:ea typeface="Calibri"/>
                <a:cs typeface="Calibri"/>
                <a:sym typeface="Calibri"/>
              </a:defRPr>
            </a:lvl5pPr>
            <a:lvl6pPr marL="0" lvl="5" indent="0" algn="l">
              <a:spcBef>
                <a:spcPts val="0"/>
              </a:spcBef>
              <a:buNone/>
              <a:defRPr sz="1400" b="0" i="0" u="none" strike="noStrike" cap="none">
                <a:solidFill>
                  <a:srgbClr val="888888"/>
                </a:solidFill>
                <a:latin typeface="Calibri"/>
                <a:ea typeface="Calibri"/>
                <a:cs typeface="Calibri"/>
                <a:sym typeface="Calibri"/>
              </a:defRPr>
            </a:lvl6pPr>
            <a:lvl7pPr marL="0" lvl="6" indent="0" algn="l">
              <a:spcBef>
                <a:spcPts val="0"/>
              </a:spcBef>
              <a:buNone/>
              <a:defRPr sz="1400" b="0" i="0" u="none" strike="noStrike" cap="none">
                <a:solidFill>
                  <a:srgbClr val="888888"/>
                </a:solidFill>
                <a:latin typeface="Calibri"/>
                <a:ea typeface="Calibri"/>
                <a:cs typeface="Calibri"/>
                <a:sym typeface="Calibri"/>
              </a:defRPr>
            </a:lvl7pPr>
            <a:lvl8pPr marL="0" lvl="7" indent="0" algn="l">
              <a:spcBef>
                <a:spcPts val="0"/>
              </a:spcBef>
              <a:buNone/>
              <a:defRPr sz="1400" b="0" i="0" u="none" strike="noStrike" cap="none">
                <a:solidFill>
                  <a:srgbClr val="888888"/>
                </a:solidFill>
                <a:latin typeface="Calibri"/>
                <a:ea typeface="Calibri"/>
                <a:cs typeface="Calibri"/>
                <a:sym typeface="Calibri"/>
              </a:defRPr>
            </a:lvl8pPr>
            <a:lvl9pPr marL="0" lvl="8" indent="0" algn="l">
              <a:spcBef>
                <a:spcPts val="0"/>
              </a:spcBef>
              <a:buNone/>
              <a:defRPr sz="1400" b="0" i="0" u="none" strike="noStrike" cap="none">
                <a:solidFill>
                  <a:srgbClr val="888888"/>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
        <p:nvSpPr>
          <p:cNvPr id="104" name="Google Shape;104;p25"/>
          <p:cNvSpPr txBox="1">
            <a:spLocks noGrp="1"/>
          </p:cNvSpPr>
          <p:nvPr>
            <p:ph type="body" idx="2"/>
          </p:nvPr>
        </p:nvSpPr>
        <p:spPr>
          <a:xfrm>
            <a:off x="663437" y="271517"/>
            <a:ext cx="7851900" cy="2580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rgbClr val="7F7F7F"/>
              </a:buClr>
              <a:buSzPts val="1700"/>
              <a:buNone/>
              <a:defRPr sz="1700" i="1">
                <a:solidFill>
                  <a:srgbClr val="7F7F7F"/>
                </a:solidFill>
                <a:latin typeface="Calibri"/>
                <a:ea typeface="Calibri"/>
                <a:cs typeface="Calibri"/>
                <a:sym typeface="Calibri"/>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cxnSp>
        <p:nvCxnSpPr>
          <p:cNvPr id="105" name="Google Shape;105;p25"/>
          <p:cNvCxnSpPr/>
          <p:nvPr/>
        </p:nvCxnSpPr>
        <p:spPr>
          <a:xfrm>
            <a:off x="737878" y="1102003"/>
            <a:ext cx="8406300" cy="0"/>
          </a:xfrm>
          <a:prstGeom prst="straightConnector1">
            <a:avLst/>
          </a:prstGeom>
          <a:noFill/>
          <a:ln w="28575" cap="flat" cmpd="sng">
            <a:solidFill>
              <a:srgbClr val="C40E3E"/>
            </a:solidFill>
            <a:prstDash val="solid"/>
            <a:round/>
            <a:headEnd type="none" w="sm" len="sm"/>
            <a:tailEnd type="none" w="sm" len="sm"/>
          </a:ln>
        </p:spPr>
      </p:cxn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Content" type="obj">
  <p:cSld name="OBJECT">
    <p:bg>
      <p:bgPr>
        <a:blipFill>
          <a:blip r:embed="rId2">
            <a:alphaModFix/>
          </a:blip>
          <a:stretch>
            <a:fillRect/>
          </a:stretch>
        </a:blipFill>
        <a:effectLst/>
      </p:bgPr>
    </p:bg>
    <p:spTree>
      <p:nvGrpSpPr>
        <p:cNvPr id="1" name="Shape 106"/>
        <p:cNvGrpSpPr/>
        <p:nvPr/>
      </p:nvGrpSpPr>
      <p:grpSpPr>
        <a:xfrm>
          <a:off x="0" y="0"/>
          <a:ext cx="0" cy="0"/>
          <a:chOff x="0" y="0"/>
          <a:chExt cx="0" cy="0"/>
        </a:xfrm>
      </p:grpSpPr>
      <p:sp>
        <p:nvSpPr>
          <p:cNvPr id="107" name="Google Shape;107;p26"/>
          <p:cNvSpPr txBox="1">
            <a:spLocks noGrp="1"/>
          </p:cNvSpPr>
          <p:nvPr>
            <p:ph type="title"/>
          </p:nvPr>
        </p:nvSpPr>
        <p:spPr>
          <a:xfrm>
            <a:off x="457200" y="665694"/>
            <a:ext cx="8229600" cy="857400"/>
          </a:xfrm>
          <a:prstGeom prst="rect">
            <a:avLst/>
          </a:prstGeom>
          <a:noFill/>
          <a:ln>
            <a:noFill/>
          </a:ln>
        </p:spPr>
        <p:txBody>
          <a:bodyPr spcFirstLastPara="1" wrap="square" lIns="68575" tIns="34275" rIns="68575" bIns="34275" anchor="ctr" anchorCtr="0">
            <a:normAutofit/>
          </a:bodyPr>
          <a:lstStyle>
            <a:lvl1pPr lvl="0" algn="ctr">
              <a:spcBef>
                <a:spcPts val="0"/>
              </a:spcBef>
              <a:spcAft>
                <a:spcPts val="0"/>
              </a:spcAft>
              <a:buClr>
                <a:schemeClr val="dk1"/>
              </a:buClr>
              <a:buSzPts val="1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08" name="Google Shape;108;p26"/>
          <p:cNvSpPr txBox="1">
            <a:spLocks noGrp="1"/>
          </p:cNvSpPr>
          <p:nvPr>
            <p:ph type="body" idx="1"/>
          </p:nvPr>
        </p:nvSpPr>
        <p:spPr>
          <a:xfrm>
            <a:off x="457200" y="1522948"/>
            <a:ext cx="8229600" cy="3071700"/>
          </a:xfrm>
          <a:prstGeom prst="rect">
            <a:avLst/>
          </a:prstGeom>
          <a:noFill/>
          <a:ln>
            <a:noFill/>
          </a:ln>
        </p:spPr>
        <p:txBody>
          <a:bodyPr spcFirstLastPara="1" wrap="square" lIns="68575" tIns="34275" rIns="68575" bIns="34275" anchor="t" anchorCtr="0">
            <a:normAutofit/>
          </a:bodyPr>
          <a:lstStyle>
            <a:lvl1pPr marL="457200" lvl="0" indent="-317500" algn="l">
              <a:spcBef>
                <a:spcPts val="300"/>
              </a:spcBef>
              <a:spcAft>
                <a:spcPts val="0"/>
              </a:spcAft>
              <a:buClr>
                <a:schemeClr val="dk1"/>
              </a:buClr>
              <a:buSzPts val="1400"/>
              <a:buChar char="●"/>
              <a:defRPr/>
            </a:lvl1pPr>
            <a:lvl2pPr marL="914400" lvl="1" indent="-317500" algn="l">
              <a:spcBef>
                <a:spcPts val="1200"/>
              </a:spcBef>
              <a:spcAft>
                <a:spcPts val="0"/>
              </a:spcAft>
              <a:buClr>
                <a:schemeClr val="dk1"/>
              </a:buClr>
              <a:buSzPts val="1400"/>
              <a:buChar char="○"/>
              <a:defRPr/>
            </a:lvl2pPr>
            <a:lvl3pPr marL="1371600" lvl="2" indent="-317500" algn="l">
              <a:spcBef>
                <a:spcPts val="1200"/>
              </a:spcBef>
              <a:spcAft>
                <a:spcPts val="0"/>
              </a:spcAft>
              <a:buClr>
                <a:schemeClr val="dk1"/>
              </a:buClr>
              <a:buSzPts val="1400"/>
              <a:buChar char="■"/>
              <a:defRPr/>
            </a:lvl3pPr>
            <a:lvl4pPr marL="1828800" lvl="3" indent="-317500" algn="l">
              <a:spcBef>
                <a:spcPts val="1200"/>
              </a:spcBef>
              <a:spcAft>
                <a:spcPts val="0"/>
              </a:spcAft>
              <a:buClr>
                <a:schemeClr val="dk1"/>
              </a:buClr>
              <a:buSzPts val="1400"/>
              <a:buChar char="●"/>
              <a:defRPr/>
            </a:lvl4pPr>
            <a:lvl5pPr marL="2286000" lvl="4" indent="-317500" algn="l">
              <a:spcBef>
                <a:spcPts val="1200"/>
              </a:spcBef>
              <a:spcAft>
                <a:spcPts val="0"/>
              </a:spcAft>
              <a:buClr>
                <a:schemeClr val="dk1"/>
              </a:buClr>
              <a:buSzPts val="1400"/>
              <a:buChar char="○"/>
              <a:defRPr/>
            </a:lvl5pPr>
            <a:lvl6pPr marL="2743200" lvl="5" indent="-317500" algn="l">
              <a:spcBef>
                <a:spcPts val="1200"/>
              </a:spcBef>
              <a:spcAft>
                <a:spcPts val="0"/>
              </a:spcAft>
              <a:buClr>
                <a:schemeClr val="dk1"/>
              </a:buClr>
              <a:buSzPts val="1400"/>
              <a:buChar char="■"/>
              <a:defRPr/>
            </a:lvl6pPr>
            <a:lvl7pPr marL="3200400" lvl="6" indent="-317500" algn="l">
              <a:spcBef>
                <a:spcPts val="1200"/>
              </a:spcBef>
              <a:spcAft>
                <a:spcPts val="0"/>
              </a:spcAft>
              <a:buClr>
                <a:schemeClr val="dk1"/>
              </a:buClr>
              <a:buSzPts val="1400"/>
              <a:buChar char="●"/>
              <a:defRPr/>
            </a:lvl7pPr>
            <a:lvl8pPr marL="3657600" lvl="7" indent="-317500" algn="l">
              <a:spcBef>
                <a:spcPts val="1200"/>
              </a:spcBef>
              <a:spcAft>
                <a:spcPts val="0"/>
              </a:spcAft>
              <a:buClr>
                <a:schemeClr val="dk1"/>
              </a:buClr>
              <a:buSzPts val="1400"/>
              <a:buChar char="○"/>
              <a:defRPr/>
            </a:lvl8pPr>
            <a:lvl9pPr marL="4114800" lvl="8" indent="-317500" algn="l">
              <a:spcBef>
                <a:spcPts val="1200"/>
              </a:spcBef>
              <a:spcAft>
                <a:spcPts val="1200"/>
              </a:spcAft>
              <a:buClr>
                <a:schemeClr val="dk1"/>
              </a:buClr>
              <a:buSzPts val="14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pearmint">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marL="914400" lvl="1"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marL="1371600" lvl="2"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marL="1828800" lvl="3"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marL="2286000" lvl="4"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marL="2743200" lvl="5"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marL="3200400" lvl="6"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marL="3657600" lvl="7"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marL="4114800" lvl="8"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9.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7"/>
          <p:cNvSpPr txBox="1">
            <a:spLocks noGrp="1"/>
          </p:cNvSpPr>
          <p:nvPr>
            <p:ph type="ctrTitle"/>
          </p:nvPr>
        </p:nvSpPr>
        <p:spPr>
          <a:xfrm>
            <a:off x="510450" y="1257300"/>
            <a:ext cx="8123100" cy="15885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sz="5200">
                <a:latin typeface="Arial"/>
                <a:ea typeface="Arial"/>
                <a:cs typeface="Arial"/>
                <a:sym typeface="Arial"/>
              </a:rPr>
              <a:t>Carroll County Tobacco Enforcement Program</a:t>
            </a:r>
            <a:endParaRPr sz="4133"/>
          </a:p>
        </p:txBody>
      </p:sp>
      <p:sp>
        <p:nvSpPr>
          <p:cNvPr id="114" name="Google Shape;114;p27"/>
          <p:cNvSpPr txBox="1">
            <a:spLocks noGrp="1"/>
          </p:cNvSpPr>
          <p:nvPr>
            <p:ph type="subTitle" idx="1"/>
          </p:nvPr>
        </p:nvSpPr>
        <p:spPr>
          <a:xfrm>
            <a:off x="510450" y="3182313"/>
            <a:ext cx="8123100" cy="6300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440"/>
              <a:buNone/>
            </a:pPr>
            <a:r>
              <a:rPr lang="en" sz="1820">
                <a:latin typeface="Arial"/>
                <a:ea typeface="Arial"/>
                <a:cs typeface="Arial"/>
                <a:sym typeface="Arial"/>
              </a:rPr>
              <a:t>Sarah Bilger, Nicotine Prevention and Cessation Coordinator</a:t>
            </a:r>
            <a:endParaRPr sz="1820">
              <a:latin typeface="Arial"/>
              <a:ea typeface="Arial"/>
              <a:cs typeface="Arial"/>
              <a:sym typeface="Arial"/>
            </a:endParaRPr>
          </a:p>
          <a:p>
            <a:pPr marL="0" lvl="0" indent="0" algn="l" rtl="0">
              <a:lnSpc>
                <a:spcPct val="115000"/>
              </a:lnSpc>
              <a:spcBef>
                <a:spcPts val="0"/>
              </a:spcBef>
              <a:spcAft>
                <a:spcPts val="0"/>
              </a:spcAft>
              <a:buSzPts val="440"/>
              <a:buNone/>
            </a:pPr>
            <a:r>
              <a:rPr lang="en" sz="1820">
                <a:latin typeface="Arial"/>
                <a:ea typeface="Arial"/>
                <a:cs typeface="Arial"/>
                <a:sym typeface="Arial"/>
              </a:rPr>
              <a:t>Sgt. Russell Tourangeau, Carroll County Sheriff’s Office </a:t>
            </a:r>
            <a:endParaRPr sz="1820">
              <a:latin typeface="Arial"/>
              <a:ea typeface="Arial"/>
              <a:cs typeface="Arial"/>
              <a:sym typeface="Arial"/>
            </a:endParaRPr>
          </a:p>
          <a:p>
            <a:pPr marL="0" lvl="0" indent="0" algn="l" rtl="0">
              <a:lnSpc>
                <a:spcPct val="115000"/>
              </a:lnSpc>
              <a:spcBef>
                <a:spcPts val="0"/>
              </a:spcBef>
              <a:spcAft>
                <a:spcPts val="0"/>
              </a:spcAft>
              <a:buSzPts val="440"/>
              <a:buNone/>
            </a:pPr>
            <a:endParaRPr sz="960"/>
          </a:p>
        </p:txBody>
      </p:sp>
      <p:sp>
        <p:nvSpPr>
          <p:cNvPr id="115" name="Google Shape;115;p27"/>
          <p:cNvSpPr/>
          <p:nvPr/>
        </p:nvSpPr>
        <p:spPr>
          <a:xfrm>
            <a:off x="-115350" y="2970863"/>
            <a:ext cx="9374700" cy="86400"/>
          </a:xfrm>
          <a:prstGeom prst="rect">
            <a:avLst/>
          </a:prstGeom>
          <a:solidFill>
            <a:srgbClr val="93C47D"/>
          </a:solidFill>
          <a:ln w="9525" cap="flat" cmpd="sng">
            <a:solidFill>
              <a:srgbClr val="93C47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pic>
        <p:nvPicPr>
          <p:cNvPr id="206" name="Google Shape;206;p36" title="Points scored"/>
          <p:cNvPicPr preferRelativeResize="0"/>
          <p:nvPr/>
        </p:nvPicPr>
        <p:blipFill>
          <a:blip r:embed="rId3">
            <a:alphaModFix/>
          </a:blip>
          <a:stretch>
            <a:fillRect/>
          </a:stretch>
        </p:blipFill>
        <p:spPr>
          <a:xfrm>
            <a:off x="547213" y="0"/>
            <a:ext cx="8128224" cy="50259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93C47D"/>
        </a:solidFill>
        <a:effectLst/>
      </p:bgPr>
    </p:bg>
    <p:spTree>
      <p:nvGrpSpPr>
        <p:cNvPr id="1" name="Shape 210"/>
        <p:cNvGrpSpPr/>
        <p:nvPr/>
      </p:nvGrpSpPr>
      <p:grpSpPr>
        <a:xfrm>
          <a:off x="0" y="0"/>
          <a:ext cx="0" cy="0"/>
          <a:chOff x="0" y="0"/>
          <a:chExt cx="0" cy="0"/>
        </a:xfrm>
      </p:grpSpPr>
      <p:sp>
        <p:nvSpPr>
          <p:cNvPr id="211" name="Google Shape;211;p37"/>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Barriers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8"/>
          <p:cNvSpPr/>
          <p:nvPr/>
        </p:nvSpPr>
        <p:spPr>
          <a:xfrm>
            <a:off x="4481550" y="117975"/>
            <a:ext cx="180900" cy="4931100"/>
          </a:xfrm>
          <a:prstGeom prst="rect">
            <a:avLst/>
          </a:prstGeom>
          <a:solidFill>
            <a:schemeClr val="accent4"/>
          </a:solidFill>
          <a:ln w="9525" cap="flat" cmpd="sng">
            <a:solidFill>
              <a:srgbClr val="99999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17" name="Google Shape;217;p38"/>
          <p:cNvSpPr/>
          <p:nvPr/>
        </p:nvSpPr>
        <p:spPr>
          <a:xfrm rot="10800000">
            <a:off x="180675" y="564300"/>
            <a:ext cx="4144800" cy="632100"/>
          </a:xfrm>
          <a:prstGeom prst="roundRect">
            <a:avLst>
              <a:gd name="adj" fmla="val 16667"/>
            </a:avLst>
          </a:prstGeom>
          <a:solidFill>
            <a:srgbClr val="76A5AF"/>
          </a:solidFill>
          <a:ln w="9525" cap="flat" cmpd="sng">
            <a:solidFill>
              <a:srgbClr val="76A5A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18" name="Google Shape;218;p38"/>
          <p:cNvSpPr/>
          <p:nvPr/>
        </p:nvSpPr>
        <p:spPr>
          <a:xfrm rot="10800000">
            <a:off x="180775" y="1463875"/>
            <a:ext cx="4144800" cy="632100"/>
          </a:xfrm>
          <a:prstGeom prst="roundRect">
            <a:avLst>
              <a:gd name="adj" fmla="val 16667"/>
            </a:avLst>
          </a:prstGeom>
          <a:solidFill>
            <a:srgbClr val="3D85C6"/>
          </a:solidFill>
          <a:ln w="9525" cap="flat" cmpd="sng">
            <a:solidFill>
              <a:srgbClr val="3D85C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19" name="Google Shape;219;p38"/>
          <p:cNvSpPr/>
          <p:nvPr/>
        </p:nvSpPr>
        <p:spPr>
          <a:xfrm rot="10800000">
            <a:off x="180775" y="2363450"/>
            <a:ext cx="4144800" cy="632100"/>
          </a:xfrm>
          <a:prstGeom prst="roundRect">
            <a:avLst>
              <a:gd name="adj" fmla="val 16667"/>
            </a:avLst>
          </a:prstGeom>
          <a:solidFill>
            <a:srgbClr val="0B5394"/>
          </a:solidFill>
          <a:ln w="952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20" name="Google Shape;220;p38"/>
          <p:cNvSpPr/>
          <p:nvPr/>
        </p:nvSpPr>
        <p:spPr>
          <a:xfrm rot="10800000">
            <a:off x="180775" y="3263025"/>
            <a:ext cx="4144800" cy="632100"/>
          </a:xfrm>
          <a:prstGeom prst="roundRect">
            <a:avLst>
              <a:gd name="adj" fmla="val 16667"/>
            </a:avLst>
          </a:prstGeom>
          <a:solidFill>
            <a:srgbClr val="93C47D"/>
          </a:solidFill>
          <a:ln w="9525" cap="flat" cmpd="sng">
            <a:solidFill>
              <a:srgbClr val="93C47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21" name="Google Shape;221;p38"/>
          <p:cNvSpPr/>
          <p:nvPr/>
        </p:nvSpPr>
        <p:spPr>
          <a:xfrm rot="10800000">
            <a:off x="180775" y="4162600"/>
            <a:ext cx="4144800" cy="632100"/>
          </a:xfrm>
          <a:prstGeom prst="roundRect">
            <a:avLst>
              <a:gd name="adj" fmla="val 16667"/>
            </a:avLst>
          </a:prstGeom>
          <a:solidFill>
            <a:srgbClr val="E69138"/>
          </a:solidFill>
          <a:ln w="9525" cap="flat" cmpd="sng">
            <a:solidFill>
              <a:srgbClr val="E69138"/>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22" name="Google Shape;222;p38"/>
          <p:cNvSpPr/>
          <p:nvPr/>
        </p:nvSpPr>
        <p:spPr>
          <a:xfrm rot="10800000">
            <a:off x="4818525" y="117975"/>
            <a:ext cx="4147200" cy="632100"/>
          </a:xfrm>
          <a:prstGeom prst="roundRect">
            <a:avLst>
              <a:gd name="adj" fmla="val 16667"/>
            </a:avLst>
          </a:prstGeom>
          <a:solidFill>
            <a:srgbClr val="F1C232"/>
          </a:solidFill>
          <a:ln w="9525" cap="flat" cmpd="sng">
            <a:solidFill>
              <a:srgbClr val="F1C23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23" name="Google Shape;223;p38"/>
          <p:cNvSpPr/>
          <p:nvPr/>
        </p:nvSpPr>
        <p:spPr>
          <a:xfrm rot="10800000">
            <a:off x="4818525" y="1022675"/>
            <a:ext cx="4147200" cy="632100"/>
          </a:xfrm>
          <a:prstGeom prst="roundRect">
            <a:avLst>
              <a:gd name="adj" fmla="val 16667"/>
            </a:avLst>
          </a:prstGeom>
          <a:solidFill>
            <a:srgbClr val="93C47D"/>
          </a:solidFill>
          <a:ln w="9525" cap="flat" cmpd="sng">
            <a:solidFill>
              <a:srgbClr val="93C47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24" name="Google Shape;224;p38"/>
          <p:cNvSpPr/>
          <p:nvPr/>
        </p:nvSpPr>
        <p:spPr>
          <a:xfrm rot="10800000">
            <a:off x="4818525" y="2001600"/>
            <a:ext cx="4147200" cy="632100"/>
          </a:xfrm>
          <a:prstGeom prst="roundRect">
            <a:avLst>
              <a:gd name="adj" fmla="val 16667"/>
            </a:avLst>
          </a:prstGeom>
          <a:solidFill>
            <a:srgbClr val="E69138"/>
          </a:solidFill>
          <a:ln w="9525" cap="flat" cmpd="sng">
            <a:solidFill>
              <a:srgbClr val="E69138"/>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25" name="Google Shape;225;p38"/>
          <p:cNvSpPr/>
          <p:nvPr/>
        </p:nvSpPr>
        <p:spPr>
          <a:xfrm rot="10800000">
            <a:off x="4818525" y="2884675"/>
            <a:ext cx="4147200" cy="632100"/>
          </a:xfrm>
          <a:prstGeom prst="roundRect">
            <a:avLst>
              <a:gd name="adj" fmla="val 16667"/>
            </a:avLst>
          </a:prstGeom>
          <a:solidFill>
            <a:srgbClr val="3D85C6"/>
          </a:solidFill>
          <a:ln w="9525" cap="flat" cmpd="sng">
            <a:solidFill>
              <a:srgbClr val="3D85C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26" name="Google Shape;226;p38"/>
          <p:cNvSpPr/>
          <p:nvPr/>
        </p:nvSpPr>
        <p:spPr>
          <a:xfrm rot="10800000">
            <a:off x="4818525" y="3885225"/>
            <a:ext cx="4147200" cy="632100"/>
          </a:xfrm>
          <a:prstGeom prst="roundRect">
            <a:avLst>
              <a:gd name="adj" fmla="val 16667"/>
            </a:avLst>
          </a:prstGeom>
          <a:solidFill>
            <a:srgbClr val="0B5394"/>
          </a:solidFill>
          <a:ln w="952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27" name="Google Shape;227;p38"/>
          <p:cNvSpPr txBox="1"/>
          <p:nvPr/>
        </p:nvSpPr>
        <p:spPr>
          <a:xfrm>
            <a:off x="346050" y="660850"/>
            <a:ext cx="3138000" cy="32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lt1"/>
                </a:solidFill>
                <a:latin typeface="Proxima Nova"/>
                <a:ea typeface="Proxima Nova"/>
                <a:cs typeface="Proxima Nova"/>
                <a:sym typeface="Proxima Nova"/>
              </a:rPr>
              <a:t>Repeat violators</a:t>
            </a:r>
            <a:endParaRPr sz="1500">
              <a:solidFill>
                <a:schemeClr val="lt1"/>
              </a:solidFill>
              <a:latin typeface="Proxima Nova"/>
              <a:ea typeface="Proxima Nova"/>
              <a:cs typeface="Proxima Nova"/>
              <a:sym typeface="Proxima Nova"/>
            </a:endParaRPr>
          </a:p>
        </p:txBody>
      </p:sp>
      <p:sp>
        <p:nvSpPr>
          <p:cNvPr id="228" name="Google Shape;228;p38"/>
          <p:cNvSpPr txBox="1"/>
          <p:nvPr/>
        </p:nvSpPr>
        <p:spPr>
          <a:xfrm>
            <a:off x="291000" y="1424550"/>
            <a:ext cx="3830100" cy="32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lt1"/>
                </a:solidFill>
                <a:latin typeface="Proxima Nova"/>
                <a:ea typeface="Proxima Nova"/>
                <a:cs typeface="Proxima Nova"/>
                <a:sym typeface="Proxima Nova"/>
              </a:rPr>
              <a:t>Loophole - vendors changing business name to avoid paying citations</a:t>
            </a:r>
            <a:endParaRPr sz="1500">
              <a:solidFill>
                <a:schemeClr val="lt1"/>
              </a:solidFill>
              <a:latin typeface="Proxima Nova"/>
              <a:ea typeface="Proxima Nova"/>
              <a:cs typeface="Proxima Nova"/>
              <a:sym typeface="Proxima Nova"/>
            </a:endParaRPr>
          </a:p>
        </p:txBody>
      </p:sp>
      <p:sp>
        <p:nvSpPr>
          <p:cNvPr id="229" name="Google Shape;229;p38"/>
          <p:cNvSpPr txBox="1"/>
          <p:nvPr/>
        </p:nvSpPr>
        <p:spPr>
          <a:xfrm>
            <a:off x="291000" y="2343775"/>
            <a:ext cx="3830100" cy="32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lt1"/>
                </a:solidFill>
                <a:latin typeface="Proxima Nova"/>
                <a:ea typeface="Proxima Nova"/>
                <a:cs typeface="Proxima Nova"/>
                <a:sym typeface="Proxima Nova"/>
              </a:rPr>
              <a:t>Vendors selling Tobacco/ESD/OTP without a license</a:t>
            </a:r>
            <a:endParaRPr sz="1500">
              <a:solidFill>
                <a:schemeClr val="lt1"/>
              </a:solidFill>
              <a:latin typeface="Proxima Nova"/>
              <a:ea typeface="Proxima Nova"/>
              <a:cs typeface="Proxima Nova"/>
              <a:sym typeface="Proxima Nova"/>
            </a:endParaRPr>
          </a:p>
        </p:txBody>
      </p:sp>
      <p:sp>
        <p:nvSpPr>
          <p:cNvPr id="230" name="Google Shape;230;p38"/>
          <p:cNvSpPr txBox="1"/>
          <p:nvPr/>
        </p:nvSpPr>
        <p:spPr>
          <a:xfrm>
            <a:off x="291000" y="3347563"/>
            <a:ext cx="3830100" cy="32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lt1"/>
                </a:solidFill>
                <a:latin typeface="Proxima Nova"/>
                <a:ea typeface="Proxima Nova"/>
                <a:cs typeface="Proxima Nova"/>
                <a:sym typeface="Proxima Nova"/>
              </a:rPr>
              <a:t>Vendors slipping through “the cracks”</a:t>
            </a:r>
            <a:endParaRPr sz="1500">
              <a:solidFill>
                <a:schemeClr val="lt1"/>
              </a:solidFill>
              <a:latin typeface="Proxima Nova"/>
              <a:ea typeface="Proxima Nova"/>
              <a:cs typeface="Proxima Nova"/>
              <a:sym typeface="Proxima Nova"/>
            </a:endParaRPr>
          </a:p>
        </p:txBody>
      </p:sp>
      <p:sp>
        <p:nvSpPr>
          <p:cNvPr id="231" name="Google Shape;231;p38"/>
          <p:cNvSpPr txBox="1"/>
          <p:nvPr/>
        </p:nvSpPr>
        <p:spPr>
          <a:xfrm>
            <a:off x="291000" y="4281325"/>
            <a:ext cx="3830100" cy="32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lt1"/>
                </a:solidFill>
                <a:latin typeface="Proxima Nova"/>
                <a:ea typeface="Proxima Nova"/>
                <a:cs typeface="Proxima Nova"/>
                <a:sym typeface="Proxima Nova"/>
              </a:rPr>
              <a:t>Judicial education</a:t>
            </a:r>
            <a:endParaRPr sz="1500">
              <a:solidFill>
                <a:schemeClr val="lt1"/>
              </a:solidFill>
              <a:latin typeface="Proxima Nova"/>
              <a:ea typeface="Proxima Nova"/>
              <a:cs typeface="Proxima Nova"/>
              <a:sym typeface="Proxima Nova"/>
            </a:endParaRPr>
          </a:p>
        </p:txBody>
      </p:sp>
      <p:sp>
        <p:nvSpPr>
          <p:cNvPr id="232" name="Google Shape;232;p38"/>
          <p:cNvSpPr txBox="1"/>
          <p:nvPr/>
        </p:nvSpPr>
        <p:spPr>
          <a:xfrm>
            <a:off x="4965600" y="194625"/>
            <a:ext cx="3677700" cy="32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lt1"/>
                </a:solidFill>
                <a:latin typeface="Proxima Nova"/>
                <a:ea typeface="Proxima Nova"/>
                <a:cs typeface="Proxima Nova"/>
                <a:sym typeface="Proxima Nova"/>
              </a:rPr>
              <a:t>Law changes and vendor knowledge</a:t>
            </a:r>
            <a:endParaRPr sz="1500">
              <a:solidFill>
                <a:schemeClr val="lt1"/>
              </a:solidFill>
              <a:latin typeface="Proxima Nova"/>
              <a:ea typeface="Proxima Nova"/>
              <a:cs typeface="Proxima Nova"/>
              <a:sym typeface="Proxima Nova"/>
            </a:endParaRPr>
          </a:p>
        </p:txBody>
      </p:sp>
      <p:sp>
        <p:nvSpPr>
          <p:cNvPr id="233" name="Google Shape;233;p38"/>
          <p:cNvSpPr txBox="1"/>
          <p:nvPr/>
        </p:nvSpPr>
        <p:spPr>
          <a:xfrm>
            <a:off x="4965600" y="1141363"/>
            <a:ext cx="3677700" cy="32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lt1"/>
                </a:solidFill>
                <a:latin typeface="Proxima Nova"/>
                <a:ea typeface="Proxima Nova"/>
                <a:cs typeface="Proxima Nova"/>
                <a:sym typeface="Proxima Nova"/>
              </a:rPr>
              <a:t>Bribery</a:t>
            </a:r>
            <a:endParaRPr sz="1500">
              <a:solidFill>
                <a:schemeClr val="lt1"/>
              </a:solidFill>
              <a:latin typeface="Proxima Nova"/>
              <a:ea typeface="Proxima Nova"/>
              <a:cs typeface="Proxima Nova"/>
              <a:sym typeface="Proxima Nova"/>
            </a:endParaRPr>
          </a:p>
        </p:txBody>
      </p:sp>
      <p:sp>
        <p:nvSpPr>
          <p:cNvPr id="234" name="Google Shape;234;p38"/>
          <p:cNvSpPr txBox="1"/>
          <p:nvPr/>
        </p:nvSpPr>
        <p:spPr>
          <a:xfrm>
            <a:off x="4918500" y="2108475"/>
            <a:ext cx="4094400" cy="32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lt1"/>
                </a:solidFill>
                <a:latin typeface="Proxima Nova"/>
                <a:ea typeface="Proxima Nova"/>
                <a:cs typeface="Proxima Nova"/>
                <a:sym typeface="Proxima Nova"/>
              </a:rPr>
              <a:t>Mailing citations and the administrative costs</a:t>
            </a:r>
            <a:endParaRPr sz="1500">
              <a:solidFill>
                <a:schemeClr val="lt1"/>
              </a:solidFill>
              <a:latin typeface="Proxima Nova"/>
              <a:ea typeface="Proxima Nova"/>
              <a:cs typeface="Proxima Nova"/>
              <a:sym typeface="Proxima Nova"/>
            </a:endParaRPr>
          </a:p>
        </p:txBody>
      </p:sp>
      <p:sp>
        <p:nvSpPr>
          <p:cNvPr id="235" name="Google Shape;235;p38"/>
          <p:cNvSpPr txBox="1"/>
          <p:nvPr/>
        </p:nvSpPr>
        <p:spPr>
          <a:xfrm>
            <a:off x="4965600" y="2884675"/>
            <a:ext cx="4000200" cy="32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lt1"/>
                </a:solidFill>
                <a:latin typeface="Proxima Nova"/>
                <a:ea typeface="Proxima Nova"/>
                <a:cs typeface="Proxima Nova"/>
                <a:sym typeface="Proxima Nova"/>
              </a:rPr>
              <a:t>Lack of NGO participation - significant burden to complete education visits</a:t>
            </a:r>
            <a:endParaRPr sz="1500">
              <a:solidFill>
                <a:schemeClr val="lt1"/>
              </a:solidFill>
              <a:latin typeface="Proxima Nova"/>
              <a:ea typeface="Proxima Nova"/>
              <a:cs typeface="Proxima Nova"/>
              <a:sym typeface="Proxima Nova"/>
            </a:endParaRPr>
          </a:p>
        </p:txBody>
      </p:sp>
      <p:sp>
        <p:nvSpPr>
          <p:cNvPr id="236" name="Google Shape;236;p38"/>
          <p:cNvSpPr txBox="1"/>
          <p:nvPr/>
        </p:nvSpPr>
        <p:spPr>
          <a:xfrm>
            <a:off x="4965600" y="4022313"/>
            <a:ext cx="3677700" cy="32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lt1"/>
                </a:solidFill>
                <a:latin typeface="Proxima Nova"/>
                <a:ea typeface="Proxima Nova"/>
                <a:cs typeface="Proxima Nova"/>
                <a:sym typeface="Proxima Nova"/>
              </a:rPr>
              <a:t>ATCC Referral Process and Procedure</a:t>
            </a:r>
            <a:endParaRPr sz="1500">
              <a:solidFill>
                <a:schemeClr val="lt1"/>
              </a:solidFill>
              <a:latin typeface="Proxima Nova"/>
              <a:ea typeface="Proxima Nova"/>
              <a:cs typeface="Proxima Nova"/>
              <a:sym typeface="Proxima Nov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39"/>
          <p:cNvSpPr txBox="1">
            <a:spLocks noGrp="1"/>
          </p:cNvSpPr>
          <p:nvPr>
            <p:ph type="title"/>
          </p:nvPr>
        </p:nvSpPr>
        <p:spPr>
          <a:xfrm>
            <a:off x="311700" y="12236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 sz="4420"/>
              <a:t>Thank you!</a:t>
            </a:r>
            <a:endParaRPr sz="4420"/>
          </a:p>
          <a:p>
            <a:pPr marL="0" lvl="0" indent="0" algn="l" rtl="0">
              <a:spcBef>
                <a:spcPts val="0"/>
              </a:spcBef>
              <a:spcAft>
                <a:spcPts val="0"/>
              </a:spcAft>
              <a:buSzPts val="990"/>
              <a:buNone/>
            </a:pPr>
            <a:endParaRPr sz="3920"/>
          </a:p>
          <a:p>
            <a:pPr marL="0" lvl="0" indent="0" algn="ctr" rtl="0">
              <a:spcBef>
                <a:spcPts val="0"/>
              </a:spcBef>
              <a:spcAft>
                <a:spcPts val="0"/>
              </a:spcAft>
              <a:buSzPts val="990"/>
              <a:buNone/>
            </a:pPr>
            <a:r>
              <a:rPr lang="en" sz="5620"/>
              <a:t>Questions?</a:t>
            </a:r>
            <a:endParaRPr sz="562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3C47D"/>
        </a:solidFill>
        <a:effectLst/>
      </p:bgPr>
    </p:bg>
    <p:spTree>
      <p:nvGrpSpPr>
        <p:cNvPr id="1" name="Shape 119"/>
        <p:cNvGrpSpPr/>
        <p:nvPr/>
      </p:nvGrpSpPr>
      <p:grpSpPr>
        <a:xfrm>
          <a:off x="0" y="0"/>
          <a:ext cx="0" cy="0"/>
          <a:chOff x="0" y="0"/>
          <a:chExt cx="0" cy="0"/>
        </a:xfrm>
      </p:grpSpPr>
      <p:sp>
        <p:nvSpPr>
          <p:cNvPr id="120" name="Google Shape;120;p28"/>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Program Evolution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9"/>
          <p:cNvSpPr/>
          <p:nvPr/>
        </p:nvSpPr>
        <p:spPr>
          <a:xfrm rot="10800000">
            <a:off x="1250653" y="4353943"/>
            <a:ext cx="7652100" cy="632100"/>
          </a:xfrm>
          <a:prstGeom prst="roundRect">
            <a:avLst>
              <a:gd name="adj" fmla="val 16667"/>
            </a:avLst>
          </a:prstGeom>
          <a:solidFill>
            <a:srgbClr val="76A5AF"/>
          </a:solidFill>
          <a:ln w="9525" cap="flat" cmpd="sng">
            <a:solidFill>
              <a:srgbClr val="76A5A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26" name="Google Shape;126;p29"/>
          <p:cNvSpPr txBox="1"/>
          <p:nvPr/>
        </p:nvSpPr>
        <p:spPr>
          <a:xfrm rot="10800000">
            <a:off x="6610476" y="4806237"/>
            <a:ext cx="2027100" cy="13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accent3"/>
              </a:solidFill>
              <a:latin typeface="Proxima Nova"/>
              <a:ea typeface="Proxima Nova"/>
              <a:cs typeface="Proxima Nova"/>
              <a:sym typeface="Proxima Nova"/>
            </a:endParaRPr>
          </a:p>
        </p:txBody>
      </p:sp>
      <p:sp>
        <p:nvSpPr>
          <p:cNvPr id="127" name="Google Shape;127;p29"/>
          <p:cNvSpPr/>
          <p:nvPr/>
        </p:nvSpPr>
        <p:spPr>
          <a:xfrm rot="10800000">
            <a:off x="1250653" y="855391"/>
            <a:ext cx="7652100" cy="632100"/>
          </a:xfrm>
          <a:prstGeom prst="roundRect">
            <a:avLst>
              <a:gd name="adj" fmla="val 16667"/>
            </a:avLst>
          </a:prstGeom>
          <a:solidFill>
            <a:srgbClr val="F1C232"/>
          </a:solidFill>
          <a:ln w="9525" cap="flat" cmpd="sng">
            <a:solidFill>
              <a:srgbClr val="F1C23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28" name="Google Shape;128;p29"/>
          <p:cNvSpPr/>
          <p:nvPr/>
        </p:nvSpPr>
        <p:spPr>
          <a:xfrm rot="10800000">
            <a:off x="1250653" y="2251274"/>
            <a:ext cx="7652100" cy="632100"/>
          </a:xfrm>
          <a:prstGeom prst="roundRect">
            <a:avLst>
              <a:gd name="adj" fmla="val 16667"/>
            </a:avLst>
          </a:prstGeom>
          <a:solidFill>
            <a:srgbClr val="93C47D"/>
          </a:solidFill>
          <a:ln w="9525" cap="flat" cmpd="sng">
            <a:solidFill>
              <a:srgbClr val="93C47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29" name="Google Shape;129;p29"/>
          <p:cNvSpPr/>
          <p:nvPr/>
        </p:nvSpPr>
        <p:spPr>
          <a:xfrm rot="10800000">
            <a:off x="1250619" y="1553333"/>
            <a:ext cx="7652100" cy="632100"/>
          </a:xfrm>
          <a:prstGeom prst="roundRect">
            <a:avLst>
              <a:gd name="adj" fmla="val 16667"/>
            </a:avLst>
          </a:prstGeom>
          <a:solidFill>
            <a:srgbClr val="E69138"/>
          </a:solidFill>
          <a:ln w="9525" cap="flat" cmpd="sng">
            <a:solidFill>
              <a:srgbClr val="E69138"/>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30" name="Google Shape;130;p29"/>
          <p:cNvSpPr/>
          <p:nvPr/>
        </p:nvSpPr>
        <p:spPr>
          <a:xfrm rot="10800000">
            <a:off x="1250619" y="157463"/>
            <a:ext cx="7652100" cy="632100"/>
          </a:xfrm>
          <a:prstGeom prst="roundRect">
            <a:avLst>
              <a:gd name="adj" fmla="val 16667"/>
            </a:avLst>
          </a:prstGeom>
          <a:solidFill>
            <a:srgbClr val="6FA8DC"/>
          </a:solidFill>
          <a:ln w="9525" cap="flat" cmpd="sng">
            <a:solidFill>
              <a:srgbClr val="6FA8D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31" name="Google Shape;131;p29"/>
          <p:cNvSpPr/>
          <p:nvPr/>
        </p:nvSpPr>
        <p:spPr>
          <a:xfrm rot="10800000">
            <a:off x="1250653" y="2949216"/>
            <a:ext cx="7652100" cy="632100"/>
          </a:xfrm>
          <a:prstGeom prst="roundRect">
            <a:avLst>
              <a:gd name="adj" fmla="val 16667"/>
            </a:avLst>
          </a:prstGeom>
          <a:solidFill>
            <a:srgbClr val="0B5394"/>
          </a:solidFill>
          <a:ln w="952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32" name="Google Shape;132;p29"/>
          <p:cNvSpPr/>
          <p:nvPr/>
        </p:nvSpPr>
        <p:spPr>
          <a:xfrm rot="10800000">
            <a:off x="1250653" y="3651579"/>
            <a:ext cx="7652100" cy="632100"/>
          </a:xfrm>
          <a:prstGeom prst="roundRect">
            <a:avLst>
              <a:gd name="adj" fmla="val 16667"/>
            </a:avLst>
          </a:prstGeom>
          <a:solidFill>
            <a:srgbClr val="3D85C6"/>
          </a:solidFill>
          <a:ln w="9525" cap="flat" cmpd="sng">
            <a:solidFill>
              <a:srgbClr val="3D85C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33" name="Google Shape;133;p29"/>
          <p:cNvSpPr/>
          <p:nvPr/>
        </p:nvSpPr>
        <p:spPr>
          <a:xfrm rot="10800000">
            <a:off x="1162000" y="0"/>
            <a:ext cx="1793100" cy="51435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34" name="Google Shape;134;p29"/>
          <p:cNvSpPr/>
          <p:nvPr/>
        </p:nvSpPr>
        <p:spPr>
          <a:xfrm rot="10800000">
            <a:off x="73650" y="0"/>
            <a:ext cx="1793100" cy="51435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35" name="Google Shape;135;p29"/>
          <p:cNvSpPr/>
          <p:nvPr/>
        </p:nvSpPr>
        <p:spPr>
          <a:xfrm rot="10800000">
            <a:off x="986000" y="-12"/>
            <a:ext cx="1793100" cy="5143500"/>
          </a:xfrm>
          <a:prstGeom prst="chevron">
            <a:avLst>
              <a:gd name="adj" fmla="val 50000"/>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36" name="Google Shape;136;p29"/>
          <p:cNvSpPr txBox="1"/>
          <p:nvPr/>
        </p:nvSpPr>
        <p:spPr>
          <a:xfrm>
            <a:off x="152300" y="3845850"/>
            <a:ext cx="30000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600" b="1">
                <a:solidFill>
                  <a:schemeClr val="accent3"/>
                </a:solidFill>
                <a:latin typeface="Calibri"/>
                <a:ea typeface="Calibri"/>
                <a:cs typeface="Calibri"/>
                <a:sym typeface="Calibri"/>
              </a:rPr>
              <a:t>THEN</a:t>
            </a:r>
            <a:endParaRPr/>
          </a:p>
        </p:txBody>
      </p:sp>
      <p:sp>
        <p:nvSpPr>
          <p:cNvPr id="137" name="Google Shape;137;p29"/>
          <p:cNvSpPr txBox="1"/>
          <p:nvPr/>
        </p:nvSpPr>
        <p:spPr>
          <a:xfrm>
            <a:off x="2955100" y="110100"/>
            <a:ext cx="5827800" cy="361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Compliance checks were conducted only three months out of the fiscal year</a:t>
            </a:r>
            <a:endParaRPr sz="1500">
              <a:solidFill>
                <a:schemeClr val="lt1"/>
              </a:solidFill>
              <a:latin typeface="Proxima Nova"/>
              <a:ea typeface="Proxima Nova"/>
              <a:cs typeface="Proxima Nova"/>
              <a:sym typeface="Proxima Nova"/>
            </a:endParaRPr>
          </a:p>
        </p:txBody>
      </p:sp>
      <p:sp>
        <p:nvSpPr>
          <p:cNvPr id="138" name="Google Shape;138;p29"/>
          <p:cNvSpPr txBox="1"/>
          <p:nvPr/>
        </p:nvSpPr>
        <p:spPr>
          <a:xfrm>
            <a:off x="2779100" y="912300"/>
            <a:ext cx="5520900" cy="298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On average there were only 7-10 civil citations a fiscal year</a:t>
            </a:r>
            <a:endParaRPr sz="1500">
              <a:solidFill>
                <a:schemeClr val="lt1"/>
              </a:solidFill>
              <a:latin typeface="Proxima Nova"/>
              <a:ea typeface="Proxima Nova"/>
              <a:cs typeface="Proxima Nova"/>
              <a:sym typeface="Proxima Nova"/>
            </a:endParaRPr>
          </a:p>
        </p:txBody>
      </p:sp>
      <p:sp>
        <p:nvSpPr>
          <p:cNvPr id="139" name="Google Shape;139;p29"/>
          <p:cNvSpPr txBox="1"/>
          <p:nvPr/>
        </p:nvSpPr>
        <p:spPr>
          <a:xfrm>
            <a:off x="2642500" y="1651500"/>
            <a:ext cx="5576100" cy="330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Significant barrier in finding volunteer underage purchasers</a:t>
            </a:r>
            <a:endParaRPr sz="1500">
              <a:solidFill>
                <a:schemeClr val="lt1"/>
              </a:solidFill>
              <a:latin typeface="Proxima Nova"/>
              <a:ea typeface="Proxima Nova"/>
              <a:cs typeface="Proxima Nova"/>
              <a:sym typeface="Proxima Nova"/>
            </a:endParaRPr>
          </a:p>
        </p:txBody>
      </p:sp>
      <p:sp>
        <p:nvSpPr>
          <p:cNvPr id="140" name="Google Shape;140;p29"/>
          <p:cNvSpPr txBox="1"/>
          <p:nvPr/>
        </p:nvSpPr>
        <p:spPr>
          <a:xfrm>
            <a:off x="2414450" y="2202125"/>
            <a:ext cx="6244500" cy="401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Deputies were paying for underage purchasers to eat while out conducting checks</a:t>
            </a:r>
            <a:endParaRPr sz="1500">
              <a:solidFill>
                <a:schemeClr val="lt1"/>
              </a:solidFill>
              <a:latin typeface="Proxima Nova"/>
              <a:ea typeface="Proxima Nova"/>
              <a:cs typeface="Proxima Nova"/>
              <a:sym typeface="Proxima Nova"/>
            </a:endParaRPr>
          </a:p>
        </p:txBody>
      </p:sp>
      <p:sp>
        <p:nvSpPr>
          <p:cNvPr id="141" name="Google Shape;141;p29"/>
          <p:cNvSpPr txBox="1"/>
          <p:nvPr/>
        </p:nvSpPr>
        <p:spPr>
          <a:xfrm>
            <a:off x="2642500" y="3059375"/>
            <a:ext cx="4978500" cy="330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No vendors were being referred to the ATCC</a:t>
            </a:r>
            <a:endParaRPr sz="1500">
              <a:solidFill>
                <a:schemeClr val="lt1"/>
              </a:solidFill>
              <a:latin typeface="Proxima Nova"/>
              <a:ea typeface="Proxima Nova"/>
              <a:cs typeface="Proxima Nova"/>
              <a:sym typeface="Proxima Nova"/>
            </a:endParaRPr>
          </a:p>
        </p:txBody>
      </p:sp>
      <p:sp>
        <p:nvSpPr>
          <p:cNvPr id="142" name="Google Shape;142;p29"/>
          <p:cNvSpPr txBox="1"/>
          <p:nvPr/>
        </p:nvSpPr>
        <p:spPr>
          <a:xfrm>
            <a:off x="2847025" y="3647175"/>
            <a:ext cx="4860300" cy="251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Citations were not being tracked to ensure they were paid or adjudicated </a:t>
            </a:r>
            <a:endParaRPr sz="1500">
              <a:solidFill>
                <a:schemeClr val="lt1"/>
              </a:solidFill>
              <a:latin typeface="Proxima Nova"/>
              <a:ea typeface="Proxima Nova"/>
              <a:cs typeface="Proxima Nova"/>
              <a:sym typeface="Proxima Nova"/>
            </a:endParaRPr>
          </a:p>
        </p:txBody>
      </p:sp>
      <p:sp>
        <p:nvSpPr>
          <p:cNvPr id="143" name="Google Shape;143;p29"/>
          <p:cNvSpPr txBox="1"/>
          <p:nvPr/>
        </p:nvSpPr>
        <p:spPr>
          <a:xfrm>
            <a:off x="3059350" y="4427825"/>
            <a:ext cx="4938900" cy="330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Tobacco licenses were checked once every June</a:t>
            </a:r>
            <a:endParaRPr sz="1500">
              <a:solidFill>
                <a:schemeClr val="lt1"/>
              </a:solidFill>
              <a:latin typeface="Proxima Nova"/>
              <a:ea typeface="Proxima Nova"/>
              <a:cs typeface="Proxima Nova"/>
              <a:sym typeface="Proxima Nov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grpSp>
        <p:nvGrpSpPr>
          <p:cNvPr id="148" name="Google Shape;148;p30"/>
          <p:cNvGrpSpPr/>
          <p:nvPr/>
        </p:nvGrpSpPr>
        <p:grpSpPr>
          <a:xfrm>
            <a:off x="236069" y="-12"/>
            <a:ext cx="7652106" cy="5143513"/>
            <a:chOff x="236069" y="-12"/>
            <a:chExt cx="7652106" cy="5143513"/>
          </a:xfrm>
        </p:grpSpPr>
        <p:sp>
          <p:nvSpPr>
            <p:cNvPr id="149" name="Google Shape;149;p30"/>
            <p:cNvSpPr/>
            <p:nvPr/>
          </p:nvSpPr>
          <p:spPr>
            <a:xfrm>
              <a:off x="236069" y="165451"/>
              <a:ext cx="7652070" cy="632104"/>
            </a:xfrm>
            <a:prstGeom prst="roundRect">
              <a:avLst>
                <a:gd name="adj" fmla="val 16667"/>
              </a:avLst>
            </a:prstGeom>
            <a:solidFill>
              <a:srgbClr val="76A5AF"/>
            </a:solidFill>
            <a:ln w="9525" cap="flat" cmpd="sng">
              <a:solidFill>
                <a:srgbClr val="76A5A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50" name="Google Shape;150;p30"/>
            <p:cNvSpPr txBox="1"/>
            <p:nvPr/>
          </p:nvSpPr>
          <p:spPr>
            <a:xfrm>
              <a:off x="501246" y="206056"/>
              <a:ext cx="2027084" cy="139219"/>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accent3"/>
                </a:solidFill>
                <a:latin typeface="Proxima Nova"/>
                <a:ea typeface="Proxima Nova"/>
                <a:cs typeface="Proxima Nova"/>
                <a:sym typeface="Proxima Nova"/>
              </a:endParaRPr>
            </a:p>
          </p:txBody>
        </p:sp>
        <p:sp>
          <p:nvSpPr>
            <p:cNvPr id="151" name="Google Shape;151;p30"/>
            <p:cNvSpPr/>
            <p:nvPr/>
          </p:nvSpPr>
          <p:spPr>
            <a:xfrm>
              <a:off x="236069" y="3664002"/>
              <a:ext cx="7652070" cy="632104"/>
            </a:xfrm>
            <a:prstGeom prst="roundRect">
              <a:avLst>
                <a:gd name="adj" fmla="val 16667"/>
              </a:avLst>
            </a:prstGeom>
            <a:solidFill>
              <a:srgbClr val="F1C232"/>
            </a:solidFill>
            <a:ln w="9525" cap="flat" cmpd="sng">
              <a:solidFill>
                <a:srgbClr val="F1C23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52" name="Google Shape;152;p30"/>
            <p:cNvSpPr/>
            <p:nvPr/>
          </p:nvSpPr>
          <p:spPr>
            <a:xfrm>
              <a:off x="236069" y="2268119"/>
              <a:ext cx="7652070" cy="632104"/>
            </a:xfrm>
            <a:prstGeom prst="roundRect">
              <a:avLst>
                <a:gd name="adj" fmla="val 16667"/>
              </a:avLst>
            </a:prstGeom>
            <a:solidFill>
              <a:srgbClr val="93C47D"/>
            </a:solidFill>
            <a:ln w="9525" cap="flat" cmpd="sng">
              <a:solidFill>
                <a:srgbClr val="93C47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53" name="Google Shape;153;p30"/>
            <p:cNvSpPr/>
            <p:nvPr/>
          </p:nvSpPr>
          <p:spPr>
            <a:xfrm>
              <a:off x="236103" y="2966060"/>
              <a:ext cx="7652070" cy="632104"/>
            </a:xfrm>
            <a:prstGeom prst="roundRect">
              <a:avLst>
                <a:gd name="adj" fmla="val 16667"/>
              </a:avLst>
            </a:prstGeom>
            <a:solidFill>
              <a:srgbClr val="E69138"/>
            </a:solidFill>
            <a:ln w="9525" cap="flat" cmpd="sng">
              <a:solidFill>
                <a:srgbClr val="E69138"/>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54" name="Google Shape;154;p30"/>
            <p:cNvSpPr/>
            <p:nvPr/>
          </p:nvSpPr>
          <p:spPr>
            <a:xfrm>
              <a:off x="236103" y="4361930"/>
              <a:ext cx="7652070" cy="632104"/>
            </a:xfrm>
            <a:prstGeom prst="roundRect">
              <a:avLst>
                <a:gd name="adj" fmla="val 16667"/>
              </a:avLst>
            </a:prstGeom>
            <a:solidFill>
              <a:srgbClr val="6FA8DC"/>
            </a:solidFill>
            <a:ln w="9525" cap="flat" cmpd="sng">
              <a:solidFill>
                <a:srgbClr val="6FA8D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55" name="Google Shape;155;p30"/>
            <p:cNvSpPr/>
            <p:nvPr/>
          </p:nvSpPr>
          <p:spPr>
            <a:xfrm>
              <a:off x="236069" y="1570178"/>
              <a:ext cx="7652070" cy="632104"/>
            </a:xfrm>
            <a:prstGeom prst="roundRect">
              <a:avLst>
                <a:gd name="adj" fmla="val 16667"/>
              </a:avLst>
            </a:prstGeom>
            <a:solidFill>
              <a:srgbClr val="0B5394"/>
            </a:solidFill>
            <a:ln w="952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56" name="Google Shape;156;p30"/>
            <p:cNvSpPr/>
            <p:nvPr/>
          </p:nvSpPr>
          <p:spPr>
            <a:xfrm>
              <a:off x="236069" y="867814"/>
              <a:ext cx="7652070" cy="632104"/>
            </a:xfrm>
            <a:prstGeom prst="roundRect">
              <a:avLst>
                <a:gd name="adj" fmla="val 16667"/>
              </a:avLst>
            </a:prstGeom>
            <a:solidFill>
              <a:srgbClr val="3D85C6"/>
            </a:solidFill>
            <a:ln w="9525" cap="flat" cmpd="sng">
              <a:solidFill>
                <a:srgbClr val="3D85C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57" name="Google Shape;157;p30"/>
            <p:cNvSpPr/>
            <p:nvPr/>
          </p:nvSpPr>
          <p:spPr>
            <a:xfrm>
              <a:off x="5940725" y="0"/>
              <a:ext cx="1793100" cy="51435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58" name="Google Shape;158;p30"/>
            <p:cNvSpPr/>
            <p:nvPr/>
          </p:nvSpPr>
          <p:spPr>
            <a:xfrm>
              <a:off x="6095075" y="-12"/>
              <a:ext cx="1793100" cy="5143500"/>
            </a:xfrm>
            <a:prstGeom prst="chevron">
              <a:avLst>
                <a:gd name="adj" fmla="val 50000"/>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grpSp>
      <p:sp>
        <p:nvSpPr>
          <p:cNvPr id="159" name="Google Shape;159;p30"/>
          <p:cNvSpPr/>
          <p:nvPr/>
        </p:nvSpPr>
        <p:spPr>
          <a:xfrm>
            <a:off x="6997575" y="0"/>
            <a:ext cx="1793100" cy="51435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60" name="Google Shape;160;p30"/>
          <p:cNvSpPr txBox="1"/>
          <p:nvPr/>
        </p:nvSpPr>
        <p:spPr>
          <a:xfrm>
            <a:off x="7636600" y="4058175"/>
            <a:ext cx="1384200" cy="87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600" b="1">
                <a:solidFill>
                  <a:schemeClr val="accent3"/>
                </a:solidFill>
                <a:latin typeface="Calibri"/>
                <a:ea typeface="Calibri"/>
                <a:cs typeface="Calibri"/>
                <a:sym typeface="Calibri"/>
              </a:rPr>
              <a:t>NOW</a:t>
            </a:r>
            <a:endParaRPr sz="3600" b="1">
              <a:solidFill>
                <a:schemeClr val="accent3"/>
              </a:solidFill>
              <a:latin typeface="Calibri"/>
              <a:ea typeface="Calibri"/>
              <a:cs typeface="Calibri"/>
              <a:sym typeface="Calibri"/>
            </a:endParaRPr>
          </a:p>
        </p:txBody>
      </p:sp>
      <p:sp>
        <p:nvSpPr>
          <p:cNvPr id="161" name="Google Shape;161;p30"/>
          <p:cNvSpPr txBox="1"/>
          <p:nvPr/>
        </p:nvSpPr>
        <p:spPr>
          <a:xfrm>
            <a:off x="314575" y="117975"/>
            <a:ext cx="5772600" cy="361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Compliance checks are conducted every month of the year averaging 120 each month, doubling checks in May and June</a:t>
            </a:r>
            <a:endParaRPr sz="1500">
              <a:solidFill>
                <a:schemeClr val="lt1"/>
              </a:solidFill>
              <a:latin typeface="Proxima Nova"/>
              <a:ea typeface="Proxima Nova"/>
              <a:cs typeface="Proxima Nova"/>
              <a:sym typeface="Proxima Nova"/>
            </a:endParaRPr>
          </a:p>
        </p:txBody>
      </p:sp>
      <p:sp>
        <p:nvSpPr>
          <p:cNvPr id="162" name="Google Shape;162;p30"/>
          <p:cNvSpPr txBox="1"/>
          <p:nvPr/>
        </p:nvSpPr>
        <p:spPr>
          <a:xfrm>
            <a:off x="236075" y="3617375"/>
            <a:ext cx="6299700" cy="361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Violations are tracked to ensure citations are paid or adjudicated. If payment or request for trial are not received the vendor is sent to court.</a:t>
            </a:r>
            <a:endParaRPr sz="1500">
              <a:solidFill>
                <a:schemeClr val="lt1"/>
              </a:solidFill>
              <a:latin typeface="Proxima Nova"/>
              <a:ea typeface="Proxima Nova"/>
              <a:cs typeface="Proxima Nova"/>
              <a:sym typeface="Proxima Nova"/>
            </a:endParaRPr>
          </a:p>
        </p:txBody>
      </p:sp>
      <p:sp>
        <p:nvSpPr>
          <p:cNvPr id="163" name="Google Shape;163;p30"/>
          <p:cNvSpPr txBox="1"/>
          <p:nvPr/>
        </p:nvSpPr>
        <p:spPr>
          <a:xfrm>
            <a:off x="314575" y="4313775"/>
            <a:ext cx="5827800" cy="361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Tobacco licenses are received every June and new licenses are sent/reviewed every month after</a:t>
            </a:r>
            <a:endParaRPr sz="1500">
              <a:solidFill>
                <a:schemeClr val="lt1"/>
              </a:solidFill>
              <a:latin typeface="Proxima Nova"/>
              <a:ea typeface="Proxima Nova"/>
              <a:cs typeface="Proxima Nova"/>
              <a:sym typeface="Proxima Nova"/>
            </a:endParaRPr>
          </a:p>
        </p:txBody>
      </p:sp>
      <p:sp>
        <p:nvSpPr>
          <p:cNvPr id="164" name="Google Shape;164;p30"/>
          <p:cNvSpPr txBox="1"/>
          <p:nvPr/>
        </p:nvSpPr>
        <p:spPr>
          <a:xfrm>
            <a:off x="314575" y="2920975"/>
            <a:ext cx="5772600" cy="361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Vendors are consistently referred to the ATCC if they receive two violations within 12 months</a:t>
            </a:r>
            <a:endParaRPr sz="1500">
              <a:solidFill>
                <a:schemeClr val="lt1"/>
              </a:solidFill>
              <a:latin typeface="Proxima Nova"/>
              <a:ea typeface="Proxima Nova"/>
              <a:cs typeface="Proxima Nova"/>
              <a:sym typeface="Proxima Nova"/>
            </a:endParaRPr>
          </a:p>
        </p:txBody>
      </p:sp>
      <p:sp>
        <p:nvSpPr>
          <p:cNvPr id="165" name="Google Shape;165;p30"/>
          <p:cNvSpPr txBox="1"/>
          <p:nvPr/>
        </p:nvSpPr>
        <p:spPr>
          <a:xfrm>
            <a:off x="314575" y="2290688"/>
            <a:ext cx="5772600" cy="361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Underage purchasers receive $20/hr, service hours, and food through the enforcement grant</a:t>
            </a:r>
            <a:endParaRPr sz="1500">
              <a:solidFill>
                <a:schemeClr val="lt1"/>
              </a:solidFill>
              <a:latin typeface="Proxima Nova"/>
              <a:ea typeface="Proxima Nova"/>
              <a:cs typeface="Proxima Nova"/>
              <a:sym typeface="Proxima Nova"/>
            </a:endParaRPr>
          </a:p>
        </p:txBody>
      </p:sp>
      <p:sp>
        <p:nvSpPr>
          <p:cNvPr id="166" name="Google Shape;166;p30"/>
          <p:cNvSpPr txBox="1"/>
          <p:nvPr/>
        </p:nvSpPr>
        <p:spPr>
          <a:xfrm>
            <a:off x="314575" y="818425"/>
            <a:ext cx="5772600" cy="361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On average there are about 8 civil citations a month - selling underage, ID check, and product placement</a:t>
            </a:r>
            <a:endParaRPr sz="1500">
              <a:solidFill>
                <a:schemeClr val="lt1"/>
              </a:solidFill>
              <a:latin typeface="Proxima Nova"/>
              <a:ea typeface="Proxima Nova"/>
              <a:cs typeface="Proxima Nova"/>
              <a:sym typeface="Proxima Nova"/>
            </a:endParaRPr>
          </a:p>
        </p:txBody>
      </p:sp>
      <p:sp>
        <p:nvSpPr>
          <p:cNvPr id="167" name="Google Shape;167;p30"/>
          <p:cNvSpPr txBox="1"/>
          <p:nvPr/>
        </p:nvSpPr>
        <p:spPr>
          <a:xfrm>
            <a:off x="314575" y="1518875"/>
            <a:ext cx="5772600" cy="361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500">
                <a:solidFill>
                  <a:schemeClr val="lt1"/>
                </a:solidFill>
                <a:latin typeface="Proxima Nova"/>
                <a:ea typeface="Proxima Nova"/>
                <a:cs typeface="Proxima Nova"/>
                <a:sym typeface="Proxima Nova"/>
              </a:rPr>
              <a:t>Consistently advertising compliance program to increase underage purchaser participation and community watch</a:t>
            </a:r>
            <a:endParaRPr sz="1200">
              <a:solidFill>
                <a:schemeClr val="lt1"/>
              </a:solidFill>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1"/>
          <p:cNvSpPr txBox="1">
            <a:spLocks noGrp="1"/>
          </p:cNvSpPr>
          <p:nvPr>
            <p:ph type="title"/>
          </p:nvPr>
        </p:nvSpPr>
        <p:spPr>
          <a:xfrm>
            <a:off x="1257450" y="813700"/>
            <a:ext cx="8520600" cy="831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 sz="2700">
                <a:solidFill>
                  <a:srgbClr val="202729"/>
                </a:solidFill>
                <a:latin typeface="Roboto Slab"/>
                <a:ea typeface="Roboto Slab"/>
                <a:cs typeface="Roboto Slab"/>
                <a:sym typeface="Roboto Slab"/>
              </a:rPr>
              <a:t>Community Tobacco Tip Line</a:t>
            </a:r>
            <a:endParaRPr sz="4100">
              <a:latin typeface="Roboto Slab"/>
              <a:ea typeface="Roboto Slab"/>
              <a:cs typeface="Roboto Slab"/>
              <a:sym typeface="Roboto Slab"/>
            </a:endParaRPr>
          </a:p>
        </p:txBody>
      </p:sp>
      <p:sp>
        <p:nvSpPr>
          <p:cNvPr id="173" name="Google Shape;173;p31"/>
          <p:cNvSpPr txBox="1">
            <a:spLocks noGrp="1"/>
          </p:cNvSpPr>
          <p:nvPr>
            <p:ph type="body" idx="1"/>
          </p:nvPr>
        </p:nvSpPr>
        <p:spPr>
          <a:xfrm>
            <a:off x="311700" y="2100925"/>
            <a:ext cx="8520600" cy="1057800"/>
          </a:xfrm>
          <a:prstGeom prst="rect">
            <a:avLst/>
          </a:prstGeom>
        </p:spPr>
        <p:txBody>
          <a:bodyPr spcFirstLastPara="1" wrap="square" lIns="91425" tIns="91425" rIns="91425" bIns="91425" anchor="t" anchorCtr="0">
            <a:noAutofit/>
          </a:bodyPr>
          <a:lstStyle/>
          <a:p>
            <a:pPr marL="0" lvl="0" indent="0" algn="ctr" rtl="0">
              <a:lnSpc>
                <a:spcPct val="95000"/>
              </a:lnSpc>
              <a:spcBef>
                <a:spcPts val="0"/>
              </a:spcBef>
              <a:spcAft>
                <a:spcPts val="0"/>
              </a:spcAft>
              <a:buClr>
                <a:schemeClr val="dk1"/>
              </a:buClr>
              <a:buSzPts val="852"/>
              <a:buFont typeface="Arial"/>
              <a:buNone/>
            </a:pPr>
            <a:r>
              <a:rPr lang="en" sz="4441">
                <a:solidFill>
                  <a:srgbClr val="93C47D"/>
                </a:solidFill>
                <a:latin typeface="Proxima Nova"/>
                <a:ea typeface="Proxima Nova"/>
                <a:cs typeface="Proxima Nova"/>
                <a:sym typeface="Proxima Nova"/>
              </a:rPr>
              <a:t>cchd.tobaccotips@maryland.gov</a:t>
            </a:r>
            <a:endParaRPr sz="4441">
              <a:solidFill>
                <a:srgbClr val="93C47D"/>
              </a:solidFill>
              <a:latin typeface="Proxima Nova"/>
              <a:ea typeface="Proxima Nova"/>
              <a:cs typeface="Proxima Nova"/>
              <a:sym typeface="Proxima Nova"/>
            </a:endParaRPr>
          </a:p>
          <a:p>
            <a:pPr marL="0" lvl="0" indent="0" algn="l" rtl="0">
              <a:lnSpc>
                <a:spcPct val="95000"/>
              </a:lnSpc>
              <a:spcBef>
                <a:spcPts val="1200"/>
              </a:spcBef>
              <a:spcAft>
                <a:spcPts val="1200"/>
              </a:spcAft>
              <a:buSzPts val="852"/>
              <a:buNone/>
            </a:pPr>
            <a:endParaRPr sz="1395"/>
          </a:p>
        </p:txBody>
      </p:sp>
      <p:pic>
        <p:nvPicPr>
          <p:cNvPr id="174" name="Google Shape;174;p31"/>
          <p:cNvPicPr preferRelativeResize="0"/>
          <p:nvPr/>
        </p:nvPicPr>
        <p:blipFill>
          <a:blip r:embed="rId3">
            <a:alphaModFix/>
          </a:blip>
          <a:stretch>
            <a:fillRect/>
          </a:stretch>
        </p:blipFill>
        <p:spPr>
          <a:xfrm>
            <a:off x="6323350" y="1095337"/>
            <a:ext cx="938224" cy="487075"/>
          </a:xfrm>
          <a:prstGeom prst="rect">
            <a:avLst/>
          </a:prstGeom>
          <a:noFill/>
          <a:ln>
            <a:noFill/>
          </a:ln>
        </p:spPr>
      </p:pic>
      <p:sp>
        <p:nvSpPr>
          <p:cNvPr id="175" name="Google Shape;175;p31"/>
          <p:cNvSpPr/>
          <p:nvPr/>
        </p:nvSpPr>
        <p:spPr>
          <a:xfrm>
            <a:off x="-68150" y="5057088"/>
            <a:ext cx="9374700" cy="86400"/>
          </a:xfrm>
          <a:prstGeom prst="rect">
            <a:avLst/>
          </a:prstGeom>
          <a:solidFill>
            <a:srgbClr val="93C47D"/>
          </a:solidFill>
          <a:ln w="9525" cap="flat" cmpd="sng">
            <a:solidFill>
              <a:srgbClr val="93C47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3C47D"/>
        </a:solidFill>
        <a:effectLst/>
      </p:bgPr>
    </p:bg>
    <p:spTree>
      <p:nvGrpSpPr>
        <p:cNvPr id="1" name="Shape 179"/>
        <p:cNvGrpSpPr/>
        <p:nvPr/>
      </p:nvGrpSpPr>
      <p:grpSpPr>
        <a:xfrm>
          <a:off x="0" y="0"/>
          <a:ext cx="0" cy="0"/>
          <a:chOff x="0" y="0"/>
          <a:chExt cx="0" cy="0"/>
        </a:xfrm>
      </p:grpSpPr>
      <p:sp>
        <p:nvSpPr>
          <p:cNvPr id="180" name="Google Shape;180;p32"/>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Retailer Education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3"/>
          <p:cNvSpPr txBox="1">
            <a:spLocks noGrp="1"/>
          </p:cNvSpPr>
          <p:nvPr>
            <p:ph type="title"/>
          </p:nvPr>
        </p:nvSpPr>
        <p:spPr>
          <a:xfrm>
            <a:off x="4874200" y="2571750"/>
            <a:ext cx="4045200" cy="1509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solidFill>
                  <a:schemeClr val="lt1"/>
                </a:solidFill>
              </a:rPr>
              <a:t>What We Look For</a:t>
            </a:r>
            <a:endParaRPr>
              <a:solidFill>
                <a:schemeClr val="lt1"/>
              </a:solidFill>
            </a:endParaRPr>
          </a:p>
        </p:txBody>
      </p:sp>
      <p:sp>
        <p:nvSpPr>
          <p:cNvPr id="186" name="Google Shape;186;p33"/>
          <p:cNvSpPr txBox="1"/>
          <p:nvPr/>
        </p:nvSpPr>
        <p:spPr>
          <a:xfrm>
            <a:off x="0" y="432525"/>
            <a:ext cx="4522200" cy="4404300"/>
          </a:xfrm>
          <a:prstGeom prst="rect">
            <a:avLst/>
          </a:prstGeom>
          <a:noFill/>
          <a:ln>
            <a:noFill/>
          </a:ln>
        </p:spPr>
        <p:txBody>
          <a:bodyPr spcFirstLastPara="1" wrap="square" lIns="91425" tIns="91425" rIns="91425" bIns="91425" anchor="t" anchorCtr="0">
            <a:noAutofit/>
          </a:bodyPr>
          <a:lstStyle/>
          <a:p>
            <a:pPr marL="457200" lvl="0" indent="-361950" algn="l" rtl="0">
              <a:lnSpc>
                <a:spcPct val="115000"/>
              </a:lnSpc>
              <a:spcBef>
                <a:spcPts val="0"/>
              </a:spcBef>
              <a:spcAft>
                <a:spcPts val="0"/>
              </a:spcAft>
              <a:buClr>
                <a:schemeClr val="dk1"/>
              </a:buClr>
              <a:buSzPts val="2100"/>
              <a:buFont typeface="Proxima Nova"/>
              <a:buChar char="●"/>
            </a:pPr>
            <a:r>
              <a:rPr lang="en" sz="2100">
                <a:solidFill>
                  <a:schemeClr val="dk1"/>
                </a:solidFill>
                <a:latin typeface="Proxima Nova"/>
                <a:ea typeface="Proxima Nova"/>
                <a:cs typeface="Proxima Nova"/>
                <a:sym typeface="Proxima Nova"/>
              </a:rPr>
              <a:t>MDH signage - window cling and poster - positioned at eye level</a:t>
            </a:r>
            <a:endParaRPr sz="2100">
              <a:solidFill>
                <a:schemeClr val="dk1"/>
              </a:solidFill>
              <a:latin typeface="Proxima Nova"/>
              <a:ea typeface="Proxima Nova"/>
              <a:cs typeface="Proxima Nova"/>
              <a:sym typeface="Proxima Nova"/>
            </a:endParaRPr>
          </a:p>
          <a:p>
            <a:pPr marL="457200" lvl="0" indent="-361950" algn="l" rtl="0">
              <a:lnSpc>
                <a:spcPct val="115000"/>
              </a:lnSpc>
              <a:spcBef>
                <a:spcPts val="0"/>
              </a:spcBef>
              <a:spcAft>
                <a:spcPts val="0"/>
              </a:spcAft>
              <a:buClr>
                <a:schemeClr val="dk1"/>
              </a:buClr>
              <a:buSzPts val="2100"/>
              <a:buFont typeface="Proxima Nova"/>
              <a:buChar char="●"/>
            </a:pPr>
            <a:r>
              <a:rPr lang="en" sz="2100">
                <a:solidFill>
                  <a:schemeClr val="dk1"/>
                </a:solidFill>
                <a:latin typeface="Proxima Nova"/>
                <a:ea typeface="Proxima Nova"/>
                <a:cs typeface="Proxima Nova"/>
                <a:sym typeface="Proxima Nova"/>
              </a:rPr>
              <a:t>Cigarettes have the MD tax stamp</a:t>
            </a:r>
            <a:endParaRPr sz="2100">
              <a:solidFill>
                <a:schemeClr val="dk1"/>
              </a:solidFill>
              <a:latin typeface="Proxima Nova"/>
              <a:ea typeface="Proxima Nova"/>
              <a:cs typeface="Proxima Nova"/>
              <a:sym typeface="Proxima Nova"/>
            </a:endParaRPr>
          </a:p>
          <a:p>
            <a:pPr marL="457200" lvl="0" indent="-361950" algn="l" rtl="0">
              <a:lnSpc>
                <a:spcPct val="115000"/>
              </a:lnSpc>
              <a:spcBef>
                <a:spcPts val="0"/>
              </a:spcBef>
              <a:spcAft>
                <a:spcPts val="0"/>
              </a:spcAft>
              <a:buClr>
                <a:schemeClr val="dk1"/>
              </a:buClr>
              <a:buSzPts val="2100"/>
              <a:buFont typeface="Proxima Nova"/>
              <a:buChar char="●"/>
            </a:pPr>
            <a:r>
              <a:rPr lang="en" sz="2100">
                <a:solidFill>
                  <a:schemeClr val="dk1"/>
                </a:solidFill>
                <a:latin typeface="Proxima Nova"/>
                <a:ea typeface="Proxima Nova"/>
                <a:cs typeface="Proxima Nova"/>
                <a:sym typeface="Proxima Nova"/>
              </a:rPr>
              <a:t>Tobacco licenses publicly displayed and current</a:t>
            </a:r>
            <a:endParaRPr sz="2100">
              <a:solidFill>
                <a:schemeClr val="dk1"/>
              </a:solidFill>
              <a:latin typeface="Proxima Nova"/>
              <a:ea typeface="Proxima Nova"/>
              <a:cs typeface="Proxima Nova"/>
              <a:sym typeface="Proxima Nova"/>
            </a:endParaRPr>
          </a:p>
          <a:p>
            <a:pPr marL="457200" lvl="0" indent="-361950" algn="l" rtl="0">
              <a:lnSpc>
                <a:spcPct val="115000"/>
              </a:lnSpc>
              <a:spcBef>
                <a:spcPts val="0"/>
              </a:spcBef>
              <a:spcAft>
                <a:spcPts val="0"/>
              </a:spcAft>
              <a:buClr>
                <a:schemeClr val="dk1"/>
              </a:buClr>
              <a:buSzPts val="2100"/>
              <a:buFont typeface="Proxima Nova"/>
              <a:buChar char="●"/>
            </a:pPr>
            <a:r>
              <a:rPr lang="en" sz="2100">
                <a:solidFill>
                  <a:schemeClr val="dk1"/>
                </a:solidFill>
                <a:latin typeface="Proxima Nova"/>
                <a:ea typeface="Proxima Nova"/>
                <a:cs typeface="Proxima Nova"/>
                <a:sym typeface="Proxima Nova"/>
              </a:rPr>
              <a:t>Tobacco/ESD/OTP are locked up or behind the counter</a:t>
            </a:r>
            <a:endParaRPr sz="2100">
              <a:solidFill>
                <a:schemeClr val="dk1"/>
              </a:solidFill>
              <a:latin typeface="Proxima Nova"/>
              <a:ea typeface="Proxima Nova"/>
              <a:cs typeface="Proxima Nova"/>
              <a:sym typeface="Proxima Nova"/>
            </a:endParaRPr>
          </a:p>
          <a:p>
            <a:pPr marL="457200" lvl="0" indent="-361950" algn="l" rtl="0">
              <a:lnSpc>
                <a:spcPct val="115000"/>
              </a:lnSpc>
              <a:spcBef>
                <a:spcPts val="0"/>
              </a:spcBef>
              <a:spcAft>
                <a:spcPts val="0"/>
              </a:spcAft>
              <a:buClr>
                <a:schemeClr val="dk1"/>
              </a:buClr>
              <a:buSzPts val="2100"/>
              <a:buFont typeface="Proxima Nova"/>
              <a:buChar char="●"/>
            </a:pPr>
            <a:r>
              <a:rPr lang="en" sz="2100">
                <a:solidFill>
                  <a:schemeClr val="dk1"/>
                </a:solidFill>
                <a:latin typeface="Proxima Nova"/>
                <a:ea typeface="Proxima Nova"/>
                <a:cs typeface="Proxima Nova"/>
                <a:sym typeface="Proxima Nova"/>
              </a:rPr>
              <a:t>What products are sold - including flavored ESD and cannabis</a:t>
            </a:r>
            <a:endParaRPr sz="2100">
              <a:solidFill>
                <a:schemeClr val="dk1"/>
              </a:solidFill>
              <a:latin typeface="Proxima Nova"/>
              <a:ea typeface="Proxima Nova"/>
              <a:cs typeface="Proxima Nova"/>
              <a:sym typeface="Proxima Nov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pic>
        <p:nvPicPr>
          <p:cNvPr id="191" name="Google Shape;191;p34" title="Tobacco Reference Guide Pg 2.png"/>
          <p:cNvPicPr preferRelativeResize="0"/>
          <p:nvPr/>
        </p:nvPicPr>
        <p:blipFill rotWithShape="1">
          <a:blip r:embed="rId3">
            <a:alphaModFix/>
          </a:blip>
          <a:srcRect r="2799"/>
          <a:stretch/>
        </p:blipFill>
        <p:spPr>
          <a:xfrm>
            <a:off x="5234850" y="323913"/>
            <a:ext cx="3277351" cy="2136675"/>
          </a:xfrm>
          <a:prstGeom prst="rect">
            <a:avLst/>
          </a:prstGeom>
          <a:noFill/>
          <a:ln>
            <a:noFill/>
          </a:ln>
        </p:spPr>
      </p:pic>
      <p:sp>
        <p:nvSpPr>
          <p:cNvPr id="192" name="Google Shape;192;p34"/>
          <p:cNvSpPr txBox="1">
            <a:spLocks noGrp="1"/>
          </p:cNvSpPr>
          <p:nvPr>
            <p:ph type="title"/>
          </p:nvPr>
        </p:nvSpPr>
        <p:spPr>
          <a:xfrm>
            <a:off x="265475" y="1966375"/>
            <a:ext cx="4045200" cy="1509600"/>
          </a:xfrm>
          <a:prstGeom prst="rect">
            <a:avLst/>
          </a:prstGeom>
        </p:spPr>
        <p:txBody>
          <a:bodyPr spcFirstLastPara="1" wrap="square" lIns="91425" tIns="91425" rIns="91425" bIns="91425" anchor="b" anchorCtr="0">
            <a:noAutofit/>
          </a:bodyPr>
          <a:lstStyle/>
          <a:p>
            <a:pPr marL="457200" lvl="0" indent="-330200" algn="l" rtl="0">
              <a:spcBef>
                <a:spcPts val="0"/>
              </a:spcBef>
              <a:spcAft>
                <a:spcPts val="0"/>
              </a:spcAft>
              <a:buSzPts val="1600"/>
              <a:buChar char="●"/>
            </a:pPr>
            <a:r>
              <a:rPr lang="en" sz="1600"/>
              <a:t>MDH Retailer Kit</a:t>
            </a:r>
            <a:endParaRPr sz="1600"/>
          </a:p>
          <a:p>
            <a:pPr marL="914400" lvl="1" indent="-330200" algn="l" rtl="0">
              <a:spcBef>
                <a:spcPts val="0"/>
              </a:spcBef>
              <a:spcAft>
                <a:spcPts val="0"/>
              </a:spcAft>
              <a:buSzPts val="1600"/>
              <a:buChar char="○"/>
            </a:pPr>
            <a:r>
              <a:rPr lang="en" sz="1600"/>
              <a:t>21 or none window cling</a:t>
            </a:r>
            <a:endParaRPr sz="1600"/>
          </a:p>
          <a:p>
            <a:pPr marL="914400" lvl="1" indent="-330200" algn="l" rtl="0">
              <a:spcBef>
                <a:spcPts val="0"/>
              </a:spcBef>
              <a:spcAft>
                <a:spcPts val="0"/>
              </a:spcAft>
              <a:buSzPts val="1600"/>
              <a:buChar char="○"/>
            </a:pPr>
            <a:r>
              <a:rPr lang="en" sz="1600"/>
              <a:t>21 or none poster</a:t>
            </a:r>
            <a:endParaRPr sz="1600"/>
          </a:p>
          <a:p>
            <a:pPr marL="914400" lvl="1" indent="-330200" algn="l" rtl="0">
              <a:spcBef>
                <a:spcPts val="0"/>
              </a:spcBef>
              <a:spcAft>
                <a:spcPts val="0"/>
              </a:spcAft>
              <a:buSzPts val="1600"/>
              <a:buChar char="○"/>
            </a:pPr>
            <a:r>
              <a:rPr lang="en" sz="1600"/>
              <a:t>ID Reference Guide</a:t>
            </a:r>
            <a:endParaRPr sz="1600"/>
          </a:p>
          <a:p>
            <a:pPr marL="457200" lvl="0" indent="-330200" algn="l" rtl="0">
              <a:spcBef>
                <a:spcPts val="0"/>
              </a:spcBef>
              <a:spcAft>
                <a:spcPts val="0"/>
              </a:spcAft>
              <a:buSzPts val="1600"/>
              <a:buChar char="●"/>
            </a:pPr>
            <a:r>
              <a:rPr lang="en" sz="1600"/>
              <a:t>Comprehensive Maryland Tobacco Law Guide</a:t>
            </a:r>
            <a:endParaRPr sz="1600"/>
          </a:p>
          <a:p>
            <a:pPr marL="457200" lvl="0" indent="-330200" algn="l" rtl="0">
              <a:spcBef>
                <a:spcPts val="0"/>
              </a:spcBef>
              <a:spcAft>
                <a:spcPts val="0"/>
              </a:spcAft>
              <a:buSzPts val="1600"/>
              <a:buChar char="●"/>
            </a:pPr>
            <a:r>
              <a:rPr lang="en" sz="1600"/>
              <a:t>Digital FDA Age Verification Calendar</a:t>
            </a:r>
            <a:endParaRPr sz="1600"/>
          </a:p>
          <a:p>
            <a:pPr marL="457200" lvl="0" indent="-330200" algn="l" rtl="0">
              <a:spcBef>
                <a:spcPts val="0"/>
              </a:spcBef>
              <a:spcAft>
                <a:spcPts val="0"/>
              </a:spcAft>
              <a:buSzPts val="1600"/>
              <a:buChar char="●"/>
            </a:pPr>
            <a:r>
              <a:rPr lang="en" sz="1600"/>
              <a:t>Cessation flyers</a:t>
            </a:r>
            <a:endParaRPr sz="1600"/>
          </a:p>
          <a:p>
            <a:pPr marL="457200" lvl="0" indent="-330200" algn="l" rtl="0">
              <a:spcBef>
                <a:spcPts val="0"/>
              </a:spcBef>
              <a:spcAft>
                <a:spcPts val="0"/>
              </a:spcAft>
              <a:buSzPts val="1600"/>
              <a:buChar char="●"/>
            </a:pPr>
            <a:r>
              <a:rPr lang="en" sz="1600"/>
              <a:t>988 materials</a:t>
            </a:r>
            <a:endParaRPr sz="1600"/>
          </a:p>
          <a:p>
            <a:pPr marL="457200" lvl="0" indent="-330200" algn="l" rtl="0">
              <a:spcBef>
                <a:spcPts val="0"/>
              </a:spcBef>
              <a:spcAft>
                <a:spcPts val="0"/>
              </a:spcAft>
              <a:buSzPts val="1600"/>
              <a:buChar char="●"/>
            </a:pPr>
            <a:r>
              <a:rPr lang="en" sz="1600"/>
              <a:t>Training upon request</a:t>
            </a:r>
            <a:endParaRPr sz="1600"/>
          </a:p>
        </p:txBody>
      </p:sp>
      <p:sp>
        <p:nvSpPr>
          <p:cNvPr id="193" name="Google Shape;193;p34"/>
          <p:cNvSpPr txBox="1">
            <a:spLocks noGrp="1"/>
          </p:cNvSpPr>
          <p:nvPr>
            <p:ph type="body" idx="2"/>
          </p:nvPr>
        </p:nvSpPr>
        <p:spPr>
          <a:xfrm>
            <a:off x="223625" y="-471875"/>
            <a:ext cx="4128900" cy="1911000"/>
          </a:xfrm>
          <a:prstGeom prst="rect">
            <a:avLst/>
          </a:prstGeom>
        </p:spPr>
        <p:txBody>
          <a:bodyPr spcFirstLastPara="1" wrap="square" lIns="91425" tIns="91425" rIns="91425" bIns="91425" anchor="ctr" anchorCtr="0">
            <a:normAutofit/>
          </a:bodyPr>
          <a:lstStyle/>
          <a:p>
            <a:pPr marL="0" lvl="0" indent="0" algn="l" rtl="0">
              <a:spcBef>
                <a:spcPts val="0"/>
              </a:spcBef>
              <a:spcAft>
                <a:spcPts val="1200"/>
              </a:spcAft>
              <a:buNone/>
            </a:pPr>
            <a:r>
              <a:rPr lang="en" sz="2500">
                <a:solidFill>
                  <a:schemeClr val="dk1"/>
                </a:solidFill>
              </a:rPr>
              <a:t>What We Provide</a:t>
            </a:r>
            <a:endParaRPr sz="2500">
              <a:solidFill>
                <a:schemeClr val="dk1"/>
              </a:solidFill>
            </a:endParaRPr>
          </a:p>
        </p:txBody>
      </p:sp>
      <p:pic>
        <p:nvPicPr>
          <p:cNvPr id="194" name="Google Shape;194;p34" title="Screenshot (27).png"/>
          <p:cNvPicPr preferRelativeResize="0"/>
          <p:nvPr/>
        </p:nvPicPr>
        <p:blipFill>
          <a:blip r:embed="rId4">
            <a:alphaModFix/>
          </a:blip>
          <a:stretch>
            <a:fillRect/>
          </a:stretch>
        </p:blipFill>
        <p:spPr>
          <a:xfrm>
            <a:off x="7424325" y="2643314"/>
            <a:ext cx="1597301" cy="2039111"/>
          </a:xfrm>
          <a:prstGeom prst="rect">
            <a:avLst/>
          </a:prstGeom>
          <a:noFill/>
          <a:ln>
            <a:noFill/>
          </a:ln>
        </p:spPr>
      </p:pic>
      <p:pic>
        <p:nvPicPr>
          <p:cNvPr id="195" name="Google Shape;195;p34" title="Tobacco Law Guide.png"/>
          <p:cNvPicPr preferRelativeResize="0"/>
          <p:nvPr/>
        </p:nvPicPr>
        <p:blipFill>
          <a:blip r:embed="rId5">
            <a:alphaModFix/>
          </a:blip>
          <a:stretch>
            <a:fillRect/>
          </a:stretch>
        </p:blipFill>
        <p:spPr>
          <a:xfrm>
            <a:off x="4761900" y="2618925"/>
            <a:ext cx="1560837" cy="2087900"/>
          </a:xfrm>
          <a:prstGeom prst="rect">
            <a:avLst/>
          </a:prstGeom>
          <a:noFill/>
          <a:ln>
            <a:noFill/>
          </a:ln>
        </p:spPr>
      </p:pic>
      <p:pic>
        <p:nvPicPr>
          <p:cNvPr id="196" name="Google Shape;196;p34" title="CTP - Digital Calendar English 4000 - TERL (1).jpg"/>
          <p:cNvPicPr preferRelativeResize="0"/>
          <p:nvPr/>
        </p:nvPicPr>
        <p:blipFill rotWithShape="1">
          <a:blip r:embed="rId6">
            <a:alphaModFix/>
          </a:blip>
          <a:srcRect l="47083" t="17722" r="2201" b="11864"/>
          <a:stretch/>
        </p:blipFill>
        <p:spPr>
          <a:xfrm>
            <a:off x="6329873" y="3083375"/>
            <a:ext cx="1087299" cy="15096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93C47D"/>
        </a:solidFill>
        <a:effectLst/>
      </p:bgPr>
    </p:bg>
    <p:spTree>
      <p:nvGrpSpPr>
        <p:cNvPr id="1" name="Shape 200"/>
        <p:cNvGrpSpPr/>
        <p:nvPr/>
      </p:nvGrpSpPr>
      <p:grpSpPr>
        <a:xfrm>
          <a:off x="0" y="0"/>
          <a:ext cx="0" cy="0"/>
          <a:chOff x="0" y="0"/>
          <a:chExt cx="0" cy="0"/>
        </a:xfrm>
      </p:grpSpPr>
      <p:sp>
        <p:nvSpPr>
          <p:cNvPr id="201" name="Google Shape;201;p35"/>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Violation Trends</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a83f410-c06a-4c5e-8d3a-811ec559d79b">
      <Terms xmlns="http://schemas.microsoft.com/office/infopath/2007/PartnerControls"/>
    </lcf76f155ced4ddcb4097134ff3c332f>
    <TaxCatchAll xmlns="c261c137-cdd3-4900-bec3-09f30364350c"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4E2ECCE3365C94582B74FEAC026634F" ma:contentTypeVersion="20" ma:contentTypeDescription="Create a new document." ma:contentTypeScope="" ma:versionID="cde490f7cdf6531257c6bb2649990f9a">
  <xsd:schema xmlns:xsd="http://www.w3.org/2001/XMLSchema" xmlns:xs="http://www.w3.org/2001/XMLSchema" xmlns:p="http://schemas.microsoft.com/office/2006/metadata/properties" xmlns:ns1="http://schemas.microsoft.com/sharepoint/v3" xmlns:ns2="da83f410-c06a-4c5e-8d3a-811ec559d79b" xmlns:ns3="c261c137-cdd3-4900-bec3-09f30364350c" targetNamespace="http://schemas.microsoft.com/office/2006/metadata/properties" ma:root="true" ma:fieldsID="e4cc4559574bee5530b82c8b9a1d721d" ns1:_="" ns2:_="" ns3:_="">
    <xsd:import namespace="http://schemas.microsoft.com/sharepoint/v3"/>
    <xsd:import namespace="da83f410-c06a-4c5e-8d3a-811ec559d79b"/>
    <xsd:import namespace="c261c137-cdd3-4900-bec3-09f30364350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6" nillable="true" ma:displayName="Unified Compliance Policy Properties" ma:hidden="true" ma:internalName="_ip_UnifiedCompliancePolicyProperties">
      <xsd:simpleType>
        <xsd:restriction base="dms:Note"/>
      </xsd:simpleType>
    </xsd:element>
    <xsd:element name="_ip_UnifiedCompliancePolicyUIAction" ma:index="27"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83f410-c06a-4c5e-8d3a-811ec559d79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d37ae30-1c3a-40e1-94c5-05ea5a1665a8"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261c137-cdd3-4900-bec3-09f30364350c"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2b42a769-8cb9-49fa-9099-866f416aa39b}" ma:internalName="TaxCatchAll" ma:showField="CatchAllData" ma:web="c261c137-cdd3-4900-bec3-09f30364350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0123D67-87C0-417A-AF29-BE51C9DFE00D}">
  <ds:schemaRefs>
    <ds:schemaRef ds:uri="http://schemas.microsoft.com/office/2006/metadata/properties"/>
    <ds:schemaRef ds:uri="http://schemas.openxmlformats.org/package/2006/metadata/core-properties"/>
    <ds:schemaRef ds:uri="http://schemas.microsoft.com/office/2006/documentManagement/types"/>
    <ds:schemaRef ds:uri="http://purl.org/dc/elements/1.1/"/>
    <ds:schemaRef ds:uri="http://purl.org/dc/terms/"/>
    <ds:schemaRef ds:uri="http://www.w3.org/XML/1998/namespace"/>
    <ds:schemaRef ds:uri="http://schemas.microsoft.com/office/infopath/2007/PartnerControls"/>
    <ds:schemaRef ds:uri="c261c137-cdd3-4900-bec3-09f30364350c"/>
    <ds:schemaRef ds:uri="da83f410-c06a-4c5e-8d3a-811ec559d79b"/>
    <ds:schemaRef ds:uri="http://schemas.microsoft.com/sharepoint/v3"/>
    <ds:schemaRef ds:uri="http://purl.org/dc/dcmitype/"/>
  </ds:schemaRefs>
</ds:datastoreItem>
</file>

<file path=customXml/itemProps2.xml><?xml version="1.0" encoding="utf-8"?>
<ds:datastoreItem xmlns:ds="http://schemas.openxmlformats.org/officeDocument/2006/customXml" ds:itemID="{12D0B28B-AA35-40AD-A49E-E1AA308DC753}">
  <ds:schemaRefs>
    <ds:schemaRef ds:uri="http://schemas.microsoft.com/sharepoint/v3/contenttype/forms"/>
  </ds:schemaRefs>
</ds:datastoreItem>
</file>

<file path=customXml/itemProps3.xml><?xml version="1.0" encoding="utf-8"?>
<ds:datastoreItem xmlns:ds="http://schemas.openxmlformats.org/officeDocument/2006/customXml" ds:itemID="{CF875B8A-29EB-406A-8C99-0B2802463D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a83f410-c06a-4c5e-8d3a-811ec559d79b"/>
    <ds:schemaRef ds:uri="c261c137-cdd3-4900-bec3-09f3036435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421</Words>
  <Application>Microsoft Office PowerPoint</Application>
  <PresentationFormat>On-screen Show (16:9)</PresentationFormat>
  <Paragraphs>59</Paragraphs>
  <Slides>13</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Arial</vt:lpstr>
      <vt:lpstr>Roboto Slab</vt:lpstr>
      <vt:lpstr>Proxima Nova</vt:lpstr>
      <vt:lpstr>Calibri</vt:lpstr>
      <vt:lpstr>Simple Light</vt:lpstr>
      <vt:lpstr>Spearmint</vt:lpstr>
      <vt:lpstr>Carroll County Tobacco Enforcement Program</vt:lpstr>
      <vt:lpstr>Program Evolution</vt:lpstr>
      <vt:lpstr>PowerPoint Presentation</vt:lpstr>
      <vt:lpstr>PowerPoint Presentation</vt:lpstr>
      <vt:lpstr>Community Tobacco Tip Line</vt:lpstr>
      <vt:lpstr>Retailer Education</vt:lpstr>
      <vt:lpstr>What We Look For</vt:lpstr>
      <vt:lpstr>MDH Retailer Kit 21 or none window cling 21 or none poster ID Reference Guide Comprehensive Maryland Tobacco Law Guide Digital FDA Age Verification Calendar Cessation flyers 988 materials Training upon request</vt:lpstr>
      <vt:lpstr>Violation Trends</vt:lpstr>
      <vt:lpstr>PowerPoint Presentation</vt:lpstr>
      <vt:lpstr>Barriers </vt:lpstr>
      <vt:lpstr>PowerPoint Presentation</vt:lpstr>
      <vt:lpstr>Thank you!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Griest, Megan</cp:lastModifiedBy>
  <cp:revision>1</cp:revision>
  <dcterms:modified xsi:type="dcterms:W3CDTF">2025-06-24T20:47:52Z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0x010100E4E2ECCE3365C94582B74FEAC026634F</vt:lpwstr>
  </property>
  <property fmtid="{D5CDD505-2E9C-101B-9397-08002B2CF9AE}" pid="3" name="MediaServiceImageTags">
    <vt:lpwstr/>
  </property>
</Properties>
</file>