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660" r:id="rId5"/>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12192000" cy="6858000"/>
  <p:notesSz cx="6858000" cy="9144000"/>
  <p:embeddedFontLst>
    <p:embeddedFont>
      <p:font typeface="Roboto" panose="02000000000000000000" pitchFamily="2" charset="0"/>
      <p:regular r:id="rId20"/>
      <p:bold r:id="rId21"/>
      <p:italic r:id="rId22"/>
      <p:boldItalic r:id="rId23"/>
    </p:embeddedFont>
    <p:embeddedFont>
      <p:font typeface="Roboto Medium" panose="02000000000000000000" pitchFamily="2" charset="0"/>
      <p:regular r:id="rId24"/>
      <p:bold r:id="rId25"/>
      <p:italic r:id="rId26"/>
      <p:boldItalic r:id="rId27"/>
    </p:embeddedFont>
    <p:embeddedFont>
      <p:font typeface="Roboto Thin" panose="020F0502020204030204" pitchFamily="2"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hnYi8thXRHv/d8dZboKpFzQXRXK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C835CED-8142-4AE0-92A9-5108B095B63A}">
  <a:tblStyle styleId="{9C835CED-8142-4AE0-92A9-5108B095B63A}"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0" d="100"/>
          <a:sy n="60" d="100"/>
        </p:scale>
        <p:origin x="68" y="-2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customschemas.google.com/relationships/presentationmetadata" Target="meta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heme" Target="theme/theme1.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367a044bec_0_48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Per the Tobacco Retailer Modernization Act of 2024, MDH, or their designee, is responsible for conducting at least one unannounced inspection per tobacco retailer per calendar year. </a:t>
            </a:r>
            <a:endParaRPr/>
          </a:p>
          <a:p>
            <a:pPr marL="457200" lvl="0" indent="-317500" algn="l" rtl="0">
              <a:lnSpc>
                <a:spcPct val="100000"/>
              </a:lnSpc>
              <a:spcBef>
                <a:spcPts val="0"/>
              </a:spcBef>
              <a:spcAft>
                <a:spcPts val="0"/>
              </a:spcAft>
              <a:buSzPts val="1400"/>
              <a:buChar char="●"/>
            </a:pPr>
            <a:r>
              <a:rPr lang="en-US"/>
              <a:t>MDH is collaborating and meeting regularly with the ATCC to operationalize the legislation, including referral processes LHDs should follow when reporting retailer violations to the ATCC.</a:t>
            </a:r>
            <a:endParaRPr/>
          </a:p>
          <a:p>
            <a:pPr marL="457200" lvl="0" indent="-317500" algn="l" rtl="0">
              <a:lnSpc>
                <a:spcPct val="100000"/>
              </a:lnSpc>
              <a:spcBef>
                <a:spcPts val="0"/>
              </a:spcBef>
              <a:spcAft>
                <a:spcPts val="0"/>
              </a:spcAft>
              <a:buSzPts val="1400"/>
              <a:buChar char="●"/>
            </a:pPr>
            <a:r>
              <a:rPr lang="en-US"/>
              <a:t>The legislation also updated product placement and ID check requirements.</a:t>
            </a:r>
            <a:endParaRPr/>
          </a:p>
          <a:p>
            <a:pPr marL="457200" lvl="0" indent="-317500" algn="l" rtl="0">
              <a:lnSpc>
                <a:spcPct val="100000"/>
              </a:lnSpc>
              <a:spcBef>
                <a:spcPts val="0"/>
              </a:spcBef>
              <a:spcAft>
                <a:spcPts val="0"/>
              </a:spcAft>
              <a:buSzPts val="1400"/>
              <a:buChar char="●"/>
            </a:pPr>
            <a:r>
              <a:rPr lang="en-US"/>
              <a:t>The ATCC, in collaboration with MDH and other agencies, are also required to draft a one-time report on tobacco retailer licensing in Maryland with recommendations to improve the licensing process and to further reduce youth tobacco use by preventing underage tobacco sales (i.e., to persons under age 21).</a:t>
            </a:r>
            <a:endParaRPr/>
          </a:p>
        </p:txBody>
      </p:sp>
      <p:sp>
        <p:nvSpPr>
          <p:cNvPr id="259" name="Google Shape;259;g3367a044bec_0_4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3692788a2f_2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g33692788a2f_2_0:notes"/>
          <p:cNvSpPr txBox="1">
            <a:spLocks noGrp="1"/>
          </p:cNvSpPr>
          <p:nvPr>
            <p:ph type="body" idx="1"/>
          </p:nvPr>
        </p:nvSpPr>
        <p:spPr>
          <a:xfrm>
            <a:off x="685800" y="4343400"/>
            <a:ext cx="5486400" cy="41151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367a044bec_0_50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17500" algn="l" rtl="0">
              <a:lnSpc>
                <a:spcPct val="100000"/>
              </a:lnSpc>
              <a:spcBef>
                <a:spcPts val="0"/>
              </a:spcBef>
              <a:spcAft>
                <a:spcPts val="0"/>
              </a:spcAft>
              <a:buSzPts val="1400"/>
              <a:buChar char="●"/>
            </a:pPr>
            <a:r>
              <a:rPr lang="en-US"/>
              <a:t>All tobacco licensing fees must go to MDH or their designee, such as local health departments, and be spent to prevent underage tobacco use (i.e., persons under age 21)</a:t>
            </a:r>
            <a:endParaRPr/>
          </a:p>
          <a:p>
            <a:pPr marL="457200" lvl="0" indent="-317500" algn="l" rtl="0">
              <a:lnSpc>
                <a:spcPct val="100000"/>
              </a:lnSpc>
              <a:spcBef>
                <a:spcPts val="0"/>
              </a:spcBef>
              <a:spcAft>
                <a:spcPts val="0"/>
              </a:spcAft>
              <a:buSzPts val="1400"/>
              <a:buChar char="●"/>
            </a:pPr>
            <a:r>
              <a:rPr lang="en-US"/>
              <a:t>Exceptions for Montgomery County; licensing fees for retailers in that jurisdiction go straight to the County vs to MDH</a:t>
            </a:r>
            <a:endParaRPr/>
          </a:p>
          <a:p>
            <a:pPr marL="457200" lvl="0" indent="-317500" algn="l" rtl="0">
              <a:lnSpc>
                <a:spcPct val="100000"/>
              </a:lnSpc>
              <a:spcBef>
                <a:spcPts val="0"/>
              </a:spcBef>
              <a:spcAft>
                <a:spcPts val="0"/>
              </a:spcAft>
              <a:buSzPts val="1400"/>
              <a:buChar char="●"/>
            </a:pPr>
            <a:r>
              <a:rPr lang="en-US"/>
              <a:t>LHD Grant was released yesterday 6/3 and will be due on 6/27. </a:t>
            </a:r>
            <a:r>
              <a:rPr lang="en-US" sz="1100">
                <a:latin typeface="Arial"/>
                <a:ea typeface="Arial"/>
                <a:cs typeface="Arial"/>
                <a:sym typeface="Arial"/>
              </a:rPr>
              <a:t>Please be on the lookout for calendar invites for the pre-proposal webinars to be held on June 16th and 17th, both at 10am. </a:t>
            </a:r>
            <a:endParaRPr sz="1100">
              <a:latin typeface="Arial"/>
              <a:ea typeface="Arial"/>
              <a:cs typeface="Arial"/>
              <a:sym typeface="Arial"/>
            </a:endParaRPr>
          </a:p>
          <a:p>
            <a:pPr marL="457200" lvl="0" indent="-317500" algn="l" rtl="0">
              <a:spcBef>
                <a:spcPts val="0"/>
              </a:spcBef>
              <a:spcAft>
                <a:spcPts val="0"/>
              </a:spcAft>
              <a:buSzPts val="1400"/>
              <a:buChar char="●"/>
            </a:pPr>
            <a:r>
              <a:rPr lang="en-US" sz="1100">
                <a:latin typeface="Arial"/>
                <a:ea typeface="Arial"/>
                <a:cs typeface="Arial"/>
                <a:sym typeface="Arial"/>
              </a:rPr>
              <a:t>If you have questions prior to the webinar, you may reach out to Lawrence Carter at </a:t>
            </a:r>
            <a:r>
              <a:rPr lang="en-US" sz="1100">
                <a:solidFill>
                  <a:srgbClr val="1155CC"/>
                </a:solidFill>
                <a:latin typeface="Arial"/>
                <a:ea typeface="Arial"/>
                <a:cs typeface="Arial"/>
                <a:sym typeface="Arial"/>
              </a:rPr>
              <a:t>lawrence.carter@maryland.gov</a:t>
            </a:r>
            <a:r>
              <a:rPr lang="en-US" sz="1100">
                <a:latin typeface="Arial"/>
                <a:ea typeface="Arial"/>
                <a:cs typeface="Arial"/>
                <a:sym typeface="Arial"/>
              </a:rPr>
              <a:t>, Sherlina Holland at </a:t>
            </a:r>
            <a:r>
              <a:rPr lang="en-US" sz="1100">
                <a:solidFill>
                  <a:srgbClr val="1155CC"/>
                </a:solidFill>
                <a:latin typeface="Arial"/>
                <a:ea typeface="Arial"/>
                <a:cs typeface="Arial"/>
                <a:sym typeface="Arial"/>
              </a:rPr>
              <a:t>sherlina.holland@maryland.gov</a:t>
            </a:r>
            <a:r>
              <a:rPr lang="en-US" sz="1100">
                <a:latin typeface="Arial"/>
                <a:ea typeface="Arial"/>
                <a:cs typeface="Arial"/>
                <a:sym typeface="Arial"/>
              </a:rPr>
              <a:t>, Sara Ahmed at </a:t>
            </a:r>
            <a:r>
              <a:rPr lang="en-US" sz="1100">
                <a:solidFill>
                  <a:srgbClr val="1155CC"/>
                </a:solidFill>
                <a:latin typeface="Arial"/>
                <a:ea typeface="Arial"/>
                <a:cs typeface="Arial"/>
                <a:sym typeface="Arial"/>
              </a:rPr>
              <a:t>sara.ahmed@maryland.gov</a:t>
            </a:r>
            <a:r>
              <a:rPr lang="en-US" sz="1100">
                <a:latin typeface="Arial"/>
                <a:ea typeface="Arial"/>
                <a:cs typeface="Arial"/>
                <a:sym typeface="Arial"/>
              </a:rPr>
              <a:t>, or Michelle Jenkins at </a:t>
            </a:r>
            <a:r>
              <a:rPr lang="en-US" sz="1100">
                <a:solidFill>
                  <a:srgbClr val="1155CC"/>
                </a:solidFill>
                <a:latin typeface="Arial"/>
                <a:ea typeface="Arial"/>
                <a:cs typeface="Arial"/>
                <a:sym typeface="Arial"/>
              </a:rPr>
              <a:t>michelle.jenkins@maryland.gov</a:t>
            </a:r>
            <a:r>
              <a:rPr lang="en-US" sz="1100">
                <a:latin typeface="Arial"/>
                <a:ea typeface="Arial"/>
                <a:cs typeface="Arial"/>
                <a:sym typeface="Arial"/>
              </a:rPr>
              <a:t>. </a:t>
            </a:r>
            <a:endParaRPr sz="1100">
              <a:latin typeface="Arial"/>
              <a:ea typeface="Arial"/>
              <a:cs typeface="Arial"/>
              <a:sym typeface="Arial"/>
            </a:endParaRPr>
          </a:p>
          <a:p>
            <a:pPr marL="457200" lvl="0" indent="-317500" algn="l" rtl="0">
              <a:spcBef>
                <a:spcPts val="0"/>
              </a:spcBef>
              <a:spcAft>
                <a:spcPts val="0"/>
              </a:spcAft>
              <a:buSzPts val="1400"/>
              <a:buChar char="●"/>
            </a:pPr>
            <a:endParaRPr sz="1100">
              <a:latin typeface="Arial"/>
              <a:ea typeface="Arial"/>
              <a:cs typeface="Arial"/>
              <a:sym typeface="Arial"/>
            </a:endParaRPr>
          </a:p>
          <a:p>
            <a:pPr marL="457200" lvl="0" indent="-317500" algn="l" rtl="0">
              <a:lnSpc>
                <a:spcPct val="100000"/>
              </a:lnSpc>
              <a:spcBef>
                <a:spcPts val="0"/>
              </a:spcBef>
              <a:spcAft>
                <a:spcPts val="0"/>
              </a:spcAft>
              <a:buSzPts val="1400"/>
              <a:buChar char="●"/>
            </a:pPr>
            <a:endParaRPr/>
          </a:p>
        </p:txBody>
      </p:sp>
      <p:sp>
        <p:nvSpPr>
          <p:cNvPr id="301" name="Google Shape;301;g3367a044bec_0_5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367a044bec_0_799:notes"/>
          <p:cNvSpPr txBox="1">
            <a:spLocks noGrp="1"/>
          </p:cNvSpPr>
          <p:nvPr>
            <p:ph type="body" idx="1"/>
          </p:nvPr>
        </p:nvSpPr>
        <p:spPr>
          <a:xfrm>
            <a:off x="685803" y="4400551"/>
            <a:ext cx="5486400" cy="3600300"/>
          </a:xfrm>
          <a:prstGeom prst="rect">
            <a:avLst/>
          </a:prstGeom>
          <a:noFill/>
          <a:ln>
            <a:noFill/>
          </a:ln>
        </p:spPr>
        <p:txBody>
          <a:bodyPr spcFirstLastPara="1" wrap="square" lIns="90575" tIns="45275" rIns="90575" bIns="45275" anchor="t" anchorCtr="0">
            <a:noAutofit/>
          </a:bodyPr>
          <a:lstStyle/>
          <a:p>
            <a:pPr marL="0" lvl="0" indent="0" algn="l" rtl="0">
              <a:lnSpc>
                <a:spcPct val="100000"/>
              </a:lnSpc>
              <a:spcBef>
                <a:spcPts val="0"/>
              </a:spcBef>
              <a:spcAft>
                <a:spcPts val="0"/>
              </a:spcAft>
              <a:buSzPts val="1400"/>
              <a:buNone/>
            </a:pPr>
            <a:endParaRPr/>
          </a:p>
        </p:txBody>
      </p:sp>
      <p:sp>
        <p:nvSpPr>
          <p:cNvPr id="308" name="Google Shape;308;g3367a044bec_0_799:notes"/>
          <p:cNvSpPr>
            <a:spLocks noGrp="1" noRot="1" noChangeAspect="1"/>
          </p:cNvSpPr>
          <p:nvPr>
            <p:ph type="sldImg" idx="2"/>
          </p:nvPr>
        </p:nvSpPr>
        <p:spPr>
          <a:xfrm>
            <a:off x="1879626" y="1136788"/>
            <a:ext cx="3100800" cy="306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2" name="Google Shape;16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368a5047b2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Google Shape;169;g3368a5047b2_0_0:notes"/>
          <p:cNvSpPr txBox="1">
            <a:spLocks noGrp="1"/>
          </p:cNvSpPr>
          <p:nvPr>
            <p:ph type="body" idx="1"/>
          </p:nvPr>
        </p:nvSpPr>
        <p:spPr>
          <a:xfrm>
            <a:off x="685800" y="4343400"/>
            <a:ext cx="5486400" cy="4114800"/>
          </a:xfrm>
          <a:prstGeom prst="rect">
            <a:avLst/>
          </a:prstGeom>
          <a:noFill/>
          <a:ln>
            <a:noFill/>
          </a:ln>
        </p:spPr>
        <p:txBody>
          <a:bodyPr spcFirstLastPara="1" wrap="square" lIns="90575" tIns="45275" rIns="90575" bIns="45275" anchor="t" anchorCtr="0">
            <a:noAutofit/>
          </a:bodyPr>
          <a:lstStyle/>
          <a:p>
            <a:pPr marL="0" lvl="0" indent="0" algn="l" rtl="0">
              <a:lnSpc>
                <a:spcPct val="100000"/>
              </a:lnSpc>
              <a:spcBef>
                <a:spcPts val="0"/>
              </a:spcBef>
              <a:spcAft>
                <a:spcPts val="0"/>
              </a:spcAft>
              <a:buSzPts val="1400"/>
              <a:buNone/>
            </a:pPr>
            <a:r>
              <a:rPr lang="en-US"/>
              <a:t>For FY25 FDA data is only publicly available through April. To date, 962 checks have been completed resulting in 155 Civil Money Penalties and 107 Warning Letters.</a:t>
            </a:r>
            <a:endParaRPr/>
          </a:p>
          <a:p>
            <a:pPr marL="0" lvl="0" indent="0" algn="l" rtl="0">
              <a:lnSpc>
                <a:spcPct val="100000"/>
              </a:lnSpc>
              <a:spcBef>
                <a:spcPts val="0"/>
              </a:spcBef>
              <a:spcAft>
                <a:spcPts val="0"/>
              </a:spcAft>
              <a:buSzPts val="1400"/>
              <a:buNone/>
            </a:pPr>
            <a:r>
              <a:rPr lang="en-US"/>
              <a:t>The FDA team has not been fully staffed this year, but is working to fill gaps.</a:t>
            </a:r>
            <a:endParaRPr/>
          </a:p>
          <a:p>
            <a:pPr marL="0" lvl="0" indent="0" algn="l" rtl="0">
              <a:lnSpc>
                <a:spcPct val="100000"/>
              </a:lnSpc>
              <a:spcBef>
                <a:spcPts val="0"/>
              </a:spcBef>
              <a:spcAft>
                <a:spcPts val="0"/>
              </a:spcAft>
              <a:buSzPts val="1400"/>
              <a:buNone/>
            </a:pPr>
            <a:r>
              <a:rPr lang="en-US"/>
              <a:t>Specific information on the FDA Compliance visits is available online at the FDA Tobacco Compliance Check Outcome site.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368a5047b2_0_1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3368a5047b2_0_12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MDH receives retailer list from Alcohol Tobacco, and Cannabis Commision (ATCC) following the end of each calendar year</a:t>
            </a:r>
            <a:endParaRPr/>
          </a:p>
          <a:p>
            <a:pPr marL="0" lvl="0" indent="0" algn="l" rtl="0">
              <a:spcBef>
                <a:spcPts val="0"/>
              </a:spcBef>
              <a:spcAft>
                <a:spcPts val="0"/>
              </a:spcAft>
              <a:buClr>
                <a:schemeClr val="dk1"/>
              </a:buClr>
              <a:buSzPts val="1400"/>
              <a:buFont typeface="Arial"/>
              <a:buNone/>
            </a:pPr>
            <a:r>
              <a:rPr lang="en-US"/>
              <a:t>Synar Compliance checks are performed on a random 10% sample from each county.</a:t>
            </a:r>
            <a:endParaRPr/>
          </a:p>
          <a:p>
            <a:pPr marL="0" lvl="0" indent="0" algn="l" rtl="0">
              <a:spcBef>
                <a:spcPts val="0"/>
              </a:spcBef>
              <a:spcAft>
                <a:spcPts val="0"/>
              </a:spcAft>
              <a:buNone/>
            </a:pPr>
            <a:r>
              <a:rPr lang="en-US"/>
              <a:t>FY25 Synar retailer violation rate was below 20% which is the federal threshold for compliance. An RVR over 20%, risks losing up to 40% of the Substance Abuse block grant.</a:t>
            </a:r>
            <a:endParaRPr/>
          </a:p>
        </p:txBody>
      </p:sp>
      <p:sp>
        <p:nvSpPr>
          <p:cNvPr id="177" name="Google Shape;177;g3368a5047b2_0_12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367a044bec_0_3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g3367a044bec_0_361:notes"/>
          <p:cNvSpPr txBox="1">
            <a:spLocks noGrp="1"/>
          </p:cNvSpPr>
          <p:nvPr>
            <p:ph type="body" idx="1"/>
          </p:nvPr>
        </p:nvSpPr>
        <p:spPr>
          <a:xfrm>
            <a:off x="685800" y="4343400"/>
            <a:ext cx="5486400" cy="4114800"/>
          </a:xfrm>
          <a:prstGeom prst="rect">
            <a:avLst/>
          </a:prstGeom>
          <a:noFill/>
          <a:ln>
            <a:noFill/>
          </a:ln>
        </p:spPr>
        <p:txBody>
          <a:bodyPr spcFirstLastPara="1" wrap="square" lIns="90575" tIns="45275" rIns="90575" bIns="45275" anchor="t" anchorCtr="0">
            <a:noAutofit/>
          </a:bodyPr>
          <a:lstStyle/>
          <a:p>
            <a:pPr marL="0" lvl="0" indent="0" algn="l" rtl="0">
              <a:lnSpc>
                <a:spcPct val="100000"/>
              </a:lnSpc>
              <a:spcBef>
                <a:spcPts val="0"/>
              </a:spcBef>
              <a:spcAft>
                <a:spcPts val="0"/>
              </a:spcAft>
              <a:buSzPts val="1400"/>
              <a:buNone/>
            </a:pPr>
            <a:r>
              <a:rPr lang="en-US" sz="1000">
                <a:solidFill>
                  <a:srgbClr val="444746"/>
                </a:solidFill>
                <a:highlight>
                  <a:srgbClr val="FFFFFF"/>
                </a:highlight>
                <a:latin typeface="Roboto"/>
                <a:ea typeface="Roboto"/>
                <a:cs typeface="Roboto"/>
                <a:sym typeface="Roboto"/>
              </a:rPr>
              <a:t>CTPC strives to prevent youth tobacco use initiation through tobacco retailer compliance and education to uphold the Tobacco 21 laws. The Center maintains the NoTobaccoSalestoMinors website which features downloadable resources, updated legal information and online tobacco retailer trainings.  Mass media is used to promote “no sales to minors” messaging in various outlets (listed on slide). Additionally, each year CTPC send all registered Maryland tobacco retailers a toolkit that contains highlights to sales law updates, a “21 or None” poster, window cling and ID reference card.  Additional kits can be requested via a link located on the NoTobaccoSalesToMinors website’s Free Signs and Material’s page.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367a044bec_0_1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3367a044bec_0_13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lgn="l" rtl="0">
              <a:spcBef>
                <a:spcPts val="0"/>
              </a:spcBef>
              <a:spcAft>
                <a:spcPts val="0"/>
              </a:spcAft>
              <a:buSzPts val="1400"/>
              <a:buChar char="●"/>
            </a:pPr>
            <a:r>
              <a:rPr lang="en-US"/>
              <a:t>Counter Tools (point of sale toolkit) is our data-driven surveillance system for monitoring tobacco retail environments.</a:t>
            </a:r>
            <a:endParaRPr/>
          </a:p>
          <a:p>
            <a:pPr marL="457200" lvl="0" indent="-317500" algn="l" rtl="0">
              <a:spcBef>
                <a:spcPts val="0"/>
              </a:spcBef>
              <a:spcAft>
                <a:spcPts val="0"/>
              </a:spcAft>
              <a:buSzPts val="1400"/>
              <a:buChar char="●"/>
            </a:pPr>
            <a:r>
              <a:rPr lang="en-US"/>
              <a:t>Users can enter and track enforcement, education, and assessment visits.</a:t>
            </a:r>
            <a:endParaRPr/>
          </a:p>
          <a:p>
            <a:pPr marL="457200" lvl="0" indent="-317500" algn="l" rtl="0">
              <a:spcBef>
                <a:spcPts val="0"/>
              </a:spcBef>
              <a:spcAft>
                <a:spcPts val="0"/>
              </a:spcAft>
              <a:buSzPts val="1400"/>
              <a:buChar char="●"/>
            </a:pPr>
            <a:r>
              <a:rPr lang="en-US"/>
              <a:t>There are currently 146 active users in POST with over 65,000 enforcement visits, 25,000 education visits, and 4,000 assessment visits.</a:t>
            </a:r>
            <a:endParaRPr/>
          </a:p>
          <a:p>
            <a:pPr marL="457200" lvl="0" indent="-317500" algn="l" rtl="0">
              <a:spcBef>
                <a:spcPts val="0"/>
              </a:spcBef>
              <a:spcAft>
                <a:spcPts val="0"/>
              </a:spcAft>
              <a:buSzPts val="1400"/>
              <a:buChar char="●"/>
            </a:pPr>
            <a:r>
              <a:rPr lang="en-US"/>
              <a:t>POST helps us better understand retail-level trends and supports Synar and FDA compliance efforts.</a:t>
            </a:r>
            <a:endParaRPr/>
          </a:p>
          <a:p>
            <a:pPr marL="0" lvl="0" indent="0" algn="l" rtl="0">
              <a:spcBef>
                <a:spcPts val="0"/>
              </a:spcBef>
              <a:spcAft>
                <a:spcPts val="0"/>
              </a:spcAft>
              <a:buNone/>
            </a:pPr>
            <a:endParaRPr/>
          </a:p>
        </p:txBody>
      </p:sp>
      <p:sp>
        <p:nvSpPr>
          <p:cNvPr id="194" name="Google Shape;194;g3367a044bec_0_13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367a044bec_0_1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367a044bec_0_15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lgn="l" rtl="0">
              <a:spcBef>
                <a:spcPts val="0"/>
              </a:spcBef>
              <a:spcAft>
                <a:spcPts val="0"/>
              </a:spcAft>
              <a:buClr>
                <a:schemeClr val="dk1"/>
              </a:buClr>
              <a:buSzPts val="1400"/>
              <a:buChar char="●"/>
            </a:pPr>
            <a:r>
              <a:rPr lang="en-US"/>
              <a:t>This chart summarizes tobacco product use among Maryland adults over the years.</a:t>
            </a:r>
            <a:endParaRPr/>
          </a:p>
          <a:p>
            <a:pPr marL="457200" lvl="0" indent="-317500" algn="l" rtl="0">
              <a:spcBef>
                <a:spcPts val="0"/>
              </a:spcBef>
              <a:spcAft>
                <a:spcPts val="0"/>
              </a:spcAft>
              <a:buClr>
                <a:schemeClr val="dk1"/>
              </a:buClr>
              <a:buSzPts val="1400"/>
              <a:buChar char="●"/>
            </a:pPr>
            <a:r>
              <a:rPr lang="en-US"/>
              <a:t>9.1% of adults use cigarettes, by far their most used product.</a:t>
            </a:r>
            <a:endParaRPr/>
          </a:p>
          <a:p>
            <a:pPr marL="457200" lvl="0" indent="-317500" algn="l" rtl="0">
              <a:spcBef>
                <a:spcPts val="0"/>
              </a:spcBef>
              <a:spcAft>
                <a:spcPts val="0"/>
              </a:spcAft>
              <a:buClr>
                <a:schemeClr val="dk1"/>
              </a:buClr>
              <a:buSzPts val="1400"/>
              <a:buChar char="●"/>
            </a:pPr>
            <a:r>
              <a:rPr lang="en-US"/>
              <a:t>Cigarette use has continued to decrease, whereas e-cigarette (ESD) use in increasing among Maryland adults. </a:t>
            </a:r>
            <a:endParaRPr/>
          </a:p>
        </p:txBody>
      </p:sp>
      <p:sp>
        <p:nvSpPr>
          <p:cNvPr id="204" name="Google Shape;204;g3367a044bec_0_15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367a044bec_0_1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367a044bec_0_1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lgn="l" rtl="0">
              <a:spcBef>
                <a:spcPts val="0"/>
              </a:spcBef>
              <a:spcAft>
                <a:spcPts val="0"/>
              </a:spcAft>
              <a:buSzPts val="1400"/>
              <a:buChar char="●"/>
            </a:pPr>
            <a:r>
              <a:rPr lang="en-US"/>
              <a:t>This chart summarizes tobacco product use among Maryland high school students over the years.</a:t>
            </a:r>
            <a:endParaRPr/>
          </a:p>
          <a:p>
            <a:pPr marL="457200" lvl="0" indent="-317500" algn="l" rtl="0">
              <a:spcBef>
                <a:spcPts val="0"/>
              </a:spcBef>
              <a:spcAft>
                <a:spcPts val="0"/>
              </a:spcAft>
              <a:buSzPts val="1400"/>
              <a:buChar char="●"/>
            </a:pPr>
            <a:r>
              <a:rPr lang="en-US"/>
              <a:t>14.3% of high school students use e-cigarettes, by far the most used product.</a:t>
            </a:r>
            <a:endParaRPr/>
          </a:p>
          <a:p>
            <a:pPr marL="457200" lvl="0" indent="-317500" algn="l" rtl="0">
              <a:spcBef>
                <a:spcPts val="0"/>
              </a:spcBef>
              <a:spcAft>
                <a:spcPts val="0"/>
              </a:spcAft>
              <a:buSzPts val="1400"/>
              <a:buChar char="●"/>
            </a:pPr>
            <a:r>
              <a:rPr lang="en-US"/>
              <a:t>4.1% use cigars, 3.2% use cigarettes, and 2.6% use smokeless tobacco, there was a slight increase in cigar use during the 2021 and 2022 school years. </a:t>
            </a:r>
            <a:endParaRPr/>
          </a:p>
        </p:txBody>
      </p:sp>
      <p:sp>
        <p:nvSpPr>
          <p:cNvPr id="212" name="Google Shape;212;g3367a044bec_0_1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3692788a2f_6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33692788a2f_6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1200"/>
              </a:spcBef>
              <a:spcAft>
                <a:spcPts val="0"/>
              </a:spcAft>
              <a:buNone/>
            </a:pPr>
            <a:r>
              <a:rPr lang="en-US">
                <a:latin typeface="Times New Roman"/>
                <a:ea typeface="Times New Roman"/>
                <a:cs typeface="Times New Roman"/>
                <a:sym typeface="Times New Roman"/>
              </a:rPr>
              <a:t>Most Maryland students usually obtained their tobacco products by purchasing them in stores, borrowing from others, or receiving them from friends or family. </a:t>
            </a:r>
            <a:endParaRPr>
              <a:latin typeface="Times New Roman"/>
              <a:ea typeface="Times New Roman"/>
              <a:cs typeface="Times New Roman"/>
              <a:sym typeface="Times New Roman"/>
            </a:endParaRPr>
          </a:p>
          <a:p>
            <a:pPr marL="0" lvl="0" indent="0" algn="l" rtl="0">
              <a:lnSpc>
                <a:spcPct val="115000"/>
              </a:lnSpc>
              <a:spcBef>
                <a:spcPts val="1200"/>
              </a:spcBef>
              <a:spcAft>
                <a:spcPts val="0"/>
              </a:spcAft>
              <a:buNone/>
            </a:pPr>
            <a:r>
              <a:rPr lang="en-US">
                <a:latin typeface="Times New Roman"/>
                <a:ea typeface="Times New Roman"/>
                <a:cs typeface="Times New Roman"/>
                <a:sym typeface="Times New Roman"/>
              </a:rPr>
              <a:t>Alarmingly, only one-third of students who attempted to buy tobacco during the past month in stores were asked to show identification.</a:t>
            </a:r>
            <a:endParaRPr>
              <a:latin typeface="Times New Roman"/>
              <a:ea typeface="Times New Roman"/>
              <a:cs typeface="Times New Roman"/>
              <a:sym typeface="Times New Roman"/>
            </a:endParaRPr>
          </a:p>
          <a:p>
            <a:pPr marL="0" lvl="0" indent="0" algn="l" rtl="0">
              <a:lnSpc>
                <a:spcPct val="115000"/>
              </a:lnSpc>
              <a:spcBef>
                <a:spcPts val="1200"/>
              </a:spcBef>
              <a:spcAft>
                <a:spcPts val="0"/>
              </a:spcAft>
              <a:buNone/>
            </a:pPr>
            <a:r>
              <a:rPr lang="en-US">
                <a:latin typeface="Times New Roman"/>
                <a:ea typeface="Times New Roman"/>
                <a:cs typeface="Times New Roman"/>
                <a:sym typeface="Times New Roman"/>
              </a:rPr>
              <a:t>Additionally, about one-quarter of students reported being refused the sale of tobacco products due to their age in the past month.</a:t>
            </a:r>
            <a:endParaRPr>
              <a:latin typeface="Times New Roman"/>
              <a:ea typeface="Times New Roman"/>
              <a:cs typeface="Times New Roman"/>
              <a:sym typeface="Times New Roman"/>
            </a:endParaRPr>
          </a:p>
          <a:p>
            <a:pPr marL="0" lvl="0" indent="0" algn="l" rtl="0">
              <a:lnSpc>
                <a:spcPct val="115000"/>
              </a:lnSpc>
              <a:spcBef>
                <a:spcPts val="1200"/>
              </a:spcBef>
              <a:spcAft>
                <a:spcPts val="1200"/>
              </a:spcAft>
              <a:buNone/>
            </a:pPr>
            <a:r>
              <a:rPr lang="en-US">
                <a:latin typeface="Times New Roman"/>
                <a:ea typeface="Times New Roman"/>
                <a:cs typeface="Times New Roman"/>
                <a:sym typeface="Times New Roman"/>
              </a:rPr>
              <a:t>If students are asked to show ID they are 4 times more likely to be refused sale due to their age - underscoring the critical need for stronger enforcement efforts to prevent youth access.  </a:t>
            </a:r>
            <a:endParaRPr>
              <a:latin typeface="Times New Roman"/>
              <a:ea typeface="Times New Roman"/>
              <a:cs typeface="Times New Roman"/>
              <a:sym typeface="Times New Roman"/>
            </a:endParaRPr>
          </a:p>
        </p:txBody>
      </p:sp>
      <p:sp>
        <p:nvSpPr>
          <p:cNvPr id="248" name="Google Shape;248;g33692788a2f_6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4"/>
        <p:cNvGrpSpPr/>
        <p:nvPr/>
      </p:nvGrpSpPr>
      <p:grpSpPr>
        <a:xfrm>
          <a:off x="0" y="0"/>
          <a:ext cx="0" cy="0"/>
          <a:chOff x="0" y="0"/>
          <a:chExt cx="0" cy="0"/>
        </a:xfrm>
      </p:grpSpPr>
      <p:pic>
        <p:nvPicPr>
          <p:cNvPr id="15" name="Google Shape;15;p5"/>
          <p:cNvPicPr preferRelativeResize="0"/>
          <p:nvPr/>
        </p:nvPicPr>
        <p:blipFill rotWithShape="1">
          <a:blip r:embed="rId2">
            <a:alphaModFix/>
          </a:blip>
          <a:srcRect l="2172" r="1402"/>
          <a:stretch/>
        </p:blipFill>
        <p:spPr>
          <a:xfrm>
            <a:off x="0" y="-314075"/>
            <a:ext cx="12192000" cy="7486149"/>
          </a:xfrm>
          <a:prstGeom prst="rect">
            <a:avLst/>
          </a:prstGeom>
          <a:noFill/>
          <a:ln>
            <a:noFill/>
          </a:ln>
        </p:spPr>
      </p:pic>
      <p:sp>
        <p:nvSpPr>
          <p:cNvPr id="16" name="Google Shape;16;p5"/>
          <p:cNvSpPr/>
          <p:nvPr/>
        </p:nvSpPr>
        <p:spPr>
          <a:xfrm>
            <a:off x="0" y="1705295"/>
            <a:ext cx="12192000" cy="4268835"/>
          </a:xfrm>
          <a:prstGeom prst="rect">
            <a:avLst/>
          </a:prstGeom>
          <a:solidFill>
            <a:schemeClr val="lt1">
              <a:alpha val="71372"/>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7" name="Google Shape;17;p5"/>
          <p:cNvPicPr preferRelativeResize="0"/>
          <p:nvPr/>
        </p:nvPicPr>
        <p:blipFill rotWithShape="1">
          <a:blip r:embed="rId3">
            <a:alphaModFix/>
          </a:blip>
          <a:srcRect t="94261"/>
          <a:stretch/>
        </p:blipFill>
        <p:spPr>
          <a:xfrm>
            <a:off x="-610" y="1701110"/>
            <a:ext cx="12191998" cy="105420"/>
          </a:xfrm>
          <a:prstGeom prst="rect">
            <a:avLst/>
          </a:prstGeom>
          <a:noFill/>
          <a:ln>
            <a:noFill/>
          </a:ln>
        </p:spPr>
      </p:pic>
      <p:pic>
        <p:nvPicPr>
          <p:cNvPr id="18" name="Google Shape;18;p5"/>
          <p:cNvPicPr preferRelativeResize="0"/>
          <p:nvPr/>
        </p:nvPicPr>
        <p:blipFill rotWithShape="1">
          <a:blip r:embed="rId4">
            <a:alphaModFix/>
          </a:blip>
          <a:srcRect b="96281"/>
          <a:stretch/>
        </p:blipFill>
        <p:spPr>
          <a:xfrm>
            <a:off x="-612" y="5953810"/>
            <a:ext cx="12192000" cy="60959"/>
          </a:xfrm>
          <a:prstGeom prst="rect">
            <a:avLst/>
          </a:prstGeom>
          <a:noFill/>
          <a:ln>
            <a:noFill/>
          </a:ln>
        </p:spPr>
      </p:pic>
      <p:sp>
        <p:nvSpPr>
          <p:cNvPr id="19" name="Google Shape;19;p5"/>
          <p:cNvSpPr/>
          <p:nvPr/>
        </p:nvSpPr>
        <p:spPr>
          <a:xfrm>
            <a:off x="-612" y="1806530"/>
            <a:ext cx="12192612" cy="41472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 name="Google Shape;20;p5"/>
          <p:cNvSpPr txBox="1">
            <a:spLocks noGrp="1"/>
          </p:cNvSpPr>
          <p:nvPr>
            <p:ph type="ctrTitle"/>
          </p:nvPr>
        </p:nvSpPr>
        <p:spPr>
          <a:xfrm>
            <a:off x="1523694" y="2645487"/>
            <a:ext cx="9144000" cy="13385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000"/>
              <a:buFont typeface="Calibri"/>
              <a:buNone/>
              <a:defRPr sz="4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5"/>
          <p:cNvSpPr txBox="1">
            <a:spLocks noGrp="1"/>
          </p:cNvSpPr>
          <p:nvPr>
            <p:ph type="subTitle" idx="1"/>
          </p:nvPr>
        </p:nvSpPr>
        <p:spPr>
          <a:xfrm>
            <a:off x="1524000" y="4210379"/>
            <a:ext cx="9144000" cy="387626"/>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C40E3E"/>
              </a:buClr>
              <a:buSzPts val="2400"/>
              <a:buNone/>
              <a:defRPr sz="2400" b="1">
                <a:solidFill>
                  <a:srgbClr val="C40E3E"/>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5"/>
          <p:cNvSpPr txBox="1">
            <a:spLocks noGrp="1"/>
          </p:cNvSpPr>
          <p:nvPr>
            <p:ph type="body" idx="2"/>
          </p:nvPr>
        </p:nvSpPr>
        <p:spPr>
          <a:xfrm>
            <a:off x="1524000" y="4777462"/>
            <a:ext cx="9144000" cy="36671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C40E3E"/>
              </a:buClr>
              <a:buSzPts val="2400"/>
              <a:buNone/>
              <a:defRPr sz="2400">
                <a:solidFill>
                  <a:srgbClr val="C40E3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 name="Google Shape;23;p5"/>
          <p:cNvPicPr preferRelativeResize="0"/>
          <p:nvPr/>
        </p:nvPicPr>
        <p:blipFill rotWithShape="1">
          <a:blip r:embed="rId5">
            <a:alphaModFix/>
          </a:blip>
          <a:srcRect/>
          <a:stretch/>
        </p:blipFill>
        <p:spPr>
          <a:xfrm>
            <a:off x="5277076" y="266296"/>
            <a:ext cx="1636624" cy="132165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4"/>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14"/>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73" name="Google Shape;73;p14"/>
          <p:cNvCxnSpPr/>
          <p:nvPr/>
        </p:nvCxnSpPr>
        <p:spPr>
          <a:xfrm>
            <a:off x="983837" y="1582071"/>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5"/>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78" name="Google Shape;78;p15"/>
          <p:cNvCxnSpPr/>
          <p:nvPr/>
        </p:nvCxnSpPr>
        <p:spPr>
          <a:xfrm>
            <a:off x="9263518" y="365125"/>
            <a:ext cx="0" cy="5246535"/>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84"/>
        <p:cNvGrpSpPr/>
        <p:nvPr/>
      </p:nvGrpSpPr>
      <p:grpSpPr>
        <a:xfrm>
          <a:off x="0" y="0"/>
          <a:ext cx="0" cy="0"/>
          <a:chOff x="0" y="0"/>
          <a:chExt cx="0" cy="0"/>
        </a:xfrm>
      </p:grpSpPr>
      <p:pic>
        <p:nvPicPr>
          <p:cNvPr id="85" name="Google Shape;85;g3367a044bec_0_199"/>
          <p:cNvPicPr preferRelativeResize="0"/>
          <p:nvPr/>
        </p:nvPicPr>
        <p:blipFill rotWithShape="1">
          <a:blip r:embed="rId2">
            <a:alphaModFix/>
          </a:blip>
          <a:srcRect l="2169" r="1407"/>
          <a:stretch/>
        </p:blipFill>
        <p:spPr>
          <a:xfrm>
            <a:off x="0" y="-314075"/>
            <a:ext cx="12192000" cy="7486150"/>
          </a:xfrm>
          <a:prstGeom prst="rect">
            <a:avLst/>
          </a:prstGeom>
          <a:noFill/>
          <a:ln>
            <a:noFill/>
          </a:ln>
        </p:spPr>
      </p:pic>
      <p:sp>
        <p:nvSpPr>
          <p:cNvPr id="86" name="Google Shape;86;g3367a044bec_0_199"/>
          <p:cNvSpPr/>
          <p:nvPr/>
        </p:nvSpPr>
        <p:spPr>
          <a:xfrm>
            <a:off x="0" y="1705295"/>
            <a:ext cx="12192000" cy="4268700"/>
          </a:xfrm>
          <a:prstGeom prst="rect">
            <a:avLst/>
          </a:prstGeom>
          <a:solidFill>
            <a:schemeClr val="lt1">
              <a:alpha val="7216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7" name="Google Shape;87;g3367a044bec_0_199"/>
          <p:cNvPicPr preferRelativeResize="0"/>
          <p:nvPr/>
        </p:nvPicPr>
        <p:blipFill rotWithShape="1">
          <a:blip r:embed="rId3">
            <a:alphaModFix/>
          </a:blip>
          <a:srcRect t="94260"/>
          <a:stretch/>
        </p:blipFill>
        <p:spPr>
          <a:xfrm>
            <a:off x="-610" y="1701110"/>
            <a:ext cx="12191999" cy="105420"/>
          </a:xfrm>
          <a:prstGeom prst="rect">
            <a:avLst/>
          </a:prstGeom>
          <a:noFill/>
          <a:ln>
            <a:noFill/>
          </a:ln>
        </p:spPr>
      </p:pic>
      <p:pic>
        <p:nvPicPr>
          <p:cNvPr id="88" name="Google Shape;88;g3367a044bec_0_199"/>
          <p:cNvPicPr preferRelativeResize="0"/>
          <p:nvPr/>
        </p:nvPicPr>
        <p:blipFill rotWithShape="1">
          <a:blip r:embed="rId4">
            <a:alphaModFix/>
          </a:blip>
          <a:srcRect b="96280"/>
          <a:stretch/>
        </p:blipFill>
        <p:spPr>
          <a:xfrm>
            <a:off x="-612" y="5953810"/>
            <a:ext cx="12191998" cy="60959"/>
          </a:xfrm>
          <a:prstGeom prst="rect">
            <a:avLst/>
          </a:prstGeom>
          <a:noFill/>
          <a:ln>
            <a:noFill/>
          </a:ln>
        </p:spPr>
      </p:pic>
      <p:sp>
        <p:nvSpPr>
          <p:cNvPr id="89" name="Google Shape;89;g3367a044bec_0_199"/>
          <p:cNvSpPr/>
          <p:nvPr/>
        </p:nvSpPr>
        <p:spPr>
          <a:xfrm>
            <a:off x="-612" y="1806530"/>
            <a:ext cx="12192600" cy="41472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0" name="Google Shape;90;g3367a044bec_0_199"/>
          <p:cNvSpPr txBox="1">
            <a:spLocks noGrp="1"/>
          </p:cNvSpPr>
          <p:nvPr>
            <p:ph type="ctrTitle"/>
          </p:nvPr>
        </p:nvSpPr>
        <p:spPr>
          <a:xfrm>
            <a:off x="1523694" y="2645487"/>
            <a:ext cx="9144000" cy="1338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000"/>
              <a:buFont typeface="Calibri"/>
              <a:buNone/>
              <a:defRPr sz="4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g3367a044bec_0_199"/>
          <p:cNvSpPr txBox="1">
            <a:spLocks noGrp="1"/>
          </p:cNvSpPr>
          <p:nvPr>
            <p:ph type="subTitle" idx="1"/>
          </p:nvPr>
        </p:nvSpPr>
        <p:spPr>
          <a:xfrm>
            <a:off x="1524000" y="4210379"/>
            <a:ext cx="9144000" cy="387600"/>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C40E3E"/>
              </a:buClr>
              <a:buSzPts val="2400"/>
              <a:buNone/>
              <a:defRPr sz="2400" b="1">
                <a:solidFill>
                  <a:srgbClr val="C40E3E"/>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92" name="Google Shape;92;g3367a044bec_0_199"/>
          <p:cNvSpPr txBox="1">
            <a:spLocks noGrp="1"/>
          </p:cNvSpPr>
          <p:nvPr>
            <p:ph type="body" idx="2"/>
          </p:nvPr>
        </p:nvSpPr>
        <p:spPr>
          <a:xfrm>
            <a:off x="1524000" y="4777462"/>
            <a:ext cx="9144000" cy="3666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C40E3E"/>
              </a:buClr>
              <a:buSzPts val="2400"/>
              <a:buNone/>
              <a:defRPr sz="2400">
                <a:solidFill>
                  <a:srgbClr val="C40E3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3" name="Google Shape;93;g3367a044bec_0_199"/>
          <p:cNvPicPr preferRelativeResize="0"/>
          <p:nvPr/>
        </p:nvPicPr>
        <p:blipFill rotWithShape="1">
          <a:blip r:embed="rId5">
            <a:alphaModFix/>
          </a:blip>
          <a:srcRect/>
          <a:stretch/>
        </p:blipFill>
        <p:spPr>
          <a:xfrm>
            <a:off x="5277076" y="266296"/>
            <a:ext cx="1636625" cy="132165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tandard">
  <p:cSld name="Standard">
    <p:spTree>
      <p:nvGrpSpPr>
        <p:cNvPr id="1" name="Shape 94"/>
        <p:cNvGrpSpPr/>
        <p:nvPr/>
      </p:nvGrpSpPr>
      <p:grpSpPr>
        <a:xfrm>
          <a:off x="0" y="0"/>
          <a:ext cx="0" cy="0"/>
          <a:chOff x="0" y="0"/>
          <a:chExt cx="0" cy="0"/>
        </a:xfrm>
      </p:grpSpPr>
      <p:sp>
        <p:nvSpPr>
          <p:cNvPr id="95" name="Google Shape;95;g3367a044bec_0_209"/>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g3367a044bec_0_209"/>
          <p:cNvSpPr txBox="1">
            <a:spLocks noGrp="1"/>
          </p:cNvSpPr>
          <p:nvPr>
            <p:ph type="body" idx="1"/>
          </p:nvPr>
        </p:nvSpPr>
        <p:spPr>
          <a:xfrm>
            <a:off x="1282148" y="1825625"/>
            <a:ext cx="10071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62626"/>
              </a:buClr>
              <a:buSzPts val="2800"/>
              <a:buChar char="•"/>
              <a:defRPr sz="2800">
                <a:solidFill>
                  <a:srgbClr val="262626"/>
                </a:solidFill>
              </a:defRPr>
            </a:lvl1pPr>
            <a:lvl2pPr marL="914400" lvl="1" indent="-381000" algn="l">
              <a:lnSpc>
                <a:spcPct val="90000"/>
              </a:lnSpc>
              <a:spcBef>
                <a:spcPts val="500"/>
              </a:spcBef>
              <a:spcAft>
                <a:spcPts val="0"/>
              </a:spcAft>
              <a:buClr>
                <a:srgbClr val="262626"/>
              </a:buClr>
              <a:buSzPts val="2400"/>
              <a:buChar char="•"/>
              <a:defRPr sz="2400">
                <a:solidFill>
                  <a:srgbClr val="262626"/>
                </a:solidFill>
              </a:defRPr>
            </a:lvl2pPr>
            <a:lvl3pPr marL="1371600" lvl="2" indent="-381000" algn="l">
              <a:lnSpc>
                <a:spcPct val="90000"/>
              </a:lnSpc>
              <a:spcBef>
                <a:spcPts val="500"/>
              </a:spcBef>
              <a:spcAft>
                <a:spcPts val="0"/>
              </a:spcAft>
              <a:buClr>
                <a:srgbClr val="262626"/>
              </a:buClr>
              <a:buSzPts val="2400"/>
              <a:buChar char="•"/>
              <a:defRPr sz="2400">
                <a:solidFill>
                  <a:srgbClr val="262626"/>
                </a:solidFill>
              </a:defRPr>
            </a:lvl3pPr>
            <a:lvl4pPr marL="1828800" lvl="3" indent="-381000" algn="l">
              <a:lnSpc>
                <a:spcPct val="90000"/>
              </a:lnSpc>
              <a:spcBef>
                <a:spcPts val="500"/>
              </a:spcBef>
              <a:spcAft>
                <a:spcPts val="0"/>
              </a:spcAft>
              <a:buClr>
                <a:srgbClr val="262626"/>
              </a:buClr>
              <a:buSzPts val="2400"/>
              <a:buChar char="•"/>
              <a:defRPr sz="2400">
                <a:solidFill>
                  <a:srgbClr val="262626"/>
                </a:solidFill>
              </a:defRPr>
            </a:lvl4pPr>
            <a:lvl5pPr marL="2286000" lvl="4" indent="-381000" algn="l">
              <a:lnSpc>
                <a:spcPct val="90000"/>
              </a:lnSpc>
              <a:spcBef>
                <a:spcPts val="500"/>
              </a:spcBef>
              <a:spcAft>
                <a:spcPts val="0"/>
              </a:spcAft>
              <a:buClr>
                <a:srgbClr val="262626"/>
              </a:buClr>
              <a:buSzPts val="2400"/>
              <a:buChar char="•"/>
              <a:defRPr sz="2400">
                <a:solidFill>
                  <a:srgbClr val="262626"/>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g3367a044bec_0_209"/>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98" name="Google Shape;98;g3367a044bec_0_209"/>
          <p:cNvSpPr txBox="1">
            <a:spLocks noGrp="1"/>
          </p:cNvSpPr>
          <p:nvPr>
            <p:ph type="body" idx="2"/>
          </p:nvPr>
        </p:nvSpPr>
        <p:spPr>
          <a:xfrm>
            <a:off x="884583" y="362022"/>
            <a:ext cx="10469100" cy="3438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2200"/>
              <a:buNone/>
              <a:defRPr sz="2200" i="1">
                <a:solidFill>
                  <a:srgbClr val="7F7F7F"/>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99" name="Google Shape;99;g3367a044bec_0_209"/>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hapter ">
  <p:cSld name="Chapter ">
    <p:spTree>
      <p:nvGrpSpPr>
        <p:cNvPr id="1" name="Shape 100"/>
        <p:cNvGrpSpPr/>
        <p:nvPr/>
      </p:nvGrpSpPr>
      <p:grpSpPr>
        <a:xfrm>
          <a:off x="0" y="0"/>
          <a:ext cx="0" cy="0"/>
          <a:chOff x="0" y="0"/>
          <a:chExt cx="0" cy="0"/>
        </a:xfrm>
      </p:grpSpPr>
      <p:sp>
        <p:nvSpPr>
          <p:cNvPr id="101" name="Google Shape;101;g3367a044bec_0_215"/>
          <p:cNvSpPr txBox="1">
            <a:spLocks noGrp="1"/>
          </p:cNvSpPr>
          <p:nvPr>
            <p:ph type="body" idx="1"/>
          </p:nvPr>
        </p:nvSpPr>
        <p:spPr>
          <a:xfrm>
            <a:off x="1610139" y="3575637"/>
            <a:ext cx="10581900" cy="5700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4000"/>
              <a:buNone/>
              <a:defRPr sz="4000" i="1">
                <a:solidFill>
                  <a:schemeClr val="dk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g3367a044bec_0_215"/>
          <p:cNvSpPr txBox="1">
            <a:spLocks noGrp="1"/>
          </p:cNvSpPr>
          <p:nvPr>
            <p:ph type="body" idx="2"/>
          </p:nvPr>
        </p:nvSpPr>
        <p:spPr>
          <a:xfrm>
            <a:off x="1610138" y="4162495"/>
            <a:ext cx="10581900" cy="7641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5500"/>
              <a:buNone/>
              <a:defRPr sz="5500" b="1">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03" name="Google Shape;103;g3367a044bec_0_215"/>
          <p:cNvCxnSpPr/>
          <p:nvPr/>
        </p:nvCxnSpPr>
        <p:spPr>
          <a:xfrm>
            <a:off x="1610139" y="4225063"/>
            <a:ext cx="105819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4"/>
        <p:cNvGrpSpPr/>
        <p:nvPr/>
      </p:nvGrpSpPr>
      <p:grpSpPr>
        <a:xfrm>
          <a:off x="0" y="0"/>
          <a:ext cx="0" cy="0"/>
          <a:chOff x="0" y="0"/>
          <a:chExt cx="0" cy="0"/>
        </a:xfrm>
      </p:grpSpPr>
      <p:sp>
        <p:nvSpPr>
          <p:cNvPr id="105" name="Google Shape;105;g3367a044bec_0_219"/>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5400"/>
              <a:buFont typeface="Calibri"/>
              <a:buNone/>
              <a:defRPr sz="5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g3367a044bec_0_219"/>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07" name="Google Shape;107;g3367a044bec_0_219"/>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08" name="Google Shape;108;g3367a044bec_0_219"/>
          <p:cNvCxnSpPr/>
          <p:nvPr/>
        </p:nvCxnSpPr>
        <p:spPr>
          <a:xfrm>
            <a:off x="831850" y="4589463"/>
            <a:ext cx="11360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9"/>
        <p:cNvGrpSpPr/>
        <p:nvPr/>
      </p:nvGrpSpPr>
      <p:grpSpPr>
        <a:xfrm>
          <a:off x="0" y="0"/>
          <a:ext cx="0" cy="0"/>
          <a:chOff x="0" y="0"/>
          <a:chExt cx="0" cy="0"/>
        </a:xfrm>
      </p:grpSpPr>
      <p:sp>
        <p:nvSpPr>
          <p:cNvPr id="110" name="Google Shape;110;g3367a044bec_0_224"/>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 name="Google Shape;111;g3367a044bec_0_224"/>
          <p:cNvSpPr txBox="1">
            <a:spLocks noGrp="1"/>
          </p:cNvSpPr>
          <p:nvPr>
            <p:ph type="body" idx="1"/>
          </p:nvPr>
        </p:nvSpPr>
        <p:spPr>
          <a:xfrm>
            <a:off x="1182758" y="1825625"/>
            <a:ext cx="4836900" cy="435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g3367a044bec_0_224"/>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g3367a044bec_0_224"/>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14" name="Google Shape;114;g3367a044bec_0_224"/>
          <p:cNvCxnSpPr/>
          <p:nvPr/>
        </p:nvCxnSpPr>
        <p:spPr>
          <a:xfrm>
            <a:off x="983837" y="1569545"/>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5"/>
        <p:cNvGrpSpPr/>
        <p:nvPr/>
      </p:nvGrpSpPr>
      <p:grpSpPr>
        <a:xfrm>
          <a:off x="0" y="0"/>
          <a:ext cx="0" cy="0"/>
          <a:chOff x="0" y="0"/>
          <a:chExt cx="0" cy="0"/>
        </a:xfrm>
      </p:grpSpPr>
      <p:sp>
        <p:nvSpPr>
          <p:cNvPr id="116" name="Google Shape;116;g3367a044bec_0_230"/>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g3367a044bec_0_230"/>
          <p:cNvSpPr txBox="1">
            <a:spLocks noGrp="1"/>
          </p:cNvSpPr>
          <p:nvPr>
            <p:ph type="body" idx="1"/>
          </p:nvPr>
        </p:nvSpPr>
        <p:spPr>
          <a:xfrm>
            <a:off x="839788" y="1681163"/>
            <a:ext cx="5157900" cy="8238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18" name="Google Shape;118;g3367a044bec_0_230"/>
          <p:cNvSpPr txBox="1">
            <a:spLocks noGrp="1"/>
          </p:cNvSpPr>
          <p:nvPr>
            <p:ph type="body" idx="2"/>
          </p:nvPr>
        </p:nvSpPr>
        <p:spPr>
          <a:xfrm>
            <a:off x="839788" y="2505075"/>
            <a:ext cx="5157900" cy="3684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g3367a044bec_0_230"/>
          <p:cNvSpPr txBox="1">
            <a:spLocks noGrp="1"/>
          </p:cNvSpPr>
          <p:nvPr>
            <p:ph type="body" idx="3"/>
          </p:nvPr>
        </p:nvSpPr>
        <p:spPr>
          <a:xfrm>
            <a:off x="6172200" y="1681163"/>
            <a:ext cx="5183100" cy="8238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20" name="Google Shape;120;g3367a044bec_0_230"/>
          <p:cNvSpPr txBox="1">
            <a:spLocks noGrp="1"/>
          </p:cNvSpPr>
          <p:nvPr>
            <p:ph type="body" idx="4"/>
          </p:nvPr>
        </p:nvSpPr>
        <p:spPr>
          <a:xfrm>
            <a:off x="6172200" y="2505075"/>
            <a:ext cx="5183100" cy="3684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g3367a044bec_0_230"/>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22" name="Google Shape;122;g3367a044bec_0_230"/>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3"/>
        <p:cNvGrpSpPr/>
        <p:nvPr/>
      </p:nvGrpSpPr>
      <p:grpSpPr>
        <a:xfrm>
          <a:off x="0" y="0"/>
          <a:ext cx="0" cy="0"/>
          <a:chOff x="0" y="0"/>
          <a:chExt cx="0" cy="0"/>
        </a:xfrm>
      </p:grpSpPr>
      <p:sp>
        <p:nvSpPr>
          <p:cNvPr id="124" name="Google Shape;124;g3367a044bec_0_238"/>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g3367a044bec_0_238"/>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26" name="Google Shape;126;g3367a044bec_0_238"/>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7"/>
        <p:cNvGrpSpPr/>
        <p:nvPr/>
      </p:nvGrpSpPr>
      <p:grpSpPr>
        <a:xfrm>
          <a:off x="0" y="0"/>
          <a:ext cx="0" cy="0"/>
          <a:chOff x="0" y="0"/>
          <a:chExt cx="0" cy="0"/>
        </a:xfrm>
      </p:grpSpPr>
      <p:sp>
        <p:nvSpPr>
          <p:cNvPr id="128" name="Google Shape;128;g3367a044bec_0_242"/>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g3367a044bec_0_242"/>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30" name="Google Shape;130;g3367a044bec_0_242"/>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31" name="Google Shape;131;g3367a044bec_0_242"/>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32" name="Google Shape;132;g3367a044bec_0_242"/>
          <p:cNvCxnSpPr/>
          <p:nvPr/>
        </p:nvCxnSpPr>
        <p:spPr>
          <a:xfrm>
            <a:off x="839788" y="2069926"/>
            <a:ext cx="3932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tandard">
  <p:cSld name="Standard">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838200" y="59634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7"/>
          <p:cNvSpPr txBox="1">
            <a:spLocks noGrp="1"/>
          </p:cNvSpPr>
          <p:nvPr>
            <p:ph type="body" idx="1"/>
          </p:nvPr>
        </p:nvSpPr>
        <p:spPr>
          <a:xfrm>
            <a:off x="1282148" y="1825625"/>
            <a:ext cx="10071652"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62626"/>
              </a:buClr>
              <a:buSzPts val="2800"/>
              <a:buChar char="•"/>
              <a:defRPr sz="2800">
                <a:solidFill>
                  <a:srgbClr val="262626"/>
                </a:solidFill>
              </a:defRPr>
            </a:lvl1pPr>
            <a:lvl2pPr marL="914400" lvl="1" indent="-381000" algn="l">
              <a:lnSpc>
                <a:spcPct val="90000"/>
              </a:lnSpc>
              <a:spcBef>
                <a:spcPts val="500"/>
              </a:spcBef>
              <a:spcAft>
                <a:spcPts val="0"/>
              </a:spcAft>
              <a:buClr>
                <a:srgbClr val="262626"/>
              </a:buClr>
              <a:buSzPts val="2400"/>
              <a:buChar char="•"/>
              <a:defRPr sz="2400">
                <a:solidFill>
                  <a:srgbClr val="262626"/>
                </a:solidFill>
              </a:defRPr>
            </a:lvl2pPr>
            <a:lvl3pPr marL="1371600" lvl="2" indent="-381000" algn="l">
              <a:lnSpc>
                <a:spcPct val="90000"/>
              </a:lnSpc>
              <a:spcBef>
                <a:spcPts val="500"/>
              </a:spcBef>
              <a:spcAft>
                <a:spcPts val="0"/>
              </a:spcAft>
              <a:buClr>
                <a:srgbClr val="262626"/>
              </a:buClr>
              <a:buSzPts val="2400"/>
              <a:buChar char="•"/>
              <a:defRPr sz="2400">
                <a:solidFill>
                  <a:srgbClr val="262626"/>
                </a:solidFill>
              </a:defRPr>
            </a:lvl3pPr>
            <a:lvl4pPr marL="1828800" lvl="3" indent="-381000" algn="l">
              <a:lnSpc>
                <a:spcPct val="90000"/>
              </a:lnSpc>
              <a:spcBef>
                <a:spcPts val="500"/>
              </a:spcBef>
              <a:spcAft>
                <a:spcPts val="0"/>
              </a:spcAft>
              <a:buClr>
                <a:srgbClr val="262626"/>
              </a:buClr>
              <a:buSzPts val="2400"/>
              <a:buChar char="•"/>
              <a:defRPr sz="2400">
                <a:solidFill>
                  <a:srgbClr val="262626"/>
                </a:solidFill>
              </a:defRPr>
            </a:lvl4pPr>
            <a:lvl5pPr marL="2286000" lvl="4" indent="-381000" algn="l">
              <a:lnSpc>
                <a:spcPct val="90000"/>
              </a:lnSpc>
              <a:spcBef>
                <a:spcPts val="500"/>
              </a:spcBef>
              <a:spcAft>
                <a:spcPts val="0"/>
              </a:spcAft>
              <a:buClr>
                <a:srgbClr val="262626"/>
              </a:buClr>
              <a:buSzPts val="2400"/>
              <a:buChar char="•"/>
              <a:defRPr sz="2400">
                <a:solidFill>
                  <a:srgbClr val="262626"/>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7"/>
          <p:cNvSpPr txBox="1">
            <a:spLocks noGrp="1"/>
          </p:cNvSpPr>
          <p:nvPr>
            <p:ph type="sldNum" idx="12"/>
          </p:nvPr>
        </p:nvSpPr>
        <p:spPr>
          <a:xfrm>
            <a:off x="537186" y="6253165"/>
            <a:ext cx="54333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7"/>
          <p:cNvSpPr txBox="1">
            <a:spLocks noGrp="1"/>
          </p:cNvSpPr>
          <p:nvPr>
            <p:ph type="body" idx="2"/>
          </p:nvPr>
        </p:nvSpPr>
        <p:spPr>
          <a:xfrm>
            <a:off x="884583" y="362022"/>
            <a:ext cx="10469217" cy="34365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2200"/>
              <a:buNone/>
              <a:defRPr sz="2200" i="1">
                <a:solidFill>
                  <a:srgbClr val="7F7F7F"/>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29" name="Google Shape;29;p7"/>
          <p:cNvCxnSpPr/>
          <p:nvPr/>
        </p:nvCxnSpPr>
        <p:spPr>
          <a:xfrm>
            <a:off x="983837" y="1469337"/>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3"/>
        <p:cNvGrpSpPr/>
        <p:nvPr/>
      </p:nvGrpSpPr>
      <p:grpSpPr>
        <a:xfrm>
          <a:off x="0" y="0"/>
          <a:ext cx="0" cy="0"/>
          <a:chOff x="0" y="0"/>
          <a:chExt cx="0" cy="0"/>
        </a:xfrm>
      </p:grpSpPr>
      <p:sp>
        <p:nvSpPr>
          <p:cNvPr id="134" name="Google Shape;134;g3367a044bec_0_248"/>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g3367a044bec_0_248"/>
          <p:cNvSpPr>
            <a:spLocks noGrp="1"/>
          </p:cNvSpPr>
          <p:nvPr>
            <p:ph type="pic" idx="2"/>
          </p:nvPr>
        </p:nvSpPr>
        <p:spPr>
          <a:xfrm>
            <a:off x="5183188" y="987425"/>
            <a:ext cx="6172200" cy="4873500"/>
          </a:xfrm>
          <a:prstGeom prst="rect">
            <a:avLst/>
          </a:prstGeom>
          <a:noFill/>
          <a:ln>
            <a:noFill/>
          </a:ln>
        </p:spPr>
      </p:sp>
      <p:sp>
        <p:nvSpPr>
          <p:cNvPr id="136" name="Google Shape;136;g3367a044bec_0_248"/>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37" name="Google Shape;137;g3367a044bec_0_248"/>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38" name="Google Shape;138;g3367a044bec_0_248"/>
          <p:cNvCxnSpPr/>
          <p:nvPr/>
        </p:nvCxnSpPr>
        <p:spPr>
          <a:xfrm>
            <a:off x="839788" y="2069926"/>
            <a:ext cx="3932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9"/>
        <p:cNvGrpSpPr/>
        <p:nvPr/>
      </p:nvGrpSpPr>
      <p:grpSpPr>
        <a:xfrm>
          <a:off x="0" y="0"/>
          <a:ext cx="0" cy="0"/>
          <a:chOff x="0" y="0"/>
          <a:chExt cx="0" cy="0"/>
        </a:xfrm>
      </p:grpSpPr>
      <p:sp>
        <p:nvSpPr>
          <p:cNvPr id="140" name="Google Shape;140;g3367a044bec_0_254"/>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 name="Google Shape;141;g3367a044bec_0_254"/>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g3367a044bec_0_254"/>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43" name="Google Shape;143;g3367a044bec_0_254"/>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4"/>
        <p:cNvGrpSpPr/>
        <p:nvPr/>
      </p:nvGrpSpPr>
      <p:grpSpPr>
        <a:xfrm>
          <a:off x="0" y="0"/>
          <a:ext cx="0" cy="0"/>
          <a:chOff x="0" y="0"/>
          <a:chExt cx="0" cy="0"/>
        </a:xfrm>
      </p:grpSpPr>
      <p:sp>
        <p:nvSpPr>
          <p:cNvPr id="145" name="Google Shape;145;g3367a044bec_0_259"/>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g3367a044bec_0_259"/>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7" name="Google Shape;147;g3367a044bec_0_259"/>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48" name="Google Shape;148;g3367a044bec_0_259"/>
          <p:cNvCxnSpPr/>
          <p:nvPr/>
        </p:nvCxnSpPr>
        <p:spPr>
          <a:xfrm>
            <a:off x="9263518" y="365125"/>
            <a:ext cx="0" cy="524640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9"/>
        <p:cNvGrpSpPr/>
        <p:nvPr/>
      </p:nvGrpSpPr>
      <p:grpSpPr>
        <a:xfrm>
          <a:off x="0" y="0"/>
          <a:ext cx="0" cy="0"/>
          <a:chOff x="0" y="0"/>
          <a:chExt cx="0" cy="0"/>
        </a:xfrm>
      </p:grpSpPr>
      <p:sp>
        <p:nvSpPr>
          <p:cNvPr id="150" name="Google Shape;150;g33692788a2f_2_150"/>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1pPr>
            <a:lvl2pPr marR="0" lvl="1"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endParaRPr/>
          </a:p>
        </p:txBody>
      </p:sp>
      <p:sp>
        <p:nvSpPr>
          <p:cNvPr id="151" name="Google Shape;151;g33692788a2f_2_150"/>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1pPr>
            <a:lvl2pPr marR="0" lvl="1"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endParaRPr/>
          </a:p>
        </p:txBody>
      </p:sp>
      <p:sp>
        <p:nvSpPr>
          <p:cNvPr id="152" name="Google Shape;152;g33692788a2f_2_150"/>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hapter ">
  <p:cSld name="Chapter ">
    <p:spTree>
      <p:nvGrpSpPr>
        <p:cNvPr id="1" name="Shape 30"/>
        <p:cNvGrpSpPr/>
        <p:nvPr/>
      </p:nvGrpSpPr>
      <p:grpSpPr>
        <a:xfrm>
          <a:off x="0" y="0"/>
          <a:ext cx="0" cy="0"/>
          <a:chOff x="0" y="0"/>
          <a:chExt cx="0" cy="0"/>
        </a:xfrm>
      </p:grpSpPr>
      <p:sp>
        <p:nvSpPr>
          <p:cNvPr id="31" name="Google Shape;31;p6"/>
          <p:cNvSpPr txBox="1">
            <a:spLocks noGrp="1"/>
          </p:cNvSpPr>
          <p:nvPr>
            <p:ph type="body" idx="1"/>
          </p:nvPr>
        </p:nvSpPr>
        <p:spPr>
          <a:xfrm>
            <a:off x="1610139" y="3575637"/>
            <a:ext cx="10581860" cy="56991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4000"/>
              <a:buNone/>
              <a:defRPr sz="4000" i="1">
                <a:solidFill>
                  <a:schemeClr val="dk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6"/>
          <p:cNvSpPr txBox="1">
            <a:spLocks noGrp="1"/>
          </p:cNvSpPr>
          <p:nvPr>
            <p:ph type="body" idx="2"/>
          </p:nvPr>
        </p:nvSpPr>
        <p:spPr>
          <a:xfrm>
            <a:off x="1610138" y="4162495"/>
            <a:ext cx="10581861" cy="76421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5500"/>
              <a:buNone/>
              <a:defRPr sz="5500" b="1">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33" name="Google Shape;33;p6"/>
          <p:cNvCxnSpPr/>
          <p:nvPr/>
        </p:nvCxnSpPr>
        <p:spPr>
          <a:xfrm>
            <a:off x="1610139" y="4225063"/>
            <a:ext cx="10581861"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5400"/>
              <a:buFont typeface="Calibri"/>
              <a:buNone/>
              <a:defRPr sz="5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7" name="Google Shape;37;p8"/>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38" name="Google Shape;38;p8"/>
          <p:cNvCxnSpPr/>
          <p:nvPr/>
        </p:nvCxnSpPr>
        <p:spPr>
          <a:xfrm>
            <a:off x="831850" y="4589463"/>
            <a:ext cx="1136015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9"/>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9"/>
          <p:cNvSpPr txBox="1">
            <a:spLocks noGrp="1"/>
          </p:cNvSpPr>
          <p:nvPr>
            <p:ph type="body" idx="1"/>
          </p:nvPr>
        </p:nvSpPr>
        <p:spPr>
          <a:xfrm>
            <a:off x="1182758" y="1825625"/>
            <a:ext cx="4837042"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9"/>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44" name="Google Shape;44;p9"/>
          <p:cNvCxnSpPr/>
          <p:nvPr/>
        </p:nvCxnSpPr>
        <p:spPr>
          <a:xfrm>
            <a:off x="983837" y="1569545"/>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1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1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0"/>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52" name="Google Shape;52;p10"/>
          <p:cNvCxnSpPr/>
          <p:nvPr/>
        </p:nvCxnSpPr>
        <p:spPr>
          <a:xfrm>
            <a:off x="983837" y="1469337"/>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11"/>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11"/>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56" name="Google Shape;56;p11"/>
          <p:cNvCxnSpPr/>
          <p:nvPr/>
        </p:nvCxnSpPr>
        <p:spPr>
          <a:xfrm>
            <a:off x="983837" y="1582071"/>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7"/>
        <p:cNvGrpSpPr/>
        <p:nvPr/>
      </p:nvGrpSpPr>
      <p:grpSpPr>
        <a:xfrm>
          <a:off x="0" y="0"/>
          <a:ext cx="0" cy="0"/>
          <a:chOff x="0" y="0"/>
          <a:chExt cx="0" cy="0"/>
        </a:xfrm>
      </p:grpSpPr>
      <p:sp>
        <p:nvSpPr>
          <p:cNvPr id="58" name="Google Shape;58;p1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0" name="Google Shape;60;p1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1" name="Google Shape;61;p12"/>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2" name="Google Shape;62;p12"/>
          <p:cNvCxnSpPr/>
          <p:nvPr/>
        </p:nvCxnSpPr>
        <p:spPr>
          <a:xfrm>
            <a:off x="839788" y="2069926"/>
            <a:ext cx="3932237"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3"/>
        <p:cNvGrpSpPr/>
        <p:nvPr/>
      </p:nvGrpSpPr>
      <p:grpSpPr>
        <a:xfrm>
          <a:off x="0" y="0"/>
          <a:ext cx="0" cy="0"/>
          <a:chOff x="0" y="0"/>
          <a:chExt cx="0" cy="0"/>
        </a:xfrm>
      </p:grpSpPr>
      <p:sp>
        <p:nvSpPr>
          <p:cNvPr id="64" name="Google Shape;64;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3"/>
          <p:cNvSpPr>
            <a:spLocks noGrp="1"/>
          </p:cNvSpPr>
          <p:nvPr>
            <p:ph type="pic" idx="2"/>
          </p:nvPr>
        </p:nvSpPr>
        <p:spPr>
          <a:xfrm>
            <a:off x="5183188" y="987425"/>
            <a:ext cx="6172200" cy="4873625"/>
          </a:xfrm>
          <a:prstGeom prst="rect">
            <a:avLst/>
          </a:prstGeom>
          <a:noFill/>
          <a:ln>
            <a:noFill/>
          </a:ln>
        </p:spPr>
      </p:sp>
      <p:sp>
        <p:nvSpPr>
          <p:cNvPr id="66" name="Google Shape;66;p1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7" name="Google Shape;67;p13"/>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8" name="Google Shape;68;p13"/>
          <p:cNvCxnSpPr/>
          <p:nvPr/>
        </p:nvCxnSpPr>
        <p:spPr>
          <a:xfrm>
            <a:off x="839788" y="2069926"/>
            <a:ext cx="3932237"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4"/>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13" name="Google Shape;13;p4"/>
          <p:cNvPicPr preferRelativeResize="0"/>
          <p:nvPr/>
        </p:nvPicPr>
        <p:blipFill rotWithShape="1">
          <a:blip r:embed="rId13">
            <a:alphaModFix/>
          </a:blip>
          <a:srcRect/>
          <a:stretch/>
        </p:blipFill>
        <p:spPr>
          <a:xfrm>
            <a:off x="8982170" y="5846548"/>
            <a:ext cx="2391950" cy="69522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9"/>
        <p:cNvGrpSpPr/>
        <p:nvPr/>
      </p:nvGrpSpPr>
      <p:grpSpPr>
        <a:xfrm>
          <a:off x="0" y="0"/>
          <a:ext cx="0" cy="0"/>
          <a:chOff x="0" y="0"/>
          <a:chExt cx="0" cy="0"/>
        </a:xfrm>
      </p:grpSpPr>
      <p:sp>
        <p:nvSpPr>
          <p:cNvPr id="80" name="Google Shape;80;g3367a044bec_0_194"/>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g3367a044bec_0_194"/>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2" name="Google Shape;82;g3367a044bec_0_194"/>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83" name="Google Shape;83;g3367a044bec_0_194"/>
          <p:cNvPicPr preferRelativeResize="0"/>
          <p:nvPr/>
        </p:nvPicPr>
        <p:blipFill rotWithShape="1">
          <a:blip r:embed="rId14">
            <a:alphaModFix/>
          </a:blip>
          <a:srcRect/>
          <a:stretch/>
        </p:blipFill>
        <p:spPr>
          <a:xfrm>
            <a:off x="8982170" y="5846548"/>
            <a:ext cx="2391949" cy="69522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s://mgaleg.maryland.gov/mgawebsite/Legislation/Details/sb0842" TargetMode="External"/><Relationship Id="rId3" Type="http://schemas.openxmlformats.org/officeDocument/2006/relationships/image" Target="../media/image6.png"/><Relationship Id="rId7" Type="http://schemas.openxmlformats.org/officeDocument/2006/relationships/hyperlink" Target="https://atcc.maryland.gov/wp-content/uploads/sites/24/2025/02/ATCC-Understanding-2024-Tobacco-Modernization-Act.pd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atcc.maryland.gov/resources/publications/2024-maryland-tobacco-modernization-act/" TargetMode="External"/><Relationship Id="rId5" Type="http://schemas.openxmlformats.org/officeDocument/2006/relationships/hyperlink" Target="https://mgaleg.maryland.gov/mgawebsite/Legislation/Details/sb1056/?ys=2024rs" TargetMode="External"/><Relationship Id="rId4" Type="http://schemas.openxmlformats.org/officeDocument/2006/relationships/hyperlink" Target="http://www.notobaccosalestominors.com" TargetMode="External"/><Relationship Id="rId9"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1"/>
          <p:cNvSpPr txBox="1">
            <a:spLocks noGrp="1"/>
          </p:cNvSpPr>
          <p:nvPr>
            <p:ph type="ctrTitle"/>
          </p:nvPr>
        </p:nvSpPr>
        <p:spPr>
          <a:xfrm>
            <a:off x="1523694" y="2274925"/>
            <a:ext cx="9144000" cy="1539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000"/>
              <a:buFont typeface="Calibri"/>
              <a:buNone/>
            </a:pPr>
            <a:r>
              <a:rPr lang="en-US"/>
              <a:t>MDH Tobacco Enforcement Updates</a:t>
            </a:r>
            <a:endParaRPr/>
          </a:p>
        </p:txBody>
      </p:sp>
      <p:sp>
        <p:nvSpPr>
          <p:cNvPr id="158" name="Google Shape;158;p1"/>
          <p:cNvSpPr txBox="1">
            <a:spLocks noGrp="1"/>
          </p:cNvSpPr>
          <p:nvPr>
            <p:ph type="subTitle" idx="1"/>
          </p:nvPr>
        </p:nvSpPr>
        <p:spPr>
          <a:xfrm>
            <a:off x="1524000" y="4070124"/>
            <a:ext cx="9144000" cy="567000"/>
          </a:xfrm>
          <a:prstGeom prst="rect">
            <a:avLst/>
          </a:prstGeom>
          <a:noFill/>
          <a:ln>
            <a:noFill/>
          </a:ln>
        </p:spPr>
        <p:txBody>
          <a:bodyPr spcFirstLastPara="1" wrap="square" lIns="91425" tIns="45700" rIns="91425" bIns="45700" anchor="t" anchorCtr="0">
            <a:normAutofit fontScale="92500" lnSpcReduction="20000"/>
          </a:bodyPr>
          <a:lstStyle/>
          <a:p>
            <a:pPr marL="0" lvl="0" indent="0" algn="ctr" rtl="0">
              <a:lnSpc>
                <a:spcPct val="90000"/>
              </a:lnSpc>
              <a:spcBef>
                <a:spcPts val="0"/>
              </a:spcBef>
              <a:spcAft>
                <a:spcPts val="0"/>
              </a:spcAft>
              <a:buClr>
                <a:srgbClr val="C40E3E"/>
              </a:buClr>
              <a:buSzPct val="100000"/>
              <a:buNone/>
            </a:pPr>
            <a:r>
              <a:rPr lang="en-US"/>
              <a:t>9th Annual Tobacco Conference</a:t>
            </a:r>
            <a:endParaRPr/>
          </a:p>
          <a:p>
            <a:pPr marL="0" lvl="0" indent="0" algn="ctr" rtl="0">
              <a:lnSpc>
                <a:spcPct val="90000"/>
              </a:lnSpc>
              <a:spcBef>
                <a:spcPts val="0"/>
              </a:spcBef>
              <a:spcAft>
                <a:spcPts val="0"/>
              </a:spcAft>
              <a:buClr>
                <a:srgbClr val="C40E3E"/>
              </a:buClr>
              <a:buSzPct val="100000"/>
              <a:buNone/>
            </a:pPr>
            <a:r>
              <a:rPr lang="en-US"/>
              <a:t>June 4th, 2025</a:t>
            </a:r>
            <a:endParaRPr/>
          </a:p>
        </p:txBody>
      </p:sp>
      <p:sp>
        <p:nvSpPr>
          <p:cNvPr id="159" name="Google Shape;159;p1"/>
          <p:cNvSpPr txBox="1">
            <a:spLocks noGrp="1"/>
          </p:cNvSpPr>
          <p:nvPr>
            <p:ph type="body" idx="2"/>
          </p:nvPr>
        </p:nvSpPr>
        <p:spPr>
          <a:xfrm>
            <a:off x="1524000" y="4713394"/>
            <a:ext cx="9144000" cy="567000"/>
          </a:xfrm>
          <a:prstGeom prst="rect">
            <a:avLst/>
          </a:prstGeom>
          <a:noFill/>
          <a:ln>
            <a:noFill/>
          </a:ln>
        </p:spPr>
        <p:txBody>
          <a:bodyPr spcFirstLastPara="1" wrap="square" lIns="91425" tIns="45700" rIns="91425" bIns="45700" anchor="t" anchorCtr="0">
            <a:normAutofit fontScale="92500" lnSpcReduction="20000"/>
          </a:bodyPr>
          <a:lstStyle/>
          <a:p>
            <a:pPr marL="0" lvl="0" indent="0" algn="ctr" rtl="0">
              <a:lnSpc>
                <a:spcPct val="90000"/>
              </a:lnSpc>
              <a:spcBef>
                <a:spcPts val="0"/>
              </a:spcBef>
              <a:spcAft>
                <a:spcPts val="0"/>
              </a:spcAft>
              <a:buClr>
                <a:srgbClr val="C40E3E"/>
              </a:buClr>
              <a:buSzPct val="100000"/>
              <a:buNone/>
            </a:pPr>
            <a:r>
              <a:rPr lang="en-US"/>
              <a:t>Chad Dodge</a:t>
            </a:r>
            <a:endParaRPr/>
          </a:p>
          <a:p>
            <a:pPr marL="0" lvl="0" indent="0" algn="ctr" rtl="0">
              <a:lnSpc>
                <a:spcPct val="90000"/>
              </a:lnSpc>
              <a:spcBef>
                <a:spcPts val="0"/>
              </a:spcBef>
              <a:spcAft>
                <a:spcPts val="0"/>
              </a:spcAft>
              <a:buClr>
                <a:srgbClr val="C40E3E"/>
              </a:buClr>
              <a:buSzPct val="100000"/>
              <a:buNone/>
            </a:pPr>
            <a:r>
              <a:rPr lang="en-US"/>
              <a:t>Center for Tobacco Prevention and Control</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g3367a044bec_0_487"/>
          <p:cNvSpPr txBox="1">
            <a:spLocks noGrp="1"/>
          </p:cNvSpPr>
          <p:nvPr>
            <p:ph type="title"/>
          </p:nvPr>
        </p:nvSpPr>
        <p:spPr>
          <a:xfrm>
            <a:off x="852767" y="576675"/>
            <a:ext cx="7886700" cy="1045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Partnership w/ ATCC</a:t>
            </a:r>
            <a:endParaRPr/>
          </a:p>
        </p:txBody>
      </p:sp>
      <p:sp>
        <p:nvSpPr>
          <p:cNvPr id="262" name="Google Shape;262;g3367a044bec_0_487"/>
          <p:cNvSpPr txBox="1">
            <a:spLocks noGrp="1"/>
          </p:cNvSpPr>
          <p:nvPr>
            <p:ph type="body" idx="1"/>
          </p:nvPr>
        </p:nvSpPr>
        <p:spPr>
          <a:xfrm>
            <a:off x="983967" y="1521375"/>
            <a:ext cx="7448400" cy="4306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SzPts val="2800"/>
              <a:buNone/>
            </a:pPr>
            <a:r>
              <a:rPr lang="en-US" sz="1800" b="1">
                <a:solidFill>
                  <a:schemeClr val="dk1"/>
                </a:solidFill>
              </a:rPr>
              <a:t>MDH collaborates with Alcohol, Tobacco, and Cannabis Commission to enforce statewide tobacco laws and prevent underage sales.</a:t>
            </a:r>
            <a:endParaRPr sz="1800" b="1">
              <a:solidFill>
                <a:schemeClr val="dk1"/>
              </a:solidFill>
            </a:endParaRPr>
          </a:p>
          <a:p>
            <a:pPr marL="457200" lvl="0" indent="-342900" algn="l" rtl="0">
              <a:lnSpc>
                <a:spcPct val="100000"/>
              </a:lnSpc>
              <a:spcBef>
                <a:spcPts val="1200"/>
              </a:spcBef>
              <a:spcAft>
                <a:spcPts val="0"/>
              </a:spcAft>
              <a:buClr>
                <a:schemeClr val="dk1"/>
              </a:buClr>
              <a:buSzPts val="1800"/>
              <a:buFont typeface="Calibri"/>
              <a:buChar char="●"/>
            </a:pPr>
            <a:r>
              <a:rPr lang="en-US" sz="1800">
                <a:solidFill>
                  <a:schemeClr val="dk1"/>
                </a:solidFill>
              </a:rPr>
              <a:t>Holding regular update meetings (approximately bi-monthly)</a:t>
            </a:r>
            <a:endParaRPr sz="1800">
              <a:solidFill>
                <a:schemeClr val="dk1"/>
              </a:solidFill>
            </a:endParaRPr>
          </a:p>
          <a:p>
            <a:pPr marL="457200" lvl="0" indent="-342900" algn="l" rtl="0">
              <a:lnSpc>
                <a:spcPct val="100000"/>
              </a:lnSpc>
              <a:spcBef>
                <a:spcPts val="1200"/>
              </a:spcBef>
              <a:spcAft>
                <a:spcPts val="0"/>
              </a:spcAft>
              <a:buClr>
                <a:schemeClr val="dk1"/>
              </a:buClr>
              <a:buSzPts val="1800"/>
              <a:buFont typeface="Calibri"/>
              <a:buChar char="●"/>
            </a:pPr>
            <a:r>
              <a:rPr lang="en-US" sz="1800">
                <a:solidFill>
                  <a:schemeClr val="dk1"/>
                </a:solidFill>
              </a:rPr>
              <a:t>Currently implementing the Tobacco Retail Modernization Act (2024; SB 1056)</a:t>
            </a:r>
            <a:endParaRPr sz="1800">
              <a:solidFill>
                <a:schemeClr val="dk1"/>
              </a:solidFill>
            </a:endParaRPr>
          </a:p>
          <a:p>
            <a:pPr marL="914400" lvl="1" indent="-342900" algn="l" rtl="0">
              <a:lnSpc>
                <a:spcPct val="100000"/>
              </a:lnSpc>
              <a:spcBef>
                <a:spcPts val="1200"/>
              </a:spcBef>
              <a:spcAft>
                <a:spcPts val="0"/>
              </a:spcAft>
              <a:buClr>
                <a:schemeClr val="dk1"/>
              </a:buClr>
              <a:buSzPts val="1800"/>
              <a:buFont typeface="Calibri"/>
              <a:buChar char="○"/>
            </a:pPr>
            <a:r>
              <a:rPr lang="en-US" sz="1800">
                <a:solidFill>
                  <a:schemeClr val="dk1"/>
                </a:solidFill>
              </a:rPr>
              <a:t>Conducting retailer inspections w/ LHDs based on ATCC retailer list (CY 2024) </a:t>
            </a:r>
            <a:endParaRPr sz="1800">
              <a:solidFill>
                <a:schemeClr val="dk1"/>
              </a:solidFill>
            </a:endParaRPr>
          </a:p>
          <a:p>
            <a:pPr marL="914400" lvl="1" indent="-342900" algn="l" rtl="0">
              <a:lnSpc>
                <a:spcPct val="100000"/>
              </a:lnSpc>
              <a:spcBef>
                <a:spcPts val="1200"/>
              </a:spcBef>
              <a:spcAft>
                <a:spcPts val="0"/>
              </a:spcAft>
              <a:buClr>
                <a:schemeClr val="dk1"/>
              </a:buClr>
              <a:buSzPts val="1800"/>
              <a:buFont typeface="Calibri"/>
              <a:buChar char="○"/>
            </a:pPr>
            <a:r>
              <a:rPr lang="en-US" sz="1800">
                <a:solidFill>
                  <a:schemeClr val="dk1"/>
                </a:solidFill>
              </a:rPr>
              <a:t>Informing and educating retailers about new laws and regulations </a:t>
            </a:r>
            <a:endParaRPr sz="1800">
              <a:solidFill>
                <a:schemeClr val="dk1"/>
              </a:solidFill>
            </a:endParaRPr>
          </a:p>
          <a:p>
            <a:pPr marL="914400" lvl="1" indent="-342900" algn="l" rtl="0">
              <a:lnSpc>
                <a:spcPct val="100000"/>
              </a:lnSpc>
              <a:spcBef>
                <a:spcPts val="1200"/>
              </a:spcBef>
              <a:spcAft>
                <a:spcPts val="0"/>
              </a:spcAft>
              <a:buClr>
                <a:schemeClr val="dk1"/>
              </a:buClr>
              <a:buSzPts val="1800"/>
              <a:buFont typeface="Calibri"/>
              <a:buChar char="○"/>
            </a:pPr>
            <a:r>
              <a:rPr lang="en-US" sz="1800">
                <a:solidFill>
                  <a:schemeClr val="dk1"/>
                </a:solidFill>
              </a:rPr>
              <a:t>Drafting retailer report w/ recommendations (due Oct 1)</a:t>
            </a:r>
            <a:endParaRPr sz="1800">
              <a:solidFill>
                <a:schemeClr val="dk1"/>
              </a:solidFill>
            </a:endParaRPr>
          </a:p>
          <a:p>
            <a:pPr marL="457200" lvl="0" indent="-342900" algn="l" rtl="0">
              <a:lnSpc>
                <a:spcPct val="100000"/>
              </a:lnSpc>
              <a:spcBef>
                <a:spcPts val="1200"/>
              </a:spcBef>
              <a:spcAft>
                <a:spcPts val="0"/>
              </a:spcAft>
              <a:buClr>
                <a:schemeClr val="dk1"/>
              </a:buClr>
              <a:buSzPts val="1800"/>
              <a:buFont typeface="Calibri"/>
              <a:buChar char="●"/>
            </a:pPr>
            <a:r>
              <a:rPr lang="en-US" sz="1800">
                <a:solidFill>
                  <a:schemeClr val="dk1"/>
                </a:solidFill>
              </a:rPr>
              <a:t>Receiving additional support and technical assistance from the Legal Resource Center</a:t>
            </a:r>
            <a:endParaRPr sz="1800">
              <a:solidFill>
                <a:schemeClr val="dk1"/>
              </a:solidFill>
            </a:endParaRPr>
          </a:p>
          <a:p>
            <a:pPr marL="0" lvl="0" indent="0" algn="l" rtl="0">
              <a:lnSpc>
                <a:spcPct val="115000"/>
              </a:lnSpc>
              <a:spcBef>
                <a:spcPts val="1200"/>
              </a:spcBef>
              <a:spcAft>
                <a:spcPts val="0"/>
              </a:spcAft>
              <a:buClr>
                <a:schemeClr val="dk1"/>
              </a:buClr>
              <a:buSzPts val="1100"/>
              <a:buFont typeface="Arial"/>
              <a:buNone/>
            </a:pPr>
            <a:endParaRPr sz="1800" b="1">
              <a:solidFill>
                <a:schemeClr val="dk1"/>
              </a:solidFill>
              <a:latin typeface="Arial"/>
              <a:ea typeface="Arial"/>
              <a:cs typeface="Arial"/>
              <a:sym typeface="Arial"/>
            </a:endParaRPr>
          </a:p>
          <a:p>
            <a:pPr marL="0" lvl="0" indent="0" algn="l" rtl="0">
              <a:lnSpc>
                <a:spcPct val="115000"/>
              </a:lnSpc>
              <a:spcBef>
                <a:spcPts val="1200"/>
              </a:spcBef>
              <a:spcAft>
                <a:spcPts val="0"/>
              </a:spcAft>
              <a:buClr>
                <a:srgbClr val="93A299"/>
              </a:buClr>
              <a:buSzPts val="1700"/>
              <a:buNone/>
            </a:pPr>
            <a:endParaRPr sz="2700" b="1" u="sng">
              <a:solidFill>
                <a:schemeClr val="dk1"/>
              </a:solidFill>
            </a:endParaRPr>
          </a:p>
        </p:txBody>
      </p:sp>
      <p:sp>
        <p:nvSpPr>
          <p:cNvPr id="263" name="Google Shape;263;g3367a044bec_0_487"/>
          <p:cNvSpPr txBox="1">
            <a:spLocks noGrp="1"/>
          </p:cNvSpPr>
          <p:nvPr>
            <p:ph type="sldNum" idx="12"/>
          </p:nvPr>
        </p:nvSpPr>
        <p:spPr>
          <a:xfrm>
            <a:off x="577712" y="6152495"/>
            <a:ext cx="4992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10</a:t>
            </a:fld>
            <a:endParaRPr/>
          </a:p>
        </p:txBody>
      </p:sp>
      <p:pic>
        <p:nvPicPr>
          <p:cNvPr id="264" name="Google Shape;264;g3367a044bec_0_487"/>
          <p:cNvPicPr preferRelativeResize="0"/>
          <p:nvPr/>
        </p:nvPicPr>
        <p:blipFill>
          <a:blip r:embed="rId3">
            <a:alphaModFix/>
          </a:blip>
          <a:stretch>
            <a:fillRect/>
          </a:stretch>
        </p:blipFill>
        <p:spPr>
          <a:xfrm>
            <a:off x="7289698" y="274975"/>
            <a:ext cx="3357650" cy="991850"/>
          </a:xfrm>
          <a:prstGeom prst="rect">
            <a:avLst/>
          </a:prstGeom>
          <a:noFill/>
          <a:ln>
            <a:noFill/>
          </a:ln>
        </p:spPr>
      </p:pic>
      <p:pic>
        <p:nvPicPr>
          <p:cNvPr id="265" name="Google Shape;265;g3367a044bec_0_487"/>
          <p:cNvPicPr preferRelativeResize="0"/>
          <p:nvPr/>
        </p:nvPicPr>
        <p:blipFill>
          <a:blip r:embed="rId4">
            <a:alphaModFix/>
          </a:blip>
          <a:stretch>
            <a:fillRect/>
          </a:stretch>
        </p:blipFill>
        <p:spPr>
          <a:xfrm>
            <a:off x="8330767" y="2155875"/>
            <a:ext cx="2514925" cy="3255684"/>
          </a:xfrm>
          <a:prstGeom prst="rect">
            <a:avLst/>
          </a:prstGeom>
          <a:noFill/>
          <a:ln w="28575" cap="flat" cmpd="sng">
            <a:solidFill>
              <a:schemeClr val="accent4"/>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grpSp>
        <p:nvGrpSpPr>
          <p:cNvPr id="270" name="Google Shape;270;g33692788a2f_2_0"/>
          <p:cNvGrpSpPr/>
          <p:nvPr/>
        </p:nvGrpSpPr>
        <p:grpSpPr>
          <a:xfrm>
            <a:off x="1039204" y="853310"/>
            <a:ext cx="2493720" cy="4948342"/>
            <a:chOff x="1118231" y="283725"/>
            <a:chExt cx="2090819" cy="4076400"/>
          </a:xfrm>
        </p:grpSpPr>
        <p:sp>
          <p:nvSpPr>
            <p:cNvPr id="271" name="Google Shape;271;g33692788a2f_2_0"/>
            <p:cNvSpPr/>
            <p:nvPr/>
          </p:nvSpPr>
          <p:spPr>
            <a:xfrm>
              <a:off x="1178650" y="283725"/>
              <a:ext cx="2030400" cy="4076400"/>
            </a:xfrm>
            <a:prstGeom prst="rect">
              <a:avLst/>
            </a:prstGeom>
            <a:solidFill>
              <a:srgbClr val="A72A1E"/>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2" name="Google Shape;272;g33692788a2f_2_0"/>
            <p:cNvSpPr/>
            <p:nvPr/>
          </p:nvSpPr>
          <p:spPr>
            <a:xfrm>
              <a:off x="1118231" y="341749"/>
              <a:ext cx="2030400" cy="2490600"/>
            </a:xfrm>
            <a:prstGeom prst="rect">
              <a:avLst/>
            </a:prstGeom>
            <a:solidFill>
              <a:srgbClr val="FFFFFF"/>
            </a:solidFill>
            <a:ln w="19050" cap="flat" cmpd="sng">
              <a:solidFill>
                <a:srgbClr val="B02C2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g33692788a2f_2_0"/>
            <p:cNvSpPr/>
            <p:nvPr/>
          </p:nvSpPr>
          <p:spPr>
            <a:xfrm>
              <a:off x="1233923" y="1727258"/>
              <a:ext cx="1815000" cy="6081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B02C20"/>
                  </a:solidFill>
                  <a:latin typeface="Roboto Medium"/>
                  <a:ea typeface="Roboto Medium"/>
                  <a:cs typeface="Roboto Medium"/>
                  <a:sym typeface="Roboto Medium"/>
                </a:rPr>
                <a:t>students, staff, and faculty educated on underage tobacco laws and prevention  </a:t>
              </a:r>
              <a:endParaRPr sz="1600" b="0" i="0" u="none" strike="noStrike" cap="none">
                <a:solidFill>
                  <a:srgbClr val="B02C20"/>
                </a:solidFill>
                <a:latin typeface="Roboto Medium"/>
                <a:ea typeface="Roboto Medium"/>
                <a:cs typeface="Roboto Medium"/>
                <a:sym typeface="Roboto Medium"/>
              </a:endParaRPr>
            </a:p>
          </p:txBody>
        </p:sp>
        <p:sp>
          <p:nvSpPr>
            <p:cNvPr id="274" name="Google Shape;274;g33692788a2f_2_0"/>
            <p:cNvSpPr/>
            <p:nvPr/>
          </p:nvSpPr>
          <p:spPr>
            <a:xfrm>
              <a:off x="1233850" y="972797"/>
              <a:ext cx="1815000" cy="6750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5300"/>
                <a:buFont typeface="Arial"/>
                <a:buNone/>
              </a:pPr>
              <a:r>
                <a:rPr lang="en-US" sz="5300" b="1" i="0" u="none" strike="noStrike" cap="none">
                  <a:solidFill>
                    <a:schemeClr val="accent4"/>
                  </a:solidFill>
                  <a:latin typeface="Roboto"/>
                  <a:ea typeface="Roboto"/>
                  <a:cs typeface="Roboto"/>
                  <a:sym typeface="Roboto"/>
                </a:rPr>
                <a:t>8,735</a:t>
              </a:r>
              <a:endParaRPr sz="5300" b="0" i="0" u="none" strike="noStrike" cap="none">
                <a:solidFill>
                  <a:schemeClr val="accent4"/>
                </a:solidFill>
                <a:latin typeface="Roboto Thin"/>
                <a:ea typeface="Roboto Thin"/>
                <a:cs typeface="Roboto Thin"/>
                <a:sym typeface="Roboto Thin"/>
              </a:endParaRPr>
            </a:p>
          </p:txBody>
        </p:sp>
        <p:sp>
          <p:nvSpPr>
            <p:cNvPr id="275" name="Google Shape;275;g33692788a2f_2_0"/>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Google Shape;276;g33692788a2f_2_0"/>
            <p:cNvSpPr/>
            <p:nvPr/>
          </p:nvSpPr>
          <p:spPr>
            <a:xfrm>
              <a:off x="1118297" y="3172455"/>
              <a:ext cx="2030400" cy="10854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chemeClr val="dk1"/>
                </a:buClr>
                <a:buSzPts val="1500"/>
                <a:buFont typeface="Arial"/>
                <a:buNone/>
              </a:pPr>
              <a:r>
                <a:rPr lang="en-US" sz="1900" b="0" i="0" u="none" strike="noStrike" cap="none">
                  <a:solidFill>
                    <a:schemeClr val="lt1"/>
                  </a:solidFill>
                  <a:latin typeface="Calibri"/>
                  <a:ea typeface="Calibri"/>
                  <a:cs typeface="Calibri"/>
                  <a:sym typeface="Calibri"/>
                </a:rPr>
                <a:t>Implemented through 65 school based-collaborations</a:t>
              </a:r>
              <a:endParaRPr sz="1100" b="0" i="0" u="none" strike="noStrike" cap="none">
                <a:solidFill>
                  <a:srgbClr val="FFFFFF"/>
                </a:solidFill>
                <a:latin typeface="Roboto"/>
                <a:ea typeface="Roboto"/>
                <a:cs typeface="Roboto"/>
                <a:sym typeface="Roboto"/>
              </a:endParaRPr>
            </a:p>
          </p:txBody>
        </p:sp>
      </p:grpSp>
      <p:grpSp>
        <p:nvGrpSpPr>
          <p:cNvPr id="277" name="Google Shape;277;g33692788a2f_2_0"/>
          <p:cNvGrpSpPr/>
          <p:nvPr/>
        </p:nvGrpSpPr>
        <p:grpSpPr>
          <a:xfrm>
            <a:off x="3579218" y="853310"/>
            <a:ext cx="2493720" cy="4948342"/>
            <a:chOff x="1118231" y="283725"/>
            <a:chExt cx="2090819" cy="4076400"/>
          </a:xfrm>
        </p:grpSpPr>
        <p:sp>
          <p:nvSpPr>
            <p:cNvPr id="278" name="Google Shape;278;g33692788a2f_2_0"/>
            <p:cNvSpPr/>
            <p:nvPr/>
          </p:nvSpPr>
          <p:spPr>
            <a:xfrm>
              <a:off x="1178650" y="283725"/>
              <a:ext cx="2030400" cy="4076400"/>
            </a:xfrm>
            <a:prstGeom prst="rect">
              <a:avLst/>
            </a:prstGeom>
            <a:solidFill>
              <a:srgbClr val="A72A1E"/>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g33692788a2f_2_0"/>
            <p:cNvSpPr/>
            <p:nvPr/>
          </p:nvSpPr>
          <p:spPr>
            <a:xfrm>
              <a:off x="1118231" y="341749"/>
              <a:ext cx="2030400" cy="2490600"/>
            </a:xfrm>
            <a:prstGeom prst="rect">
              <a:avLst/>
            </a:prstGeom>
            <a:solidFill>
              <a:srgbClr val="FFFFFF"/>
            </a:solidFill>
            <a:ln w="19050" cap="flat" cmpd="sng">
              <a:solidFill>
                <a:srgbClr val="B02C2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g33692788a2f_2_0"/>
            <p:cNvSpPr/>
            <p:nvPr/>
          </p:nvSpPr>
          <p:spPr>
            <a:xfrm>
              <a:off x="1233923" y="1727258"/>
              <a:ext cx="1815000" cy="6081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B02C20"/>
                  </a:solidFill>
                  <a:latin typeface="Roboto Medium"/>
                  <a:ea typeface="Roboto Medium"/>
                  <a:cs typeface="Roboto Medium"/>
                  <a:sym typeface="Roboto Medium"/>
                </a:rPr>
                <a:t>Local compliance checks</a:t>
              </a:r>
              <a:endParaRPr sz="1600" b="0" i="0" u="none" strike="noStrike" cap="none">
                <a:solidFill>
                  <a:srgbClr val="B02C20"/>
                </a:solidFill>
                <a:latin typeface="Roboto Medium"/>
                <a:ea typeface="Roboto Medium"/>
                <a:cs typeface="Roboto Medium"/>
                <a:sym typeface="Roboto Medium"/>
              </a:endParaRPr>
            </a:p>
          </p:txBody>
        </p:sp>
        <p:sp>
          <p:nvSpPr>
            <p:cNvPr id="281" name="Google Shape;281;g33692788a2f_2_0"/>
            <p:cNvSpPr/>
            <p:nvPr/>
          </p:nvSpPr>
          <p:spPr>
            <a:xfrm>
              <a:off x="1233850" y="972797"/>
              <a:ext cx="1815000" cy="6750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5300"/>
                <a:buFont typeface="Arial"/>
                <a:buNone/>
              </a:pPr>
              <a:r>
                <a:rPr lang="en-US" sz="5300" b="1" i="0" u="none" strike="noStrike" cap="none">
                  <a:solidFill>
                    <a:schemeClr val="accent4"/>
                  </a:solidFill>
                  <a:latin typeface="Roboto"/>
                  <a:ea typeface="Roboto"/>
                  <a:cs typeface="Roboto"/>
                  <a:sym typeface="Roboto"/>
                </a:rPr>
                <a:t>8,594</a:t>
              </a:r>
              <a:endParaRPr sz="5300" b="0" i="0" u="none" strike="noStrike" cap="none">
                <a:solidFill>
                  <a:schemeClr val="accent4"/>
                </a:solidFill>
                <a:latin typeface="Roboto Thin"/>
                <a:ea typeface="Roboto Thin"/>
                <a:cs typeface="Roboto Thin"/>
                <a:sym typeface="Roboto Thin"/>
              </a:endParaRPr>
            </a:p>
          </p:txBody>
        </p:sp>
        <p:sp>
          <p:nvSpPr>
            <p:cNvPr id="282" name="Google Shape;282;g33692788a2f_2_0"/>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g33692788a2f_2_0"/>
            <p:cNvSpPr/>
            <p:nvPr/>
          </p:nvSpPr>
          <p:spPr>
            <a:xfrm>
              <a:off x="1118297" y="3172455"/>
              <a:ext cx="2030400" cy="10854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chemeClr val="dk1"/>
                </a:buClr>
                <a:buSzPts val="1500"/>
                <a:buFont typeface="Arial"/>
                <a:buNone/>
              </a:pPr>
              <a:r>
                <a:rPr lang="en-US" sz="1900" b="0" i="0" u="none" strike="noStrike" cap="none">
                  <a:solidFill>
                    <a:schemeClr val="lt1"/>
                  </a:solidFill>
                  <a:latin typeface="Calibri"/>
                  <a:ea typeface="Calibri"/>
                  <a:cs typeface="Calibri"/>
                  <a:sym typeface="Calibri"/>
                </a:rPr>
                <a:t>Conducted routine surveillance and follow-up compliance checks </a:t>
              </a:r>
              <a:endParaRPr sz="1100" b="0" i="0" u="none" strike="noStrike" cap="none">
                <a:solidFill>
                  <a:srgbClr val="FFFFFF"/>
                </a:solidFill>
                <a:latin typeface="Roboto"/>
                <a:ea typeface="Roboto"/>
                <a:cs typeface="Roboto"/>
                <a:sym typeface="Roboto"/>
              </a:endParaRPr>
            </a:p>
          </p:txBody>
        </p:sp>
      </p:grpSp>
      <p:grpSp>
        <p:nvGrpSpPr>
          <p:cNvPr id="284" name="Google Shape;284;g33692788a2f_2_0"/>
          <p:cNvGrpSpPr/>
          <p:nvPr/>
        </p:nvGrpSpPr>
        <p:grpSpPr>
          <a:xfrm>
            <a:off x="6119233" y="853310"/>
            <a:ext cx="2493720" cy="4948342"/>
            <a:chOff x="1118231" y="283725"/>
            <a:chExt cx="2090819" cy="4076400"/>
          </a:xfrm>
        </p:grpSpPr>
        <p:sp>
          <p:nvSpPr>
            <p:cNvPr id="285" name="Google Shape;285;g33692788a2f_2_0"/>
            <p:cNvSpPr/>
            <p:nvPr/>
          </p:nvSpPr>
          <p:spPr>
            <a:xfrm>
              <a:off x="1178650" y="283725"/>
              <a:ext cx="2030400" cy="4076400"/>
            </a:xfrm>
            <a:prstGeom prst="rect">
              <a:avLst/>
            </a:prstGeom>
            <a:solidFill>
              <a:srgbClr val="A72A1E"/>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g33692788a2f_2_0"/>
            <p:cNvSpPr/>
            <p:nvPr/>
          </p:nvSpPr>
          <p:spPr>
            <a:xfrm>
              <a:off x="1118231" y="341749"/>
              <a:ext cx="2030400" cy="2490600"/>
            </a:xfrm>
            <a:prstGeom prst="rect">
              <a:avLst/>
            </a:prstGeom>
            <a:solidFill>
              <a:srgbClr val="FFFFFF"/>
            </a:solidFill>
            <a:ln w="19050" cap="flat" cmpd="sng">
              <a:solidFill>
                <a:srgbClr val="B02C2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g33692788a2f_2_0"/>
            <p:cNvSpPr/>
            <p:nvPr/>
          </p:nvSpPr>
          <p:spPr>
            <a:xfrm>
              <a:off x="1233923" y="1727258"/>
              <a:ext cx="1815000" cy="6081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B02C20"/>
                  </a:solidFill>
                  <a:latin typeface="Roboto Medium"/>
                  <a:ea typeface="Roboto Medium"/>
                  <a:cs typeface="Roboto Medium"/>
                  <a:sym typeface="Roboto Medium"/>
                </a:rPr>
                <a:t>Citations for underage tobacco sales</a:t>
              </a:r>
              <a:endParaRPr sz="1600" b="0" i="0" u="none" strike="noStrike" cap="none">
                <a:solidFill>
                  <a:srgbClr val="B02C20"/>
                </a:solidFill>
                <a:latin typeface="Roboto Medium"/>
                <a:ea typeface="Roboto Medium"/>
                <a:cs typeface="Roboto Medium"/>
                <a:sym typeface="Roboto Medium"/>
              </a:endParaRPr>
            </a:p>
          </p:txBody>
        </p:sp>
        <p:sp>
          <p:nvSpPr>
            <p:cNvPr id="288" name="Google Shape;288;g33692788a2f_2_0"/>
            <p:cNvSpPr/>
            <p:nvPr/>
          </p:nvSpPr>
          <p:spPr>
            <a:xfrm>
              <a:off x="1233850" y="972797"/>
              <a:ext cx="1815000" cy="6750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5300"/>
                <a:buFont typeface="Arial"/>
                <a:buNone/>
              </a:pPr>
              <a:r>
                <a:rPr lang="en-US" sz="5300" b="1" i="0" u="none" strike="noStrike" cap="none">
                  <a:solidFill>
                    <a:schemeClr val="accent4"/>
                  </a:solidFill>
                  <a:latin typeface="Roboto"/>
                  <a:ea typeface="Roboto"/>
                  <a:cs typeface="Roboto"/>
                  <a:sym typeface="Roboto"/>
                </a:rPr>
                <a:t>1,522</a:t>
              </a:r>
              <a:endParaRPr sz="5300" b="0" i="0" u="none" strike="noStrike" cap="none">
                <a:solidFill>
                  <a:schemeClr val="accent4"/>
                </a:solidFill>
                <a:latin typeface="Roboto Thin"/>
                <a:ea typeface="Roboto Thin"/>
                <a:cs typeface="Roboto Thin"/>
                <a:sym typeface="Roboto Thin"/>
              </a:endParaRPr>
            </a:p>
          </p:txBody>
        </p:sp>
        <p:sp>
          <p:nvSpPr>
            <p:cNvPr id="289" name="Google Shape;289;g33692788a2f_2_0"/>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g33692788a2f_2_0"/>
            <p:cNvSpPr/>
            <p:nvPr/>
          </p:nvSpPr>
          <p:spPr>
            <a:xfrm>
              <a:off x="1118297" y="3172455"/>
              <a:ext cx="2030400" cy="10854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chemeClr val="dk1"/>
                </a:buClr>
                <a:buSzPts val="1500"/>
                <a:buFont typeface="Arial"/>
                <a:buNone/>
              </a:pPr>
              <a:r>
                <a:rPr lang="en-US" sz="1900" b="0" i="0" u="none" strike="noStrike" cap="none">
                  <a:solidFill>
                    <a:schemeClr val="lt1"/>
                  </a:solidFill>
                  <a:latin typeface="Calibri"/>
                  <a:ea typeface="Calibri"/>
                  <a:cs typeface="Calibri"/>
                  <a:sym typeface="Calibri"/>
                </a:rPr>
                <a:t>Referred 123 repeat violators to the ATC </a:t>
              </a:r>
              <a:endParaRPr sz="1100" b="0" i="0" u="none" strike="noStrike" cap="none">
                <a:solidFill>
                  <a:srgbClr val="FFFFFF"/>
                </a:solidFill>
                <a:latin typeface="Roboto"/>
                <a:ea typeface="Roboto"/>
                <a:cs typeface="Roboto"/>
                <a:sym typeface="Roboto"/>
              </a:endParaRPr>
            </a:p>
          </p:txBody>
        </p:sp>
      </p:grpSp>
      <p:grpSp>
        <p:nvGrpSpPr>
          <p:cNvPr id="291" name="Google Shape;291;g33692788a2f_2_0"/>
          <p:cNvGrpSpPr/>
          <p:nvPr/>
        </p:nvGrpSpPr>
        <p:grpSpPr>
          <a:xfrm>
            <a:off x="8659233" y="853310"/>
            <a:ext cx="2493720" cy="4948342"/>
            <a:chOff x="1118231" y="283725"/>
            <a:chExt cx="2090819" cy="4076400"/>
          </a:xfrm>
        </p:grpSpPr>
        <p:sp>
          <p:nvSpPr>
            <p:cNvPr id="292" name="Google Shape;292;g33692788a2f_2_0"/>
            <p:cNvSpPr/>
            <p:nvPr/>
          </p:nvSpPr>
          <p:spPr>
            <a:xfrm>
              <a:off x="1178650" y="283725"/>
              <a:ext cx="2030400" cy="4076400"/>
            </a:xfrm>
            <a:prstGeom prst="rect">
              <a:avLst/>
            </a:prstGeom>
            <a:solidFill>
              <a:srgbClr val="A72A1E"/>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g33692788a2f_2_0"/>
            <p:cNvSpPr/>
            <p:nvPr/>
          </p:nvSpPr>
          <p:spPr>
            <a:xfrm>
              <a:off x="1118231" y="341749"/>
              <a:ext cx="2030400" cy="2490600"/>
            </a:xfrm>
            <a:prstGeom prst="rect">
              <a:avLst/>
            </a:prstGeom>
            <a:solidFill>
              <a:srgbClr val="FFFFFF"/>
            </a:solidFill>
            <a:ln w="19050" cap="flat" cmpd="sng">
              <a:solidFill>
                <a:srgbClr val="B02C2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g33692788a2f_2_0"/>
            <p:cNvSpPr/>
            <p:nvPr/>
          </p:nvSpPr>
          <p:spPr>
            <a:xfrm>
              <a:off x="1233923" y="1727258"/>
              <a:ext cx="1815000" cy="6081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B02C20"/>
                  </a:solidFill>
                  <a:latin typeface="Roboto Medium"/>
                  <a:ea typeface="Roboto Medium"/>
                  <a:cs typeface="Roboto Medium"/>
                  <a:sym typeface="Roboto Medium"/>
                </a:rPr>
                <a:t>Educational visits to tobacco retailers</a:t>
              </a:r>
              <a:endParaRPr sz="1600" b="0" i="0" u="none" strike="noStrike" cap="none">
                <a:solidFill>
                  <a:srgbClr val="B02C20"/>
                </a:solidFill>
                <a:latin typeface="Roboto Medium"/>
                <a:ea typeface="Roboto Medium"/>
                <a:cs typeface="Roboto Medium"/>
                <a:sym typeface="Roboto Medium"/>
              </a:endParaRPr>
            </a:p>
          </p:txBody>
        </p:sp>
        <p:sp>
          <p:nvSpPr>
            <p:cNvPr id="295" name="Google Shape;295;g33692788a2f_2_0"/>
            <p:cNvSpPr/>
            <p:nvPr/>
          </p:nvSpPr>
          <p:spPr>
            <a:xfrm>
              <a:off x="1233850" y="972797"/>
              <a:ext cx="1815000" cy="6750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5300"/>
                <a:buFont typeface="Arial"/>
                <a:buNone/>
              </a:pPr>
              <a:r>
                <a:rPr lang="en-US" sz="5300" b="1" i="0" u="none" strike="noStrike" cap="none">
                  <a:solidFill>
                    <a:schemeClr val="accent4"/>
                  </a:solidFill>
                  <a:latin typeface="Roboto"/>
                  <a:ea typeface="Roboto"/>
                  <a:cs typeface="Roboto"/>
                  <a:sym typeface="Roboto"/>
                </a:rPr>
                <a:t>6,450</a:t>
              </a:r>
              <a:endParaRPr sz="5300" b="0" i="0" u="none" strike="noStrike" cap="none">
                <a:solidFill>
                  <a:schemeClr val="accent4"/>
                </a:solidFill>
                <a:latin typeface="Roboto Thin"/>
                <a:ea typeface="Roboto Thin"/>
                <a:cs typeface="Roboto Thin"/>
                <a:sym typeface="Roboto Thin"/>
              </a:endParaRPr>
            </a:p>
          </p:txBody>
        </p:sp>
        <p:sp>
          <p:nvSpPr>
            <p:cNvPr id="296" name="Google Shape;296;g33692788a2f_2_0"/>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g33692788a2f_2_0"/>
            <p:cNvSpPr/>
            <p:nvPr/>
          </p:nvSpPr>
          <p:spPr>
            <a:xfrm>
              <a:off x="1118297" y="3005056"/>
              <a:ext cx="2030400" cy="10854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0" i="0" u="none" strike="noStrike" cap="none">
                  <a:solidFill>
                    <a:schemeClr val="lt1"/>
                  </a:solidFill>
                  <a:latin typeface="Calibri"/>
                  <a:ea typeface="Calibri"/>
                  <a:cs typeface="Calibri"/>
                  <a:sym typeface="Calibri"/>
                </a:rPr>
                <a:t>Educated face-to-face on state tobacco sales laws through LHD staff and NGO partners</a:t>
              </a:r>
              <a:endParaRPr sz="1900" b="0" i="0" u="none" strike="noStrike" cap="none">
                <a:solidFill>
                  <a:schemeClr val="lt1"/>
                </a:solidFill>
                <a:latin typeface="Calibri"/>
                <a:ea typeface="Calibri"/>
                <a:cs typeface="Calibri"/>
                <a:sym typeface="Calibri"/>
              </a:endParaRPr>
            </a:p>
          </p:txBody>
        </p:sp>
      </p:grpSp>
      <p:sp>
        <p:nvSpPr>
          <p:cNvPr id="298" name="Google Shape;298;g33692788a2f_2_0"/>
          <p:cNvSpPr txBox="1">
            <a:spLocks noGrp="1"/>
          </p:cNvSpPr>
          <p:nvPr>
            <p:ph type="title" idx="4294967295"/>
          </p:nvPr>
        </p:nvSpPr>
        <p:spPr>
          <a:xfrm>
            <a:off x="838201" y="101600"/>
            <a:ext cx="10964400" cy="1325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US" sz="4800" b="1"/>
              <a:t>Fiscal Year 202</a:t>
            </a:r>
            <a:r>
              <a:rPr lang="en-US" sz="4800"/>
              <a:t>4</a:t>
            </a:r>
            <a:r>
              <a:rPr lang="en-US" sz="4800" b="1"/>
              <a:t> Enforcement</a:t>
            </a:r>
            <a:r>
              <a:rPr lang="en-US" sz="4800"/>
              <a:t> Accomplishments</a:t>
            </a:r>
            <a:endParaRPr sz="5900" b="1"/>
          </a:p>
          <a:p>
            <a:pPr marL="0" lvl="0" indent="0" algn="l" rtl="0">
              <a:lnSpc>
                <a:spcPct val="90000"/>
              </a:lnSpc>
              <a:spcBef>
                <a:spcPts val="0"/>
              </a:spcBef>
              <a:spcAft>
                <a:spcPts val="0"/>
              </a:spcAft>
              <a:buSzPct val="111111"/>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g3367a044bec_0_504"/>
          <p:cNvSpPr txBox="1">
            <a:spLocks noGrp="1"/>
          </p:cNvSpPr>
          <p:nvPr>
            <p:ph type="title"/>
          </p:nvPr>
        </p:nvSpPr>
        <p:spPr>
          <a:xfrm>
            <a:off x="1117600" y="596349"/>
            <a:ext cx="14020800" cy="994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Calibri"/>
              <a:buNone/>
            </a:pPr>
            <a:r>
              <a:rPr lang="en-US"/>
              <a:t>FY 2026 LHD Enforcement Funding</a:t>
            </a:r>
            <a:endParaRPr/>
          </a:p>
        </p:txBody>
      </p:sp>
      <p:sp>
        <p:nvSpPr>
          <p:cNvPr id="304" name="Google Shape;304;g3367a044bec_0_504"/>
          <p:cNvSpPr txBox="1">
            <a:spLocks noGrp="1"/>
          </p:cNvSpPr>
          <p:nvPr>
            <p:ph type="body" idx="1"/>
          </p:nvPr>
        </p:nvSpPr>
        <p:spPr>
          <a:xfrm>
            <a:off x="635000" y="1825625"/>
            <a:ext cx="11241600" cy="4351200"/>
          </a:xfrm>
          <a:prstGeom prst="rect">
            <a:avLst/>
          </a:prstGeom>
          <a:noFill/>
          <a:ln>
            <a:noFill/>
          </a:ln>
        </p:spPr>
        <p:txBody>
          <a:bodyPr spcFirstLastPara="1" wrap="square" lIns="91425" tIns="45700" rIns="91425" bIns="45700" anchor="t" anchorCtr="0">
            <a:normAutofit/>
          </a:bodyPr>
          <a:lstStyle/>
          <a:p>
            <a:pPr marL="457200" lvl="0" indent="-406400" algn="l" rtl="0">
              <a:lnSpc>
                <a:spcPct val="100000"/>
              </a:lnSpc>
              <a:spcBef>
                <a:spcPts val="0"/>
              </a:spcBef>
              <a:spcAft>
                <a:spcPts val="0"/>
              </a:spcAft>
              <a:buSzPts val="2800"/>
              <a:buChar char="●"/>
            </a:pPr>
            <a:r>
              <a:rPr lang="en-US"/>
              <a:t>Receiving and distributing funds from tobacco licensing fees</a:t>
            </a:r>
            <a:endParaRPr/>
          </a:p>
          <a:p>
            <a:pPr marL="914400" lvl="1" indent="-381000" algn="l" rtl="0">
              <a:lnSpc>
                <a:spcPct val="100000"/>
              </a:lnSpc>
              <a:spcBef>
                <a:spcPts val="1000"/>
              </a:spcBef>
              <a:spcAft>
                <a:spcPts val="0"/>
              </a:spcAft>
              <a:buSzPts val="2400"/>
              <a:buChar char="○"/>
            </a:pPr>
            <a:r>
              <a:rPr lang="en-US"/>
              <a:t>Increased fees to $300 on Oct 1, 2024 (Cigarette, OTP, ESD)</a:t>
            </a:r>
            <a:endParaRPr/>
          </a:p>
          <a:p>
            <a:pPr marL="914400" lvl="1" indent="-381000" algn="l" rtl="0">
              <a:lnSpc>
                <a:spcPct val="100000"/>
              </a:lnSpc>
              <a:spcBef>
                <a:spcPts val="1000"/>
              </a:spcBef>
              <a:spcAft>
                <a:spcPts val="0"/>
              </a:spcAft>
              <a:buSzPts val="2400"/>
              <a:buChar char="○"/>
            </a:pPr>
            <a:r>
              <a:rPr lang="en-US" b="1">
                <a:solidFill>
                  <a:srgbClr val="C40E3E"/>
                </a:solidFill>
              </a:rPr>
              <a:t>$275</a:t>
            </a:r>
            <a:r>
              <a:rPr lang="en-US"/>
              <a:t> from every fee goes to MDH or their designee</a:t>
            </a:r>
            <a:endParaRPr/>
          </a:p>
          <a:p>
            <a:pPr marL="914400" lvl="1" indent="-381000" algn="l" rtl="0">
              <a:lnSpc>
                <a:spcPct val="100000"/>
              </a:lnSpc>
              <a:spcBef>
                <a:spcPts val="1000"/>
              </a:spcBef>
              <a:spcAft>
                <a:spcPts val="0"/>
              </a:spcAft>
              <a:buSzPts val="2400"/>
              <a:buChar char="○"/>
            </a:pPr>
            <a:r>
              <a:rPr lang="en-US"/>
              <a:t>Funds must be used for tobacco enforcement purposes</a:t>
            </a:r>
            <a:endParaRPr/>
          </a:p>
          <a:p>
            <a:pPr marL="457200" lvl="0" indent="-406400" algn="l" rtl="0">
              <a:lnSpc>
                <a:spcPct val="100000"/>
              </a:lnSpc>
              <a:spcBef>
                <a:spcPts val="1000"/>
              </a:spcBef>
              <a:spcAft>
                <a:spcPts val="0"/>
              </a:spcAft>
              <a:buSzPts val="2800"/>
              <a:buChar char="●"/>
            </a:pPr>
            <a:r>
              <a:rPr lang="en-US"/>
              <a:t>Funding for LHD tobacco enforcement will be level-funded in FY 2026</a:t>
            </a:r>
            <a:endParaRPr/>
          </a:p>
          <a:p>
            <a:pPr marL="457200" lvl="0" indent="-406400" algn="l" rtl="0">
              <a:lnSpc>
                <a:spcPct val="100000"/>
              </a:lnSpc>
              <a:spcBef>
                <a:spcPts val="1000"/>
              </a:spcBef>
              <a:spcAft>
                <a:spcPts val="1000"/>
              </a:spcAft>
              <a:buSzPts val="2800"/>
              <a:buChar char="●"/>
            </a:pPr>
            <a:r>
              <a:rPr lang="en-US"/>
              <a:t>G</a:t>
            </a:r>
            <a:r>
              <a:rPr lang="en-US">
                <a:solidFill>
                  <a:schemeClr val="dk1"/>
                </a:solidFill>
                <a:highlight>
                  <a:srgbClr val="FFFFFF"/>
                </a:highlight>
              </a:rPr>
              <a:t>rant budget and narrative are due by </a:t>
            </a:r>
            <a:r>
              <a:rPr lang="en-US" b="1">
                <a:solidFill>
                  <a:schemeClr val="dk1"/>
                </a:solidFill>
                <a:highlight>
                  <a:srgbClr val="FFFFFF"/>
                </a:highlight>
              </a:rPr>
              <a:t>June 27, 2025</a:t>
            </a:r>
            <a:endParaRPr/>
          </a:p>
        </p:txBody>
      </p:sp>
      <p:sp>
        <p:nvSpPr>
          <p:cNvPr id="305" name="Google Shape;305;g3367a044bec_0_504"/>
          <p:cNvSpPr txBox="1">
            <a:spLocks noGrp="1"/>
          </p:cNvSpPr>
          <p:nvPr>
            <p:ph type="sldNum" idx="12"/>
          </p:nvPr>
        </p:nvSpPr>
        <p:spPr>
          <a:xfrm>
            <a:off x="716248" y="6253165"/>
            <a:ext cx="7245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g3367a044bec_0_799"/>
          <p:cNvSpPr txBox="1">
            <a:spLocks noGrp="1"/>
          </p:cNvSpPr>
          <p:nvPr>
            <p:ph type="sldNum" idx="12"/>
          </p:nvPr>
        </p:nvSpPr>
        <p:spPr>
          <a:xfrm>
            <a:off x="985080" y="8309223"/>
            <a:ext cx="591900" cy="486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400"/>
              <a:buFont typeface="Arial"/>
              <a:buNone/>
            </a:pPr>
            <a:fld id="{00000000-1234-1234-1234-123412341234}" type="slidenum">
              <a:rPr lang="en-US"/>
              <a:t>13</a:t>
            </a:fld>
            <a:endParaRPr/>
          </a:p>
        </p:txBody>
      </p:sp>
      <p:pic>
        <p:nvPicPr>
          <p:cNvPr id="311" name="Google Shape;311;g3367a044bec_0_799"/>
          <p:cNvPicPr preferRelativeResize="0"/>
          <p:nvPr/>
        </p:nvPicPr>
        <p:blipFill rotWithShape="1">
          <a:blip r:embed="rId3">
            <a:alphaModFix/>
          </a:blip>
          <a:srcRect/>
          <a:stretch/>
        </p:blipFill>
        <p:spPr>
          <a:xfrm>
            <a:off x="960784" y="2328746"/>
            <a:ext cx="2977066" cy="2977066"/>
          </a:xfrm>
          <a:prstGeom prst="rect">
            <a:avLst/>
          </a:prstGeom>
          <a:noFill/>
          <a:ln>
            <a:noFill/>
          </a:ln>
        </p:spPr>
      </p:pic>
      <p:sp>
        <p:nvSpPr>
          <p:cNvPr id="312" name="Google Shape;312;g3367a044bec_0_799"/>
          <p:cNvSpPr txBox="1"/>
          <p:nvPr/>
        </p:nvSpPr>
        <p:spPr>
          <a:xfrm>
            <a:off x="4152367" y="2560383"/>
            <a:ext cx="7582500" cy="17373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n-US" sz="2300" b="0" i="0" u="none" strike="noStrike" cap="none">
                <a:solidFill>
                  <a:schemeClr val="dk1"/>
                </a:solidFill>
                <a:latin typeface="Calibri"/>
                <a:ea typeface="Calibri"/>
                <a:cs typeface="Calibri"/>
                <a:sym typeface="Calibri"/>
              </a:rPr>
              <a:t>CONTACT:</a:t>
            </a:r>
            <a:endParaRPr sz="2300" b="0" i="0" u="none" strike="noStrike" cap="none">
              <a:solidFill>
                <a:srgbClr val="000000"/>
              </a:solidFill>
              <a:latin typeface="Arial"/>
              <a:ea typeface="Arial"/>
              <a:cs typeface="Arial"/>
              <a:sym typeface="Arial"/>
            </a:endParaRPr>
          </a:p>
          <a:p>
            <a:pPr marL="0" marR="0" lvl="0" indent="0" algn="l" rtl="0">
              <a:lnSpc>
                <a:spcPct val="90000"/>
              </a:lnSpc>
              <a:spcBef>
                <a:spcPts val="1100"/>
              </a:spcBef>
              <a:spcAft>
                <a:spcPts val="0"/>
              </a:spcAft>
              <a:buClr>
                <a:schemeClr val="dk1"/>
              </a:buClr>
              <a:buSzPts val="2000"/>
              <a:buFont typeface="Arial"/>
              <a:buNone/>
            </a:pPr>
            <a:r>
              <a:rPr lang="en-US" sz="2300" i="1">
                <a:solidFill>
                  <a:srgbClr val="0000FF"/>
                </a:solidFill>
                <a:latin typeface="Calibri"/>
                <a:ea typeface="Calibri"/>
                <a:cs typeface="Calibri"/>
                <a:sym typeface="Calibri"/>
              </a:rPr>
              <a:t>Chad Dodge</a:t>
            </a:r>
            <a:r>
              <a:rPr lang="en-US" sz="2300" b="0" i="1" u="none" strike="noStrike" cap="none">
                <a:solidFill>
                  <a:srgbClr val="0000FF"/>
                </a:solidFill>
                <a:latin typeface="Calibri"/>
                <a:ea typeface="Calibri"/>
                <a:cs typeface="Calibri"/>
                <a:sym typeface="Calibri"/>
              </a:rPr>
              <a:t>,</a:t>
            </a:r>
            <a:r>
              <a:rPr lang="en-US" sz="2300" b="0" i="1" u="none" strike="noStrike" cap="none">
                <a:solidFill>
                  <a:schemeClr val="dk1"/>
                </a:solidFill>
                <a:latin typeface="Calibri"/>
                <a:ea typeface="Calibri"/>
                <a:cs typeface="Calibri"/>
                <a:sym typeface="Calibri"/>
              </a:rPr>
              <a:t> </a:t>
            </a:r>
            <a:r>
              <a:rPr lang="en-US" sz="2300" i="1">
                <a:solidFill>
                  <a:schemeClr val="dk1"/>
                </a:solidFill>
                <a:latin typeface="Calibri"/>
                <a:ea typeface="Calibri"/>
                <a:cs typeface="Calibri"/>
                <a:sym typeface="Calibri"/>
              </a:rPr>
              <a:t>FDA/Synar Coordinator</a:t>
            </a:r>
            <a:r>
              <a:rPr lang="en-US" sz="2300" b="0" i="1" u="none" strike="noStrike" cap="none">
                <a:solidFill>
                  <a:schemeClr val="dk1"/>
                </a:solidFill>
                <a:latin typeface="Calibri"/>
                <a:ea typeface="Calibri"/>
                <a:cs typeface="Calibri"/>
                <a:sym typeface="Calibri"/>
              </a:rPr>
              <a:t>, Center for Tobacco Prevention and Control</a:t>
            </a:r>
            <a:endParaRPr sz="2300" b="0" i="1" u="none" strike="noStrike" cap="none">
              <a:solidFill>
                <a:schemeClr val="dk1"/>
              </a:solidFill>
              <a:latin typeface="Calibri"/>
              <a:ea typeface="Calibri"/>
              <a:cs typeface="Calibri"/>
              <a:sym typeface="Calibri"/>
            </a:endParaRPr>
          </a:p>
          <a:p>
            <a:pPr marL="0" marR="0" lvl="0" indent="0" algn="l" rtl="0">
              <a:lnSpc>
                <a:spcPct val="90000"/>
              </a:lnSpc>
              <a:spcBef>
                <a:spcPts val="1100"/>
              </a:spcBef>
              <a:spcAft>
                <a:spcPts val="0"/>
              </a:spcAft>
              <a:buClr>
                <a:schemeClr val="dk1"/>
              </a:buClr>
              <a:buSzPts val="2000"/>
              <a:buFont typeface="Arial"/>
              <a:buNone/>
            </a:pPr>
            <a:r>
              <a:rPr lang="en-US" sz="2300" i="1">
                <a:solidFill>
                  <a:schemeClr val="dk1"/>
                </a:solidFill>
                <a:latin typeface="Calibri"/>
                <a:ea typeface="Calibri"/>
                <a:cs typeface="Calibri"/>
                <a:sym typeface="Calibri"/>
              </a:rPr>
              <a:t>chad.dodge</a:t>
            </a:r>
            <a:r>
              <a:rPr lang="en-US" sz="2300" b="0" i="1" strike="noStrike" cap="none">
                <a:solidFill>
                  <a:schemeClr val="dk1"/>
                </a:solidFill>
                <a:latin typeface="Calibri"/>
                <a:ea typeface="Calibri"/>
                <a:cs typeface="Calibri"/>
                <a:sym typeface="Calibri"/>
              </a:rPr>
              <a:t>@maryland.gov</a:t>
            </a:r>
            <a:endParaRPr sz="2300" b="0" i="1" u="none" strike="noStrike" cap="none">
              <a:solidFill>
                <a:srgbClr val="0000FF"/>
              </a:solidFill>
              <a:latin typeface="Calibri"/>
              <a:ea typeface="Calibri"/>
              <a:cs typeface="Calibri"/>
              <a:sym typeface="Calibri"/>
            </a:endParaRPr>
          </a:p>
          <a:p>
            <a:pPr marL="0" marR="0" lvl="0" indent="0" algn="l" rtl="0">
              <a:lnSpc>
                <a:spcPct val="90000"/>
              </a:lnSpc>
              <a:spcBef>
                <a:spcPts val="1100"/>
              </a:spcBef>
              <a:spcAft>
                <a:spcPts val="0"/>
              </a:spcAft>
              <a:buClr>
                <a:schemeClr val="dk1"/>
              </a:buClr>
              <a:buSzPts val="2000"/>
              <a:buFont typeface="Arial"/>
              <a:buNone/>
            </a:pPr>
            <a:endParaRPr sz="2300" i="1">
              <a:solidFill>
                <a:srgbClr val="0000FF"/>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Mission and Vision</a:t>
            </a:r>
            <a:endParaRPr/>
          </a:p>
        </p:txBody>
      </p:sp>
      <p:sp>
        <p:nvSpPr>
          <p:cNvPr id="165" name="Google Shape;165;p3"/>
          <p:cNvSpPr txBox="1">
            <a:spLocks noGrp="1"/>
          </p:cNvSpPr>
          <p:nvPr>
            <p:ph type="body" idx="1"/>
          </p:nvPr>
        </p:nvSpPr>
        <p:spPr>
          <a:xfrm>
            <a:off x="983973" y="1673775"/>
            <a:ext cx="10071600" cy="4351200"/>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0"/>
              </a:spcBef>
              <a:spcAft>
                <a:spcPts val="0"/>
              </a:spcAft>
              <a:buClr>
                <a:schemeClr val="dk1"/>
              </a:buClr>
              <a:buSzPts val="1100"/>
              <a:buNone/>
            </a:pPr>
            <a:r>
              <a:rPr lang="en-US" sz="2300" b="1" u="sng">
                <a:solidFill>
                  <a:srgbClr val="C40E3E"/>
                </a:solidFill>
              </a:rPr>
              <a:t>Mission</a:t>
            </a:r>
            <a:endParaRPr sz="2300">
              <a:solidFill>
                <a:srgbClr val="C40E3E"/>
              </a:solidFill>
            </a:endParaRPr>
          </a:p>
          <a:p>
            <a:pPr marL="0" lvl="0" indent="0" algn="l" rtl="0">
              <a:lnSpc>
                <a:spcPct val="115000"/>
              </a:lnSpc>
              <a:spcBef>
                <a:spcPts val="0"/>
              </a:spcBef>
              <a:spcAft>
                <a:spcPts val="0"/>
              </a:spcAft>
              <a:buClr>
                <a:schemeClr val="dk1"/>
              </a:buClr>
              <a:buSzPts val="1100"/>
              <a:buNone/>
            </a:pPr>
            <a:r>
              <a:rPr lang="en-US" sz="2300">
                <a:solidFill>
                  <a:schemeClr val="dk1"/>
                </a:solidFill>
              </a:rPr>
              <a:t>The mission of the Prevention and Health Promotion Administration is to protect, promote and improve the health and well-being of all Marylanders.</a:t>
            </a:r>
            <a:endParaRPr sz="2300">
              <a:solidFill>
                <a:schemeClr val="dk1"/>
              </a:solidFill>
            </a:endParaRPr>
          </a:p>
          <a:p>
            <a:pPr marL="0" lvl="0" indent="0" algn="l" rtl="0">
              <a:lnSpc>
                <a:spcPct val="115000"/>
              </a:lnSpc>
              <a:spcBef>
                <a:spcPts val="0"/>
              </a:spcBef>
              <a:spcAft>
                <a:spcPts val="0"/>
              </a:spcAft>
              <a:buClr>
                <a:schemeClr val="dk1"/>
              </a:buClr>
              <a:buSzPts val="1100"/>
              <a:buNone/>
            </a:pPr>
            <a:endParaRPr sz="2300">
              <a:solidFill>
                <a:srgbClr val="C40E3E"/>
              </a:solidFill>
            </a:endParaRPr>
          </a:p>
          <a:p>
            <a:pPr marL="0" lvl="0" indent="0" algn="l" rtl="0">
              <a:lnSpc>
                <a:spcPct val="115000"/>
              </a:lnSpc>
              <a:spcBef>
                <a:spcPts val="1000"/>
              </a:spcBef>
              <a:spcAft>
                <a:spcPts val="0"/>
              </a:spcAft>
              <a:buClr>
                <a:schemeClr val="dk1"/>
              </a:buClr>
              <a:buSzPts val="1100"/>
              <a:buNone/>
            </a:pPr>
            <a:r>
              <a:rPr lang="en-US" sz="2300" b="1" u="sng">
                <a:solidFill>
                  <a:srgbClr val="C40E3E"/>
                </a:solidFill>
              </a:rPr>
              <a:t>Vision</a:t>
            </a:r>
            <a:endParaRPr sz="2300" b="1" u="sng">
              <a:solidFill>
                <a:srgbClr val="C40E3E"/>
              </a:solidFill>
            </a:endParaRPr>
          </a:p>
          <a:p>
            <a:pPr marL="0" lvl="0" indent="0" algn="l" rtl="0">
              <a:lnSpc>
                <a:spcPct val="115000"/>
              </a:lnSpc>
              <a:spcBef>
                <a:spcPts val="400"/>
              </a:spcBef>
              <a:spcAft>
                <a:spcPts val="0"/>
              </a:spcAft>
              <a:buClr>
                <a:srgbClr val="93A299"/>
              </a:buClr>
              <a:buSzPts val="1700"/>
              <a:buFont typeface="Arial"/>
              <a:buNone/>
            </a:pPr>
            <a:r>
              <a:rPr lang="en-US" sz="2300">
                <a:solidFill>
                  <a:schemeClr val="dk1"/>
                </a:solidFill>
              </a:rPr>
              <a:t>The Prevention and Health Promotion Administration envisions a future in which all Marylanders have equitable opportunities to live, thrive, and be healthy.</a:t>
            </a:r>
            <a:endParaRPr sz="2300" b="1" u="sng">
              <a:solidFill>
                <a:schemeClr val="dk1"/>
              </a:solidFill>
            </a:endParaRPr>
          </a:p>
        </p:txBody>
      </p:sp>
      <p:sp>
        <p:nvSpPr>
          <p:cNvPr id="166" name="Google Shape;166;p3"/>
          <p:cNvSpPr txBox="1">
            <a:spLocks noGrp="1"/>
          </p:cNvSpPr>
          <p:nvPr>
            <p:ph type="sldNum" idx="12"/>
          </p:nvPr>
        </p:nvSpPr>
        <p:spPr>
          <a:xfrm>
            <a:off x="537186" y="6253165"/>
            <a:ext cx="543338" cy="3651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fld id="{00000000-1234-1234-1234-123412341234}" type="slidenum">
              <a:rPr lang="en-US">
                <a:latin typeface="Calibri"/>
                <a:ea typeface="Calibri"/>
                <a:cs typeface="Calibri"/>
                <a:sym typeface="Calibri"/>
              </a:rPr>
              <a:t>2</a:t>
            </a:fld>
            <a:endParaRPr>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g3368a5047b2_0_0"/>
          <p:cNvSpPr txBox="1">
            <a:spLocks noGrp="1"/>
          </p:cNvSpPr>
          <p:nvPr>
            <p:ph type="title"/>
          </p:nvPr>
        </p:nvSpPr>
        <p:spPr>
          <a:xfrm>
            <a:off x="987400" y="695567"/>
            <a:ext cx="10217100" cy="9948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SzPts val="3300"/>
              <a:buNone/>
            </a:pPr>
            <a:r>
              <a:rPr lang="en-US" sz="4000"/>
              <a:t>Enforcement Updates</a:t>
            </a:r>
            <a:endParaRPr sz="4000"/>
          </a:p>
        </p:txBody>
      </p:sp>
      <p:sp>
        <p:nvSpPr>
          <p:cNvPr id="172" name="Google Shape;172;g3368a5047b2_0_0"/>
          <p:cNvSpPr txBox="1">
            <a:spLocks noGrp="1"/>
          </p:cNvSpPr>
          <p:nvPr>
            <p:ph type="sldNum" idx="12"/>
          </p:nvPr>
        </p:nvSpPr>
        <p:spPr>
          <a:xfrm>
            <a:off x="716248" y="8337553"/>
            <a:ext cx="724500" cy="486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3</a:t>
            </a:fld>
            <a:endParaRPr/>
          </a:p>
        </p:txBody>
      </p:sp>
      <p:sp>
        <p:nvSpPr>
          <p:cNvPr id="173" name="Google Shape;173;g3368a5047b2_0_0"/>
          <p:cNvSpPr txBox="1"/>
          <p:nvPr/>
        </p:nvSpPr>
        <p:spPr>
          <a:xfrm>
            <a:off x="973275" y="1933775"/>
            <a:ext cx="10303200" cy="3648000"/>
          </a:xfrm>
          <a:prstGeom prst="rect">
            <a:avLst/>
          </a:prstGeom>
          <a:noFill/>
          <a:ln>
            <a:noFill/>
          </a:ln>
        </p:spPr>
        <p:txBody>
          <a:bodyPr spcFirstLastPara="1" wrap="square" lIns="91425" tIns="91425" rIns="91425" bIns="91425" anchor="t" anchorCtr="0">
            <a:spAutoFit/>
          </a:bodyPr>
          <a:lstStyle/>
          <a:p>
            <a:pPr marL="457200" marR="0" lvl="0" indent="-387350" algn="l" rtl="0">
              <a:lnSpc>
                <a:spcPct val="90000"/>
              </a:lnSpc>
              <a:spcBef>
                <a:spcPts val="0"/>
              </a:spcBef>
              <a:spcAft>
                <a:spcPts val="0"/>
              </a:spcAft>
              <a:buClr>
                <a:srgbClr val="262626"/>
              </a:buClr>
              <a:buSzPts val="2500"/>
              <a:buFont typeface="Calibri"/>
              <a:buChar char="●"/>
            </a:pPr>
            <a:r>
              <a:rPr lang="en-US" sz="2500">
                <a:solidFill>
                  <a:srgbClr val="262626"/>
                </a:solidFill>
                <a:latin typeface="Calibri"/>
                <a:ea typeface="Calibri"/>
                <a:cs typeface="Calibri"/>
                <a:sym typeface="Calibri"/>
              </a:rPr>
              <a:t>Effective October 1, 2024 (SB 1056), MDH, or their designee, is required to complete at least one unannounced inspection per licensed tobacco retailer per year </a:t>
            </a:r>
            <a:endParaRPr sz="2500">
              <a:solidFill>
                <a:srgbClr val="262626"/>
              </a:solidFill>
              <a:latin typeface="Calibri"/>
              <a:ea typeface="Calibri"/>
              <a:cs typeface="Calibri"/>
              <a:sym typeface="Calibri"/>
            </a:endParaRPr>
          </a:p>
          <a:p>
            <a:pPr marL="685800" marR="0" lvl="0" indent="0" algn="l" rtl="0">
              <a:lnSpc>
                <a:spcPct val="90000"/>
              </a:lnSpc>
              <a:spcBef>
                <a:spcPts val="0"/>
              </a:spcBef>
              <a:spcAft>
                <a:spcPts val="0"/>
              </a:spcAft>
              <a:buNone/>
            </a:pPr>
            <a:endParaRPr sz="2500">
              <a:solidFill>
                <a:srgbClr val="262626"/>
              </a:solidFill>
              <a:latin typeface="Calibri"/>
              <a:ea typeface="Calibri"/>
              <a:cs typeface="Calibri"/>
              <a:sym typeface="Calibri"/>
            </a:endParaRPr>
          </a:p>
          <a:p>
            <a:pPr marL="342900" marR="0" lvl="0" indent="-323850" algn="l" rtl="0">
              <a:lnSpc>
                <a:spcPct val="90000"/>
              </a:lnSpc>
              <a:spcBef>
                <a:spcPts val="0"/>
              </a:spcBef>
              <a:spcAft>
                <a:spcPts val="0"/>
              </a:spcAft>
              <a:buClr>
                <a:srgbClr val="262626"/>
              </a:buClr>
              <a:buSzPts val="2500"/>
              <a:buFont typeface="Calibri"/>
              <a:buChar char="●"/>
            </a:pPr>
            <a:r>
              <a:rPr lang="en-US" sz="2500">
                <a:solidFill>
                  <a:srgbClr val="262626"/>
                </a:solidFill>
                <a:latin typeface="Calibri"/>
                <a:ea typeface="Calibri"/>
                <a:cs typeface="Calibri"/>
                <a:sym typeface="Calibri"/>
              </a:rPr>
              <a:t>Retailer and Compliance checks by FDA, LHD’s, and Synar</a:t>
            </a:r>
            <a:endParaRPr sz="2500">
              <a:solidFill>
                <a:srgbClr val="262626"/>
              </a:solidFill>
              <a:latin typeface="Calibri"/>
              <a:ea typeface="Calibri"/>
              <a:cs typeface="Calibri"/>
              <a:sym typeface="Calibri"/>
            </a:endParaRPr>
          </a:p>
          <a:p>
            <a:pPr marL="685800" lvl="1" indent="-323850" algn="l" rtl="0">
              <a:lnSpc>
                <a:spcPct val="90000"/>
              </a:lnSpc>
              <a:spcBef>
                <a:spcPts val="0"/>
              </a:spcBef>
              <a:spcAft>
                <a:spcPts val="0"/>
              </a:spcAft>
              <a:buClr>
                <a:srgbClr val="262626"/>
              </a:buClr>
              <a:buSzPts val="2500"/>
              <a:buFont typeface="Calibri"/>
              <a:buChar char="○"/>
            </a:pPr>
            <a:r>
              <a:rPr lang="en-US" sz="2500">
                <a:solidFill>
                  <a:srgbClr val="262626"/>
                </a:solidFill>
                <a:latin typeface="Calibri"/>
                <a:ea typeface="Calibri"/>
                <a:cs typeface="Calibri"/>
                <a:sym typeface="Calibri"/>
              </a:rPr>
              <a:t>FDA Commissioned Officers and Underage Purchasers are in the field</a:t>
            </a:r>
            <a:endParaRPr sz="2500">
              <a:solidFill>
                <a:srgbClr val="262626"/>
              </a:solidFill>
              <a:latin typeface="Calibri"/>
              <a:ea typeface="Calibri"/>
              <a:cs typeface="Calibri"/>
              <a:sym typeface="Calibri"/>
            </a:endParaRPr>
          </a:p>
          <a:p>
            <a:pPr marL="1028700" lvl="2" indent="-323850" algn="l" rtl="0">
              <a:lnSpc>
                <a:spcPct val="90000"/>
              </a:lnSpc>
              <a:spcBef>
                <a:spcPts val="0"/>
              </a:spcBef>
              <a:spcAft>
                <a:spcPts val="0"/>
              </a:spcAft>
              <a:buClr>
                <a:srgbClr val="262626"/>
              </a:buClr>
              <a:buSzPts val="2500"/>
              <a:buFont typeface="Calibri"/>
              <a:buChar char="■"/>
            </a:pPr>
            <a:r>
              <a:rPr lang="en-US" sz="2500">
                <a:solidFill>
                  <a:srgbClr val="262626"/>
                </a:solidFill>
                <a:latin typeface="Calibri"/>
                <a:ea typeface="Calibri"/>
                <a:cs typeface="Calibri"/>
                <a:sym typeface="Calibri"/>
              </a:rPr>
              <a:t>FY2024 - 2,059 compliance checks completed</a:t>
            </a:r>
            <a:endParaRPr sz="2500">
              <a:solidFill>
                <a:srgbClr val="262626"/>
              </a:solidFill>
              <a:latin typeface="Calibri"/>
              <a:ea typeface="Calibri"/>
              <a:cs typeface="Calibri"/>
              <a:sym typeface="Calibri"/>
            </a:endParaRPr>
          </a:p>
          <a:p>
            <a:pPr marL="1714500" lvl="4" indent="-323850" algn="l" rtl="0">
              <a:lnSpc>
                <a:spcPct val="90000"/>
              </a:lnSpc>
              <a:spcBef>
                <a:spcPts val="0"/>
              </a:spcBef>
              <a:spcAft>
                <a:spcPts val="0"/>
              </a:spcAft>
              <a:buClr>
                <a:srgbClr val="262626"/>
              </a:buClr>
              <a:buSzPts val="2500"/>
              <a:buFont typeface="Calibri"/>
              <a:buChar char="○"/>
            </a:pPr>
            <a:r>
              <a:rPr lang="en-US" sz="2500">
                <a:solidFill>
                  <a:srgbClr val="262626"/>
                </a:solidFill>
                <a:latin typeface="Calibri"/>
                <a:ea typeface="Calibri"/>
                <a:cs typeface="Calibri"/>
                <a:sym typeface="Calibri"/>
              </a:rPr>
              <a:t>118 </a:t>
            </a:r>
            <a:r>
              <a:rPr lang="en-US" sz="2500">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Civil Money Penalties</a:t>
            </a:r>
            <a:r>
              <a:rPr lang="en-US" sz="2500">
                <a:solidFill>
                  <a:srgbClr val="262626"/>
                </a:solidFill>
                <a:latin typeface="Calibri"/>
                <a:ea typeface="Calibri"/>
                <a:cs typeface="Calibri"/>
                <a:sym typeface="Calibri"/>
              </a:rPr>
              <a:t> issued</a:t>
            </a:r>
            <a:endParaRPr sz="2500">
              <a:solidFill>
                <a:srgbClr val="262626"/>
              </a:solidFill>
              <a:latin typeface="Calibri"/>
              <a:ea typeface="Calibri"/>
              <a:cs typeface="Calibri"/>
              <a:sym typeface="Calibri"/>
            </a:endParaRPr>
          </a:p>
          <a:p>
            <a:pPr marL="1714500" lvl="4" indent="-323850" algn="l" rtl="0">
              <a:lnSpc>
                <a:spcPct val="90000"/>
              </a:lnSpc>
              <a:spcBef>
                <a:spcPts val="0"/>
              </a:spcBef>
              <a:spcAft>
                <a:spcPts val="0"/>
              </a:spcAft>
              <a:buClr>
                <a:srgbClr val="262626"/>
              </a:buClr>
              <a:buSzPts val="2500"/>
              <a:buFont typeface="Calibri"/>
              <a:buChar char="○"/>
            </a:pPr>
            <a:r>
              <a:rPr lang="en-US" sz="2500">
                <a:solidFill>
                  <a:srgbClr val="262626"/>
                </a:solidFill>
                <a:latin typeface="Calibri"/>
                <a:ea typeface="Calibri"/>
                <a:cs typeface="Calibri"/>
                <a:sym typeface="Calibri"/>
              </a:rPr>
              <a:t>357 Warning Letters</a:t>
            </a:r>
            <a:endParaRPr sz="2500">
              <a:solidFill>
                <a:srgbClr val="262626"/>
              </a:solidFill>
              <a:latin typeface="Calibri"/>
              <a:ea typeface="Calibri"/>
              <a:cs typeface="Calibri"/>
              <a:sym typeface="Calibri"/>
            </a:endParaRPr>
          </a:p>
          <a:p>
            <a:pPr marL="685800" lvl="1" indent="-323850" algn="l" rtl="0">
              <a:lnSpc>
                <a:spcPct val="90000"/>
              </a:lnSpc>
              <a:spcBef>
                <a:spcPts val="0"/>
              </a:spcBef>
              <a:spcAft>
                <a:spcPts val="0"/>
              </a:spcAft>
              <a:buClr>
                <a:srgbClr val="262626"/>
              </a:buClr>
              <a:buSzPts val="2500"/>
              <a:buFont typeface="Calibri"/>
              <a:buChar char="○"/>
            </a:pPr>
            <a:r>
              <a:rPr lang="en-US" sz="2500">
                <a:solidFill>
                  <a:srgbClr val="262626"/>
                </a:solidFill>
                <a:latin typeface="Calibri"/>
                <a:ea typeface="Calibri"/>
                <a:cs typeface="Calibri"/>
                <a:sym typeface="Calibri"/>
              </a:rPr>
              <a:t>Synar FFY2026 resumed field work in early May</a:t>
            </a:r>
            <a:endParaRPr sz="25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g3368a5047b2_0_126"/>
          <p:cNvSpPr txBox="1">
            <a:spLocks noGrp="1"/>
          </p:cNvSpPr>
          <p:nvPr>
            <p:ph type="title"/>
          </p:nvPr>
        </p:nvSpPr>
        <p:spPr>
          <a:xfrm>
            <a:off x="1117600" y="596349"/>
            <a:ext cx="140208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FFY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2025</a:t>
            </a:r>
            <a:r>
              <a:rPr lang="en-US"/>
              <a:t> (CY 2024) Synar Results</a:t>
            </a:r>
            <a:endParaRPr/>
          </a:p>
        </p:txBody>
      </p:sp>
      <p:sp>
        <p:nvSpPr>
          <p:cNvPr id="180" name="Google Shape;180;g3368a5047b2_0_126"/>
          <p:cNvSpPr txBox="1">
            <a:spLocks noGrp="1"/>
          </p:cNvSpPr>
          <p:nvPr>
            <p:ph type="sldNum" idx="12"/>
          </p:nvPr>
        </p:nvSpPr>
        <p:spPr>
          <a:xfrm>
            <a:off x="716248" y="6253165"/>
            <a:ext cx="7245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4</a:t>
            </a:fld>
            <a:endParaRPr/>
          </a:p>
        </p:txBody>
      </p:sp>
      <p:graphicFrame>
        <p:nvGraphicFramePr>
          <p:cNvPr id="181" name="Google Shape;181;g3368a5047b2_0_126"/>
          <p:cNvGraphicFramePr/>
          <p:nvPr/>
        </p:nvGraphicFramePr>
        <p:xfrm>
          <a:off x="1449000" y="1895950"/>
          <a:ext cx="3000000" cy="3000000"/>
        </p:xfrm>
        <a:graphic>
          <a:graphicData uri="http://schemas.openxmlformats.org/drawingml/2006/table">
            <a:tbl>
              <a:tblPr>
                <a:noFill/>
                <a:tableStyleId>{9C835CED-8142-4AE0-92A9-5108B095B63A}</a:tableStyleId>
              </a:tblPr>
              <a:tblGrid>
                <a:gridCol w="1484375">
                  <a:extLst>
                    <a:ext uri="{9D8B030D-6E8A-4147-A177-3AD203B41FA5}">
                      <a16:colId xmlns:a16="http://schemas.microsoft.com/office/drawing/2014/main" val="20000"/>
                    </a:ext>
                  </a:extLst>
                </a:gridCol>
                <a:gridCol w="909725">
                  <a:extLst>
                    <a:ext uri="{9D8B030D-6E8A-4147-A177-3AD203B41FA5}">
                      <a16:colId xmlns:a16="http://schemas.microsoft.com/office/drawing/2014/main" val="20001"/>
                    </a:ext>
                  </a:extLst>
                </a:gridCol>
                <a:gridCol w="845900">
                  <a:extLst>
                    <a:ext uri="{9D8B030D-6E8A-4147-A177-3AD203B41FA5}">
                      <a16:colId xmlns:a16="http://schemas.microsoft.com/office/drawing/2014/main" val="20002"/>
                    </a:ext>
                  </a:extLst>
                </a:gridCol>
                <a:gridCol w="909725">
                  <a:extLst>
                    <a:ext uri="{9D8B030D-6E8A-4147-A177-3AD203B41FA5}">
                      <a16:colId xmlns:a16="http://schemas.microsoft.com/office/drawing/2014/main" val="20003"/>
                    </a:ext>
                  </a:extLst>
                </a:gridCol>
                <a:gridCol w="845900">
                  <a:extLst>
                    <a:ext uri="{9D8B030D-6E8A-4147-A177-3AD203B41FA5}">
                      <a16:colId xmlns:a16="http://schemas.microsoft.com/office/drawing/2014/main" val="20004"/>
                    </a:ext>
                  </a:extLst>
                </a:gridCol>
                <a:gridCol w="909725">
                  <a:extLst>
                    <a:ext uri="{9D8B030D-6E8A-4147-A177-3AD203B41FA5}">
                      <a16:colId xmlns:a16="http://schemas.microsoft.com/office/drawing/2014/main" val="20005"/>
                    </a:ext>
                  </a:extLst>
                </a:gridCol>
                <a:gridCol w="909725">
                  <a:extLst>
                    <a:ext uri="{9D8B030D-6E8A-4147-A177-3AD203B41FA5}">
                      <a16:colId xmlns:a16="http://schemas.microsoft.com/office/drawing/2014/main" val="20006"/>
                    </a:ext>
                  </a:extLst>
                </a:gridCol>
                <a:gridCol w="909725">
                  <a:extLst>
                    <a:ext uri="{9D8B030D-6E8A-4147-A177-3AD203B41FA5}">
                      <a16:colId xmlns:a16="http://schemas.microsoft.com/office/drawing/2014/main" val="20007"/>
                    </a:ext>
                  </a:extLst>
                </a:gridCol>
                <a:gridCol w="909725">
                  <a:extLst>
                    <a:ext uri="{9D8B030D-6E8A-4147-A177-3AD203B41FA5}">
                      <a16:colId xmlns:a16="http://schemas.microsoft.com/office/drawing/2014/main" val="20008"/>
                    </a:ext>
                  </a:extLst>
                </a:gridCol>
                <a:gridCol w="909725">
                  <a:extLst>
                    <a:ext uri="{9D8B030D-6E8A-4147-A177-3AD203B41FA5}">
                      <a16:colId xmlns:a16="http://schemas.microsoft.com/office/drawing/2014/main" val="20009"/>
                    </a:ext>
                  </a:extLst>
                </a:gridCol>
              </a:tblGrid>
              <a:tr h="485775">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38100" lvl="0" indent="0" algn="ctr" rtl="0">
                        <a:lnSpc>
                          <a:spcPct val="115000"/>
                        </a:lnSpc>
                        <a:spcBef>
                          <a:spcPts val="0"/>
                        </a:spcBef>
                        <a:spcAft>
                          <a:spcPts val="0"/>
                        </a:spcAft>
                        <a:buNone/>
                      </a:pPr>
                      <a:r>
                        <a:rPr lang="en-US" sz="1100" b="1">
                          <a:latin typeface="Calibri"/>
                          <a:ea typeface="Calibri"/>
                          <a:cs typeface="Calibri"/>
                          <a:sym typeface="Calibri"/>
                        </a:rPr>
                        <a:t>2014</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US" sz="1100" b="1">
                          <a:latin typeface="Calibri"/>
                          <a:ea typeface="Calibri"/>
                          <a:cs typeface="Calibri"/>
                          <a:sym typeface="Calibri"/>
                        </a:rPr>
                        <a:t>2015</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US" sz="1100" b="1">
                          <a:latin typeface="Calibri"/>
                          <a:ea typeface="Calibri"/>
                          <a:cs typeface="Calibri"/>
                          <a:sym typeface="Calibri"/>
                        </a:rPr>
                        <a:t>2016</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US" sz="1100" b="1">
                          <a:latin typeface="Calibri"/>
                          <a:ea typeface="Calibri"/>
                          <a:cs typeface="Calibri"/>
                          <a:sym typeface="Calibri"/>
                        </a:rPr>
                        <a:t>2017</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38100" lvl="0" indent="0" algn="ctr" rtl="0">
                        <a:lnSpc>
                          <a:spcPct val="115000"/>
                        </a:lnSpc>
                        <a:spcBef>
                          <a:spcPts val="0"/>
                        </a:spcBef>
                        <a:spcAft>
                          <a:spcPts val="0"/>
                        </a:spcAft>
                        <a:buNone/>
                      </a:pPr>
                      <a:r>
                        <a:rPr lang="en-US" sz="1100" b="1">
                          <a:latin typeface="Calibri"/>
                          <a:ea typeface="Calibri"/>
                          <a:cs typeface="Calibri"/>
                          <a:sym typeface="Calibri"/>
                        </a:rPr>
                        <a:t>2018</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25400" lvl="0" indent="0" algn="ctr" rtl="0">
                        <a:lnSpc>
                          <a:spcPct val="115000"/>
                        </a:lnSpc>
                        <a:spcBef>
                          <a:spcPts val="0"/>
                        </a:spcBef>
                        <a:spcAft>
                          <a:spcPts val="0"/>
                        </a:spcAft>
                        <a:buNone/>
                      </a:pPr>
                      <a:r>
                        <a:rPr lang="en-US" sz="1100" b="1">
                          <a:latin typeface="Calibri"/>
                          <a:ea typeface="Calibri"/>
                          <a:cs typeface="Calibri"/>
                          <a:sym typeface="Calibri"/>
                        </a:rPr>
                        <a:t>2019</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12700" lvl="0" indent="0" algn="ctr" rtl="0">
                        <a:lnSpc>
                          <a:spcPct val="115000"/>
                        </a:lnSpc>
                        <a:spcBef>
                          <a:spcPts val="0"/>
                        </a:spcBef>
                        <a:spcAft>
                          <a:spcPts val="0"/>
                        </a:spcAft>
                        <a:buNone/>
                      </a:pPr>
                      <a:r>
                        <a:rPr lang="en-US" sz="1100" b="1">
                          <a:latin typeface="Calibri"/>
                          <a:ea typeface="Calibri"/>
                          <a:cs typeface="Calibri"/>
                          <a:sym typeface="Calibri"/>
                        </a:rPr>
                        <a:t>2020</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12700" lvl="0" indent="0" algn="ctr" rtl="0">
                        <a:lnSpc>
                          <a:spcPct val="115000"/>
                        </a:lnSpc>
                        <a:spcBef>
                          <a:spcPts val="0"/>
                        </a:spcBef>
                        <a:spcAft>
                          <a:spcPts val="0"/>
                        </a:spcAft>
                        <a:buNone/>
                      </a:pPr>
                      <a:r>
                        <a:rPr lang="en-US" sz="1100" b="1">
                          <a:latin typeface="Calibri"/>
                          <a:ea typeface="Calibri"/>
                          <a:cs typeface="Calibri"/>
                          <a:sym typeface="Calibri"/>
                        </a:rPr>
                        <a:t>2024</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12700" lvl="0" indent="0" algn="ctr" rtl="0">
                        <a:lnSpc>
                          <a:spcPct val="115000"/>
                        </a:lnSpc>
                        <a:spcBef>
                          <a:spcPts val="0"/>
                        </a:spcBef>
                        <a:spcAft>
                          <a:spcPts val="0"/>
                        </a:spcAft>
                        <a:buNone/>
                      </a:pPr>
                      <a:r>
                        <a:rPr lang="en-US" sz="1100" b="1">
                          <a:latin typeface="Calibri"/>
                          <a:ea typeface="Calibri"/>
                          <a:cs typeface="Calibri"/>
                          <a:sym typeface="Calibri"/>
                        </a:rPr>
                        <a:t>2025</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409575">
                <a:tc>
                  <a:txBody>
                    <a:bodyPr/>
                    <a:lstStyle/>
                    <a:p>
                      <a:pPr marL="63500" lvl="0" indent="0" algn="l" rtl="0">
                        <a:lnSpc>
                          <a:spcPct val="115000"/>
                        </a:lnSpc>
                        <a:spcBef>
                          <a:spcPts val="0"/>
                        </a:spcBef>
                        <a:spcAft>
                          <a:spcPts val="0"/>
                        </a:spcAft>
                        <a:buNone/>
                      </a:pPr>
                      <a:r>
                        <a:rPr lang="en-US" sz="1100" b="1">
                          <a:latin typeface="Calibri"/>
                          <a:ea typeface="Calibri"/>
                          <a:cs typeface="Calibri"/>
                          <a:sym typeface="Calibri"/>
                        </a:rPr>
                        <a:t>RVR</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b="1">
                          <a:solidFill>
                            <a:srgbClr val="FF0000"/>
                          </a:solidFill>
                          <a:latin typeface="Calibri"/>
                          <a:ea typeface="Calibri"/>
                          <a:cs typeface="Calibri"/>
                          <a:sym typeface="Calibri"/>
                        </a:rPr>
                        <a:t>24.1%</a:t>
                      </a:r>
                      <a:endParaRPr sz="1100" b="1">
                        <a:solidFill>
                          <a:srgbClr val="FF0000"/>
                        </a:solidFill>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b="1">
                          <a:solidFill>
                            <a:srgbClr val="FF0000"/>
                          </a:solidFill>
                          <a:latin typeface="Calibri"/>
                          <a:ea typeface="Calibri"/>
                          <a:cs typeface="Calibri"/>
                          <a:sym typeface="Calibri"/>
                        </a:rPr>
                        <a:t>31.4%</a:t>
                      </a:r>
                      <a:endParaRPr sz="1100" b="1">
                        <a:solidFill>
                          <a:srgbClr val="FF0000"/>
                        </a:solidFill>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76200" lvl="0" indent="0" algn="ctr" rtl="0">
                        <a:lnSpc>
                          <a:spcPct val="115000"/>
                        </a:lnSpc>
                        <a:spcBef>
                          <a:spcPts val="0"/>
                        </a:spcBef>
                        <a:spcAft>
                          <a:spcPts val="0"/>
                        </a:spcAft>
                        <a:buNone/>
                      </a:pPr>
                      <a:r>
                        <a:rPr lang="en-US" sz="1100">
                          <a:latin typeface="Calibri"/>
                          <a:ea typeface="Calibri"/>
                          <a:cs typeface="Calibri"/>
                          <a:sym typeface="Calibri"/>
                        </a:rPr>
                        <a:t>13.8%</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10.8%</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13.9%</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8.5%</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13.1%</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b="1">
                          <a:solidFill>
                            <a:srgbClr val="FF0000"/>
                          </a:solidFill>
                          <a:latin typeface="Calibri"/>
                          <a:ea typeface="Calibri"/>
                          <a:cs typeface="Calibri"/>
                          <a:sym typeface="Calibri"/>
                        </a:rPr>
                        <a:t>24.0%</a:t>
                      </a:r>
                      <a:endParaRPr sz="1100" b="1">
                        <a:solidFill>
                          <a:srgbClr val="FF0000"/>
                        </a:solidFill>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b="1">
                          <a:highlight>
                            <a:srgbClr val="FFFF00"/>
                          </a:highlight>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19.3%</a:t>
                      </a:r>
                      <a:endParaRPr sz="1100" b="1">
                        <a:highlight>
                          <a:srgbClr val="FFFF00"/>
                        </a:highlight>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52425">
                <a:tc>
                  <a:txBody>
                    <a:bodyPr/>
                    <a:lstStyle/>
                    <a:p>
                      <a:pPr marL="63500" lvl="0" indent="0" algn="l" rtl="0">
                        <a:lnSpc>
                          <a:spcPct val="104000"/>
                        </a:lnSpc>
                        <a:spcBef>
                          <a:spcPts val="0"/>
                        </a:spcBef>
                        <a:spcAft>
                          <a:spcPts val="0"/>
                        </a:spcAft>
                        <a:buNone/>
                      </a:pPr>
                      <a:r>
                        <a:rPr lang="en-US" sz="1100" b="1">
                          <a:latin typeface="Calibri"/>
                          <a:ea typeface="Calibri"/>
                          <a:cs typeface="Calibri"/>
                          <a:sym typeface="Calibri"/>
                        </a:rPr>
                        <a:t># of Retailers</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4000"/>
                        </a:lnSpc>
                        <a:spcBef>
                          <a:spcPts val="0"/>
                        </a:spcBef>
                        <a:spcAft>
                          <a:spcPts val="0"/>
                        </a:spcAft>
                        <a:buNone/>
                      </a:pPr>
                      <a:r>
                        <a:rPr lang="en-US" sz="1100">
                          <a:latin typeface="Calibri"/>
                          <a:ea typeface="Calibri"/>
                          <a:cs typeface="Calibri"/>
                          <a:sym typeface="Calibri"/>
                        </a:rPr>
                        <a:t>7,059</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4000"/>
                        </a:lnSpc>
                        <a:spcBef>
                          <a:spcPts val="0"/>
                        </a:spcBef>
                        <a:spcAft>
                          <a:spcPts val="0"/>
                        </a:spcAft>
                        <a:buNone/>
                      </a:pPr>
                      <a:r>
                        <a:rPr lang="en-US" sz="1100">
                          <a:latin typeface="Calibri"/>
                          <a:ea typeface="Calibri"/>
                          <a:cs typeface="Calibri"/>
                          <a:sym typeface="Calibri"/>
                        </a:rPr>
                        <a:t>6,076</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76200" lvl="0" indent="0" algn="ctr" rtl="0">
                        <a:lnSpc>
                          <a:spcPct val="104000"/>
                        </a:lnSpc>
                        <a:spcBef>
                          <a:spcPts val="0"/>
                        </a:spcBef>
                        <a:spcAft>
                          <a:spcPts val="0"/>
                        </a:spcAft>
                        <a:buNone/>
                      </a:pPr>
                      <a:r>
                        <a:rPr lang="en-US" sz="1100">
                          <a:latin typeface="Calibri"/>
                          <a:ea typeface="Calibri"/>
                          <a:cs typeface="Calibri"/>
                          <a:sym typeface="Calibri"/>
                        </a:rPr>
                        <a:t>5,667</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4000"/>
                        </a:lnSpc>
                        <a:spcBef>
                          <a:spcPts val="0"/>
                        </a:spcBef>
                        <a:spcAft>
                          <a:spcPts val="0"/>
                        </a:spcAft>
                        <a:buNone/>
                      </a:pPr>
                      <a:r>
                        <a:rPr lang="en-US" sz="1100">
                          <a:latin typeface="Calibri"/>
                          <a:ea typeface="Calibri"/>
                          <a:cs typeface="Calibri"/>
                          <a:sym typeface="Calibri"/>
                        </a:rPr>
                        <a:t>6,034</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4000"/>
                        </a:lnSpc>
                        <a:spcBef>
                          <a:spcPts val="0"/>
                        </a:spcBef>
                        <a:spcAft>
                          <a:spcPts val="0"/>
                        </a:spcAft>
                        <a:buNone/>
                      </a:pPr>
                      <a:r>
                        <a:rPr lang="en-US" sz="1100">
                          <a:latin typeface="Calibri"/>
                          <a:ea typeface="Calibri"/>
                          <a:cs typeface="Calibri"/>
                          <a:sym typeface="Calibri"/>
                        </a:rPr>
                        <a:t>6,698</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4000"/>
                        </a:lnSpc>
                        <a:spcBef>
                          <a:spcPts val="0"/>
                        </a:spcBef>
                        <a:spcAft>
                          <a:spcPts val="0"/>
                        </a:spcAft>
                        <a:buNone/>
                      </a:pPr>
                      <a:r>
                        <a:rPr lang="en-US" sz="1100">
                          <a:latin typeface="Calibri"/>
                          <a:ea typeface="Calibri"/>
                          <a:cs typeface="Calibri"/>
                          <a:sym typeface="Calibri"/>
                        </a:rPr>
                        <a:t>6,600</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4000"/>
                        </a:lnSpc>
                        <a:spcBef>
                          <a:spcPts val="0"/>
                        </a:spcBef>
                        <a:spcAft>
                          <a:spcPts val="0"/>
                        </a:spcAft>
                        <a:buNone/>
                      </a:pPr>
                      <a:r>
                        <a:rPr lang="en-US" sz="1100">
                          <a:latin typeface="Calibri"/>
                          <a:ea typeface="Calibri"/>
                          <a:cs typeface="Calibri"/>
                          <a:sym typeface="Calibri"/>
                        </a:rPr>
                        <a:t>6,478</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4000"/>
                        </a:lnSpc>
                        <a:spcBef>
                          <a:spcPts val="0"/>
                        </a:spcBef>
                        <a:spcAft>
                          <a:spcPts val="0"/>
                        </a:spcAft>
                        <a:buNone/>
                      </a:pPr>
                      <a:r>
                        <a:rPr lang="en-US" sz="1100">
                          <a:latin typeface="Calibri"/>
                          <a:ea typeface="Calibri"/>
                          <a:cs typeface="Calibri"/>
                          <a:sym typeface="Calibri"/>
                        </a:rPr>
                        <a:t>6,157</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6,470</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47675">
                <a:tc>
                  <a:txBody>
                    <a:bodyPr/>
                    <a:lstStyle/>
                    <a:p>
                      <a:pPr marL="63500" lvl="0" indent="0" algn="l" rtl="0">
                        <a:lnSpc>
                          <a:spcPct val="102000"/>
                        </a:lnSpc>
                        <a:spcBef>
                          <a:spcPts val="0"/>
                        </a:spcBef>
                        <a:spcAft>
                          <a:spcPts val="0"/>
                        </a:spcAft>
                        <a:buNone/>
                      </a:pPr>
                      <a:r>
                        <a:rPr lang="en-US" sz="1100" b="1">
                          <a:latin typeface="Calibri"/>
                          <a:ea typeface="Calibri"/>
                          <a:cs typeface="Calibri"/>
                          <a:sym typeface="Calibri"/>
                        </a:rPr>
                        <a:t># of Inspections</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2000"/>
                        </a:lnSpc>
                        <a:spcBef>
                          <a:spcPts val="0"/>
                        </a:spcBef>
                        <a:spcAft>
                          <a:spcPts val="0"/>
                        </a:spcAft>
                        <a:buNone/>
                      </a:pPr>
                      <a:r>
                        <a:rPr lang="en-US" sz="1100">
                          <a:latin typeface="Calibri"/>
                          <a:ea typeface="Calibri"/>
                          <a:cs typeface="Calibri"/>
                          <a:sym typeface="Calibri"/>
                        </a:rPr>
                        <a:t>745</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2000"/>
                        </a:lnSpc>
                        <a:spcBef>
                          <a:spcPts val="0"/>
                        </a:spcBef>
                        <a:spcAft>
                          <a:spcPts val="0"/>
                        </a:spcAft>
                        <a:buNone/>
                      </a:pPr>
                      <a:r>
                        <a:rPr lang="en-US" sz="1100">
                          <a:latin typeface="Calibri"/>
                          <a:ea typeface="Calibri"/>
                          <a:cs typeface="Calibri"/>
                          <a:sym typeface="Calibri"/>
                        </a:rPr>
                        <a:t>618</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76200" lvl="0" indent="0" algn="ctr" rtl="0">
                        <a:lnSpc>
                          <a:spcPct val="102000"/>
                        </a:lnSpc>
                        <a:spcBef>
                          <a:spcPts val="0"/>
                        </a:spcBef>
                        <a:spcAft>
                          <a:spcPts val="0"/>
                        </a:spcAft>
                        <a:buNone/>
                      </a:pPr>
                      <a:r>
                        <a:rPr lang="en-US" sz="1100">
                          <a:latin typeface="Calibri"/>
                          <a:ea typeface="Calibri"/>
                          <a:cs typeface="Calibri"/>
                          <a:sym typeface="Calibri"/>
                        </a:rPr>
                        <a:t>567</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2000"/>
                        </a:lnSpc>
                        <a:spcBef>
                          <a:spcPts val="0"/>
                        </a:spcBef>
                        <a:spcAft>
                          <a:spcPts val="0"/>
                        </a:spcAft>
                        <a:buNone/>
                      </a:pPr>
                      <a:r>
                        <a:rPr lang="en-US" sz="1100">
                          <a:latin typeface="Calibri"/>
                          <a:ea typeface="Calibri"/>
                          <a:cs typeface="Calibri"/>
                          <a:sym typeface="Calibri"/>
                        </a:rPr>
                        <a:t>604</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2000"/>
                        </a:lnSpc>
                        <a:spcBef>
                          <a:spcPts val="0"/>
                        </a:spcBef>
                        <a:spcAft>
                          <a:spcPts val="0"/>
                        </a:spcAft>
                        <a:buNone/>
                      </a:pPr>
                      <a:r>
                        <a:rPr lang="en-US" sz="1100">
                          <a:latin typeface="Calibri"/>
                          <a:ea typeface="Calibri"/>
                          <a:cs typeface="Calibri"/>
                          <a:sym typeface="Calibri"/>
                        </a:rPr>
                        <a:t>670</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2000"/>
                        </a:lnSpc>
                        <a:spcBef>
                          <a:spcPts val="0"/>
                        </a:spcBef>
                        <a:spcAft>
                          <a:spcPts val="0"/>
                        </a:spcAft>
                        <a:buNone/>
                      </a:pPr>
                      <a:r>
                        <a:rPr lang="en-US" sz="1100">
                          <a:latin typeface="Calibri"/>
                          <a:ea typeface="Calibri"/>
                          <a:cs typeface="Calibri"/>
                          <a:sym typeface="Calibri"/>
                        </a:rPr>
                        <a:t>663</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2000"/>
                        </a:lnSpc>
                        <a:spcBef>
                          <a:spcPts val="0"/>
                        </a:spcBef>
                        <a:spcAft>
                          <a:spcPts val="0"/>
                        </a:spcAft>
                        <a:buNone/>
                      </a:pPr>
                      <a:r>
                        <a:rPr lang="en-US" sz="1100">
                          <a:latin typeface="Calibri"/>
                          <a:ea typeface="Calibri"/>
                          <a:cs typeface="Calibri"/>
                          <a:sym typeface="Calibri"/>
                        </a:rPr>
                        <a:t>648</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02000"/>
                        </a:lnSpc>
                        <a:spcBef>
                          <a:spcPts val="0"/>
                        </a:spcBef>
                        <a:spcAft>
                          <a:spcPts val="0"/>
                        </a:spcAft>
                        <a:buNone/>
                      </a:pPr>
                      <a:r>
                        <a:rPr lang="en-US" sz="1100">
                          <a:latin typeface="Calibri"/>
                          <a:ea typeface="Calibri"/>
                          <a:cs typeface="Calibri"/>
                          <a:sym typeface="Calibri"/>
                        </a:rPr>
                        <a:t>308</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667</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09575">
                <a:tc>
                  <a:txBody>
                    <a:bodyPr/>
                    <a:lstStyle/>
                    <a:p>
                      <a:pPr marL="63500" lvl="0" indent="0" algn="l" rtl="0">
                        <a:lnSpc>
                          <a:spcPct val="115000"/>
                        </a:lnSpc>
                        <a:spcBef>
                          <a:spcPts val="0"/>
                        </a:spcBef>
                        <a:spcAft>
                          <a:spcPts val="0"/>
                        </a:spcAft>
                        <a:buNone/>
                      </a:pPr>
                      <a:r>
                        <a:rPr lang="en-US" sz="1100" b="1">
                          <a:latin typeface="Calibri"/>
                          <a:ea typeface="Calibri"/>
                          <a:cs typeface="Calibri"/>
                          <a:sym typeface="Calibri"/>
                        </a:rPr>
                        <a:t># Compliant</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499</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363</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76200" lvl="0" indent="0" algn="ctr" rtl="0">
                        <a:lnSpc>
                          <a:spcPct val="115000"/>
                        </a:lnSpc>
                        <a:spcBef>
                          <a:spcPts val="0"/>
                        </a:spcBef>
                        <a:spcAft>
                          <a:spcPts val="0"/>
                        </a:spcAft>
                        <a:buNone/>
                      </a:pPr>
                      <a:r>
                        <a:rPr lang="en-US" sz="1100">
                          <a:latin typeface="Calibri"/>
                          <a:ea typeface="Calibri"/>
                          <a:cs typeface="Calibri"/>
                          <a:sym typeface="Calibri"/>
                        </a:rPr>
                        <a:t>469</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527</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545</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563</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519</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235</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507</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85775">
                <a:tc>
                  <a:txBody>
                    <a:bodyPr/>
                    <a:lstStyle/>
                    <a:p>
                      <a:pPr marL="63500" lvl="0" indent="0" algn="l" rtl="0">
                        <a:lnSpc>
                          <a:spcPct val="115000"/>
                        </a:lnSpc>
                        <a:spcBef>
                          <a:spcPts val="0"/>
                        </a:spcBef>
                        <a:spcAft>
                          <a:spcPts val="0"/>
                        </a:spcAft>
                        <a:buNone/>
                      </a:pPr>
                      <a:r>
                        <a:rPr lang="en-US" sz="1100" b="1">
                          <a:latin typeface="Calibri"/>
                          <a:ea typeface="Calibri"/>
                          <a:cs typeface="Calibri"/>
                          <a:sym typeface="Calibri"/>
                        </a:rPr>
                        <a:t># of</a:t>
                      </a:r>
                      <a:endParaRPr sz="1100" b="1">
                        <a:latin typeface="Calibri"/>
                        <a:ea typeface="Calibri"/>
                        <a:cs typeface="Calibri"/>
                        <a:sym typeface="Calibri"/>
                      </a:endParaRPr>
                    </a:p>
                    <a:p>
                      <a:pPr marL="63500" lvl="0" indent="0" algn="l" rtl="0">
                        <a:lnSpc>
                          <a:spcPct val="104000"/>
                        </a:lnSpc>
                        <a:spcBef>
                          <a:spcPts val="0"/>
                        </a:spcBef>
                        <a:spcAft>
                          <a:spcPts val="0"/>
                        </a:spcAft>
                        <a:buNone/>
                      </a:pPr>
                      <a:r>
                        <a:rPr lang="en-US" sz="1100" b="1">
                          <a:latin typeface="Calibri"/>
                          <a:ea typeface="Calibri"/>
                          <a:cs typeface="Calibri"/>
                          <a:sym typeface="Calibri"/>
                        </a:rPr>
                        <a:t>Incomplete</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90</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84</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76200" lvl="0" indent="0" algn="ctr" rtl="0">
                        <a:lnSpc>
                          <a:spcPct val="115000"/>
                        </a:lnSpc>
                        <a:spcBef>
                          <a:spcPts val="0"/>
                        </a:spcBef>
                        <a:spcAft>
                          <a:spcPts val="0"/>
                        </a:spcAft>
                        <a:buNone/>
                      </a:pPr>
                      <a:r>
                        <a:rPr lang="en-US" sz="1100">
                          <a:latin typeface="Calibri"/>
                          <a:ea typeface="Calibri"/>
                          <a:cs typeface="Calibri"/>
                          <a:sym typeface="Calibri"/>
                        </a:rPr>
                        <a:t>23</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13</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37</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48</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51</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b="1">
                          <a:solidFill>
                            <a:srgbClr val="FF0000"/>
                          </a:solidFill>
                          <a:latin typeface="Calibri"/>
                          <a:ea typeface="Calibri"/>
                          <a:cs typeface="Calibri"/>
                          <a:sym typeface="Calibri"/>
                        </a:rPr>
                        <a:t>134</a:t>
                      </a:r>
                      <a:endParaRPr sz="1100" b="1">
                        <a:solidFill>
                          <a:srgbClr val="FF0000"/>
                        </a:solidFill>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39</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85775">
                <a:tc>
                  <a:txBody>
                    <a:bodyPr/>
                    <a:lstStyle/>
                    <a:p>
                      <a:pPr marL="63500" lvl="0" indent="0" algn="l" rtl="0">
                        <a:lnSpc>
                          <a:spcPct val="110000"/>
                        </a:lnSpc>
                        <a:spcBef>
                          <a:spcPts val="0"/>
                        </a:spcBef>
                        <a:spcAft>
                          <a:spcPts val="0"/>
                        </a:spcAft>
                        <a:buNone/>
                      </a:pPr>
                      <a:r>
                        <a:rPr lang="en-US" sz="1100" b="1">
                          <a:latin typeface="Calibri"/>
                          <a:ea typeface="Calibri"/>
                          <a:cs typeface="Calibri"/>
                          <a:sym typeface="Calibri"/>
                        </a:rPr>
                        <a:t>#</a:t>
                      </a:r>
                      <a:endParaRPr sz="1100" b="1">
                        <a:latin typeface="Calibri"/>
                        <a:ea typeface="Calibri"/>
                        <a:cs typeface="Calibri"/>
                        <a:sym typeface="Calibri"/>
                      </a:endParaRPr>
                    </a:p>
                    <a:p>
                      <a:pPr marL="63500" lvl="0" indent="0" algn="l" rtl="0">
                        <a:lnSpc>
                          <a:spcPct val="104000"/>
                        </a:lnSpc>
                        <a:spcBef>
                          <a:spcPts val="0"/>
                        </a:spcBef>
                        <a:spcAft>
                          <a:spcPts val="0"/>
                        </a:spcAft>
                        <a:buNone/>
                      </a:pPr>
                      <a:r>
                        <a:rPr lang="en-US" sz="1100" b="1">
                          <a:latin typeface="Calibri"/>
                          <a:ea typeface="Calibri"/>
                          <a:cs typeface="Calibri"/>
                          <a:sym typeface="Calibri"/>
                        </a:rPr>
                        <a:t>Noncompliant</a:t>
                      </a:r>
                      <a:endParaRPr sz="1100" b="1">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0000"/>
                        </a:lnSpc>
                        <a:spcBef>
                          <a:spcPts val="0"/>
                        </a:spcBef>
                        <a:spcAft>
                          <a:spcPts val="0"/>
                        </a:spcAft>
                        <a:buNone/>
                      </a:pPr>
                      <a:r>
                        <a:rPr lang="en-US" sz="1100">
                          <a:latin typeface="Calibri"/>
                          <a:ea typeface="Calibri"/>
                          <a:cs typeface="Calibri"/>
                          <a:sym typeface="Calibri"/>
                        </a:rPr>
                        <a:t>156</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0000"/>
                        </a:lnSpc>
                        <a:spcBef>
                          <a:spcPts val="0"/>
                        </a:spcBef>
                        <a:spcAft>
                          <a:spcPts val="0"/>
                        </a:spcAft>
                        <a:buNone/>
                      </a:pPr>
                      <a:r>
                        <a:rPr lang="en-US" sz="1100">
                          <a:latin typeface="Calibri"/>
                          <a:ea typeface="Calibri"/>
                          <a:cs typeface="Calibri"/>
                          <a:sym typeface="Calibri"/>
                        </a:rPr>
                        <a:t>164</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76200" lvl="0" indent="0" algn="ctr" rtl="0">
                        <a:lnSpc>
                          <a:spcPct val="110000"/>
                        </a:lnSpc>
                        <a:spcBef>
                          <a:spcPts val="0"/>
                        </a:spcBef>
                        <a:spcAft>
                          <a:spcPts val="0"/>
                        </a:spcAft>
                        <a:buNone/>
                      </a:pPr>
                      <a:r>
                        <a:rPr lang="en-US" sz="1100">
                          <a:latin typeface="Calibri"/>
                          <a:ea typeface="Calibri"/>
                          <a:cs typeface="Calibri"/>
                          <a:sym typeface="Calibri"/>
                        </a:rPr>
                        <a:t>75</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0000"/>
                        </a:lnSpc>
                        <a:spcBef>
                          <a:spcPts val="0"/>
                        </a:spcBef>
                        <a:spcAft>
                          <a:spcPts val="0"/>
                        </a:spcAft>
                        <a:buNone/>
                      </a:pPr>
                      <a:r>
                        <a:rPr lang="en-US" sz="1100">
                          <a:latin typeface="Calibri"/>
                          <a:ea typeface="Calibri"/>
                          <a:cs typeface="Calibri"/>
                          <a:sym typeface="Calibri"/>
                        </a:rPr>
                        <a:t>64</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0000"/>
                        </a:lnSpc>
                        <a:spcBef>
                          <a:spcPts val="0"/>
                        </a:spcBef>
                        <a:spcAft>
                          <a:spcPts val="0"/>
                        </a:spcAft>
                        <a:buNone/>
                      </a:pPr>
                      <a:r>
                        <a:rPr lang="en-US" sz="1100">
                          <a:latin typeface="Calibri"/>
                          <a:ea typeface="Calibri"/>
                          <a:cs typeface="Calibri"/>
                          <a:sym typeface="Calibri"/>
                        </a:rPr>
                        <a:t>88</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0000"/>
                        </a:lnSpc>
                        <a:spcBef>
                          <a:spcPts val="0"/>
                        </a:spcBef>
                        <a:spcAft>
                          <a:spcPts val="0"/>
                        </a:spcAft>
                        <a:buNone/>
                      </a:pPr>
                      <a:r>
                        <a:rPr lang="en-US" sz="1100">
                          <a:latin typeface="Calibri"/>
                          <a:ea typeface="Calibri"/>
                          <a:cs typeface="Calibri"/>
                          <a:sym typeface="Calibri"/>
                        </a:rPr>
                        <a:t>52</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0000"/>
                        </a:lnSpc>
                        <a:spcBef>
                          <a:spcPts val="0"/>
                        </a:spcBef>
                        <a:spcAft>
                          <a:spcPts val="0"/>
                        </a:spcAft>
                        <a:buNone/>
                      </a:pPr>
                      <a:r>
                        <a:rPr lang="en-US" sz="1100">
                          <a:latin typeface="Calibri"/>
                          <a:ea typeface="Calibri"/>
                          <a:cs typeface="Calibri"/>
                          <a:sym typeface="Calibri"/>
                        </a:rPr>
                        <a:t>78</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0000"/>
                        </a:lnSpc>
                        <a:spcBef>
                          <a:spcPts val="0"/>
                        </a:spcBef>
                        <a:spcAft>
                          <a:spcPts val="0"/>
                        </a:spcAft>
                        <a:buNone/>
                      </a:pPr>
                      <a:r>
                        <a:rPr lang="en-US" sz="1100">
                          <a:latin typeface="Calibri"/>
                          <a:ea typeface="Calibri"/>
                          <a:cs typeface="Calibri"/>
                          <a:sym typeface="Calibri"/>
                        </a:rPr>
                        <a:t>73</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63500" lvl="0" indent="0" algn="ctr" rtl="0">
                        <a:lnSpc>
                          <a:spcPct val="115000"/>
                        </a:lnSpc>
                        <a:spcBef>
                          <a:spcPts val="0"/>
                        </a:spcBef>
                        <a:spcAft>
                          <a:spcPts val="0"/>
                        </a:spcAft>
                        <a:buNone/>
                      </a:pPr>
                      <a:r>
                        <a:rPr lang="en-US" sz="1100">
                          <a:latin typeface="Calibri"/>
                          <a:ea typeface="Calibri"/>
                          <a:cs typeface="Calibri"/>
                          <a:sym typeface="Calibri"/>
                        </a:rPr>
                        <a:t>121</a:t>
                      </a:r>
                      <a:endParaRPr sz="11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367a044bec_0_361"/>
          <p:cNvSpPr txBox="1">
            <a:spLocks noGrp="1"/>
          </p:cNvSpPr>
          <p:nvPr>
            <p:ph type="title"/>
          </p:nvPr>
        </p:nvSpPr>
        <p:spPr>
          <a:xfrm>
            <a:off x="987400" y="753992"/>
            <a:ext cx="10217100" cy="9948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SzPts val="3300"/>
              <a:buNone/>
            </a:pPr>
            <a:r>
              <a:rPr lang="en-US" sz="4000"/>
              <a:t>T21 - No Tobacco Sales to Minors</a:t>
            </a:r>
            <a:endParaRPr sz="4000"/>
          </a:p>
        </p:txBody>
      </p:sp>
      <p:sp>
        <p:nvSpPr>
          <p:cNvPr id="187" name="Google Shape;187;g3367a044bec_0_361"/>
          <p:cNvSpPr txBox="1">
            <a:spLocks noGrp="1"/>
          </p:cNvSpPr>
          <p:nvPr>
            <p:ph type="sldNum" idx="12"/>
          </p:nvPr>
        </p:nvSpPr>
        <p:spPr>
          <a:xfrm>
            <a:off x="716248" y="8337553"/>
            <a:ext cx="724500" cy="486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5</a:t>
            </a:fld>
            <a:endParaRPr/>
          </a:p>
        </p:txBody>
      </p:sp>
      <p:pic>
        <p:nvPicPr>
          <p:cNvPr id="188" name="Google Shape;188;g3367a044bec_0_361"/>
          <p:cNvPicPr preferRelativeResize="0"/>
          <p:nvPr/>
        </p:nvPicPr>
        <p:blipFill rotWithShape="1">
          <a:blip r:embed="rId3">
            <a:alphaModFix/>
          </a:blip>
          <a:srcRect/>
          <a:stretch/>
        </p:blipFill>
        <p:spPr>
          <a:xfrm>
            <a:off x="8830803" y="220325"/>
            <a:ext cx="3034775" cy="1056975"/>
          </a:xfrm>
          <a:prstGeom prst="rect">
            <a:avLst/>
          </a:prstGeom>
          <a:noFill/>
          <a:ln>
            <a:noFill/>
          </a:ln>
        </p:spPr>
      </p:pic>
      <p:sp>
        <p:nvSpPr>
          <p:cNvPr id="189" name="Google Shape;189;g3367a044bec_0_361"/>
          <p:cNvSpPr txBox="1"/>
          <p:nvPr/>
        </p:nvSpPr>
        <p:spPr>
          <a:xfrm>
            <a:off x="465267" y="1476575"/>
            <a:ext cx="7663500" cy="44868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None/>
            </a:pPr>
            <a:endParaRPr sz="1500">
              <a:solidFill>
                <a:srgbClr val="262626"/>
              </a:solidFill>
              <a:latin typeface="Calibri"/>
              <a:ea typeface="Calibri"/>
              <a:cs typeface="Calibri"/>
              <a:sym typeface="Calibri"/>
            </a:endParaRPr>
          </a:p>
          <a:p>
            <a:pPr marL="457200" marR="0" lvl="0" indent="-342900" algn="l" rtl="0">
              <a:lnSpc>
                <a:spcPct val="100000"/>
              </a:lnSpc>
              <a:spcBef>
                <a:spcPts val="0"/>
              </a:spcBef>
              <a:spcAft>
                <a:spcPts val="0"/>
              </a:spcAft>
              <a:buClr>
                <a:srgbClr val="000000"/>
              </a:buClr>
              <a:buSzPts val="1800"/>
              <a:buFont typeface="Calibri"/>
              <a:buChar char="●"/>
            </a:pPr>
            <a:r>
              <a:rPr lang="en-US" sz="1800" b="0" i="0" u="none" strike="noStrike" cap="none">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Outreach</a:t>
            </a:r>
            <a:endParaRPr sz="1800" b="0" i="0" u="none" strike="noStrike" cap="none">
              <a:solidFill>
                <a:srgbClr val="262626"/>
              </a:solidFill>
              <a:latin typeface="Calibri"/>
              <a:ea typeface="Calibri"/>
              <a:cs typeface="Calibri"/>
              <a:sym typeface="Calibri"/>
            </a:endParaRPr>
          </a:p>
          <a:p>
            <a:pPr marL="685800" marR="0" lvl="1" indent="-279400" algn="l" rtl="0">
              <a:lnSpc>
                <a:spcPct val="100000"/>
              </a:lnSpc>
              <a:spcBef>
                <a:spcPts val="1000"/>
              </a:spcBef>
              <a:spcAft>
                <a:spcPts val="0"/>
              </a:spcAft>
              <a:buClr>
                <a:srgbClr val="262626"/>
              </a:buClr>
              <a:buSzPts val="1800"/>
              <a:buFont typeface="Calibri"/>
              <a:buChar char="○"/>
            </a:pPr>
            <a:r>
              <a:rPr lang="en-US" sz="1800">
                <a:solidFill>
                  <a:srgbClr val="262626"/>
                </a:solidFill>
                <a:latin typeface="Calibri"/>
                <a:ea typeface="Calibri"/>
                <a:cs typeface="Calibri"/>
                <a:sym typeface="Calibri"/>
              </a:rPr>
              <a:t>“21 or None” Media Placement: Radio Ads, Point of Sale, LinkedIn, Transit Ads, Industry Journals, </a:t>
            </a:r>
            <a:r>
              <a:rPr lang="en-US" sz="1800">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and on MVA waiting room monitors</a:t>
            </a:r>
            <a:endParaRPr sz="1800" b="0" i="0" u="none" strike="noStrike" cap="none">
              <a:solidFill>
                <a:srgbClr val="262626"/>
              </a:solidFill>
              <a:latin typeface="Calibri"/>
              <a:ea typeface="Calibri"/>
              <a:cs typeface="Calibri"/>
              <a:sym typeface="Calibri"/>
            </a:endParaRPr>
          </a:p>
          <a:p>
            <a:pPr marL="685800" marR="0" lvl="1" indent="-279400" algn="l" rtl="0">
              <a:lnSpc>
                <a:spcPct val="100000"/>
              </a:lnSpc>
              <a:spcBef>
                <a:spcPts val="1000"/>
              </a:spcBef>
              <a:spcAft>
                <a:spcPts val="0"/>
              </a:spcAft>
              <a:buClr>
                <a:srgbClr val="000000"/>
              </a:buClr>
              <a:buSzPts val="1800"/>
              <a:buFont typeface="Calibri"/>
              <a:buChar char="○"/>
            </a:pPr>
            <a:r>
              <a:rPr lang="en-US" sz="1800" b="0" i="0" u="none" strike="noStrike" cap="none">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“21 or None” to</a:t>
            </a:r>
            <a:r>
              <a:rPr lang="en-US" sz="1800" b="0" i="0" u="none" strike="noStrike" cap="none">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olkits sent to 6K+ </a:t>
            </a:r>
            <a:r>
              <a:rPr lang="en-US" sz="1800" b="0" i="0" u="none" strike="noStrike" cap="none">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retailers</a:t>
            </a:r>
            <a:r>
              <a:rPr lang="en-US" sz="1800">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 sharing updated laws, </a:t>
            </a:r>
            <a:br>
              <a:rPr lang="en-US" sz="1800">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br>
            <a:r>
              <a:rPr lang="en-US" sz="1800">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signage and ID Check reference cards. </a:t>
            </a:r>
            <a:endParaRPr sz="1800">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endParaRPr>
          </a:p>
          <a:p>
            <a:pPr marL="685800" marR="0" lvl="1" indent="-279400" algn="l" rtl="0">
              <a:lnSpc>
                <a:spcPct val="100000"/>
              </a:lnSpc>
              <a:spcBef>
                <a:spcPts val="1000"/>
              </a:spcBef>
              <a:spcAft>
                <a:spcPts val="0"/>
              </a:spcAft>
              <a:buClr>
                <a:srgbClr val="000000"/>
              </a:buClr>
              <a:buSzPts val="1800"/>
              <a:buFont typeface="Calibri"/>
              <a:buChar char="○"/>
            </a:pPr>
            <a:r>
              <a:rPr lang="en-US" sz="1800">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D</a:t>
            </a:r>
            <a:r>
              <a:rPr lang="en-US" sz="1800" b="0" i="0" u="none" strike="noStrike" cap="none">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ownload</a:t>
            </a:r>
            <a:r>
              <a:rPr lang="en-US" sz="1800">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 </a:t>
            </a:r>
            <a:r>
              <a:rPr lang="en-US" sz="1800" b="1">
                <a:solidFill>
                  <a:srgbClr val="C40E3E"/>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FREE</a:t>
            </a:r>
            <a:r>
              <a:rPr lang="en-US" sz="1800" b="0" i="0" u="none" strike="noStrike" cap="none">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 signage, order </a:t>
            </a:r>
            <a:r>
              <a:rPr lang="en-US" sz="1800">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additional</a:t>
            </a:r>
            <a:r>
              <a:rPr lang="en-US" sz="1800" b="0" i="0" u="none" strike="noStrike" cap="none">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 toolkits, and retailer training resources</a:t>
            </a:r>
            <a:r>
              <a:rPr lang="en-US" sz="1800">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 </a:t>
            </a:r>
            <a:r>
              <a:rPr lang="en-US" sz="1800" b="0" i="0" u="none" strike="noStrike" cap="none">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available at: </a:t>
            </a:r>
            <a:r>
              <a:rPr lang="en-US" sz="1800" b="0" i="0" u="sng" strike="noStrike" cap="none">
                <a:solidFill>
                  <a:schemeClr val="hlink"/>
                </a:solidFill>
                <a:latin typeface="Calibri"/>
                <a:ea typeface="Calibri"/>
                <a:cs typeface="Calibri"/>
                <a:sym typeface="Calibri"/>
                <a:hlinkClick r:id="rId4"/>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NoTobaccoSalesToMinors.com</a:t>
            </a:r>
            <a:endParaRPr sz="1800">
              <a:solidFill>
                <a:schemeClr val="dk1"/>
              </a:solidFill>
              <a:latin typeface="Calibri"/>
              <a:ea typeface="Calibri"/>
              <a:cs typeface="Calibri"/>
              <a:sym typeface="Calibri"/>
            </a:endParaRPr>
          </a:p>
          <a:p>
            <a:pPr marL="457200" marR="0" lvl="0" indent="-342900" algn="l" rtl="0">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ATCC Communications/Resources</a:t>
            </a:r>
            <a:endParaRPr sz="180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endParaRPr>
          </a:p>
          <a:p>
            <a:pPr marL="914400" marR="0" lvl="1" indent="-342900" algn="l" rtl="0">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Tobacco Retail Modernization Act (2024; </a:t>
            </a:r>
            <a:r>
              <a:rPr lang="en-US" sz="1800" u="sng">
                <a:solidFill>
                  <a:schemeClr val="hlink"/>
                </a:solidFill>
                <a:latin typeface="Calibri"/>
                <a:ea typeface="Calibri"/>
                <a:cs typeface="Calibri"/>
                <a:sym typeface="Calibri"/>
                <a:hlinkClick r:id="rId5"/>
              </a:rPr>
              <a:t>SB 1056</a:t>
            </a:r>
            <a:r>
              <a:rPr lang="en-US" sz="1800">
                <a:solidFill>
                  <a:schemeClr val="dk1"/>
                </a:solidFill>
                <a:latin typeface="Calibri"/>
                <a:ea typeface="Calibri"/>
                <a:cs typeface="Calibri"/>
                <a:sym typeface="Calibri"/>
              </a:rPr>
              <a:t>) </a:t>
            </a:r>
            <a:r>
              <a:rPr lang="en-US" sz="1800" u="sng">
                <a:solidFill>
                  <a:schemeClr val="hlink"/>
                </a:solidFill>
                <a:latin typeface="Calibri"/>
                <a:ea typeface="Calibri"/>
                <a:cs typeface="Calibri"/>
                <a:sym typeface="Calibri"/>
                <a:hlinkClick r:id="rId6"/>
              </a:rPr>
              <a:t>Retailer Guide</a:t>
            </a:r>
            <a:r>
              <a:rPr lang="en-US" sz="1800">
                <a:solidFill>
                  <a:schemeClr val="dk1"/>
                </a:solidFill>
                <a:latin typeface="Calibri"/>
                <a:ea typeface="Calibri"/>
                <a:cs typeface="Calibri"/>
                <a:sym typeface="Calibri"/>
              </a:rPr>
              <a:t> &amp; </a:t>
            </a:r>
            <a:r>
              <a:rPr lang="en-US" sz="1800" u="sng">
                <a:solidFill>
                  <a:schemeClr val="hlink"/>
                </a:solidFill>
                <a:latin typeface="Calibri"/>
                <a:ea typeface="Calibri"/>
                <a:cs typeface="Calibri"/>
                <a:sym typeface="Calibri"/>
                <a:hlinkClick r:id="rId7"/>
              </a:rPr>
              <a:t>Factsheet</a:t>
            </a:r>
            <a:endParaRPr sz="1800">
              <a:solidFill>
                <a:schemeClr val="dk1"/>
              </a:solidFill>
              <a:latin typeface="Calibri"/>
              <a:ea typeface="Calibri"/>
              <a:cs typeface="Calibri"/>
              <a:sym typeface="Calibri"/>
            </a:endParaRPr>
          </a:p>
          <a:p>
            <a:pPr marL="914400" marR="0" lvl="1" indent="-342900" algn="l" rtl="0">
              <a:lnSpc>
                <a:spcPct val="100000"/>
              </a:lnSpc>
              <a:spcBef>
                <a:spcPts val="1000"/>
              </a:spcBef>
              <a:spcAft>
                <a:spcPts val="1000"/>
              </a:spcAft>
              <a:buClr>
                <a:schemeClr val="dk1"/>
              </a:buClr>
              <a:buSzPts val="1800"/>
              <a:buFont typeface="Calibri"/>
              <a:buChar char="○"/>
            </a:pPr>
            <a:r>
              <a:rPr lang="en-US" sz="1800">
                <a:solidFill>
                  <a:schemeClr val="dk1"/>
                </a:solidFill>
                <a:latin typeface="Calibri"/>
                <a:ea typeface="Calibri"/>
                <a:cs typeface="Calibri"/>
                <a:sym typeface="Calibri"/>
              </a:rPr>
              <a:t>ESD Retailers and ban on direct-to-consumer sales by ESD manufacturers (2025; </a:t>
            </a:r>
            <a:r>
              <a:rPr lang="en-US" sz="1800" u="sng">
                <a:solidFill>
                  <a:schemeClr val="hlink"/>
                </a:solidFill>
                <a:latin typeface="Calibri"/>
                <a:ea typeface="Calibri"/>
                <a:cs typeface="Calibri"/>
                <a:sym typeface="Calibri"/>
                <a:hlinkClick r:id="rId8"/>
              </a:rPr>
              <a:t>SB 842</a:t>
            </a:r>
            <a:r>
              <a:rPr lang="en-US"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p:txBody>
      </p:sp>
      <p:pic>
        <p:nvPicPr>
          <p:cNvPr id="190" name="Google Shape;190;g3367a044bec_0_361"/>
          <p:cNvPicPr preferRelativeResize="0"/>
          <p:nvPr/>
        </p:nvPicPr>
        <p:blipFill>
          <a:blip r:embed="rId9">
            <a:alphaModFix/>
          </a:blip>
          <a:stretch>
            <a:fillRect/>
          </a:stretch>
        </p:blipFill>
        <p:spPr>
          <a:xfrm>
            <a:off x="8312473" y="1780946"/>
            <a:ext cx="3034774" cy="3878066"/>
          </a:xfrm>
          <a:prstGeom prst="rect">
            <a:avLst/>
          </a:prstGeom>
          <a:noFill/>
          <a:ln w="28575" cap="flat" cmpd="sng">
            <a:solidFill>
              <a:srgbClr val="FFB81D"/>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g3367a044bec_0_132"/>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Counter Tools Point Of Sale Toolkit (POST)</a:t>
            </a:r>
            <a:endParaRPr/>
          </a:p>
        </p:txBody>
      </p:sp>
      <p:sp>
        <p:nvSpPr>
          <p:cNvPr id="197" name="Google Shape;197;g3367a044bec_0_132"/>
          <p:cNvSpPr txBox="1">
            <a:spLocks noGrp="1"/>
          </p:cNvSpPr>
          <p:nvPr>
            <p:ph type="body" idx="1"/>
          </p:nvPr>
        </p:nvSpPr>
        <p:spPr>
          <a:xfrm>
            <a:off x="884575" y="1698775"/>
            <a:ext cx="5417700" cy="42435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sz="2500" b="1"/>
              <a:t>Tobacco Retailer Surveillance Software</a:t>
            </a:r>
            <a:endParaRPr sz="2500" b="1"/>
          </a:p>
          <a:p>
            <a:pPr marL="457200" lvl="0" indent="-387350" algn="l" rtl="0">
              <a:spcBef>
                <a:spcPts val="1000"/>
              </a:spcBef>
              <a:spcAft>
                <a:spcPts val="0"/>
              </a:spcAft>
              <a:buSzPts val="2500"/>
              <a:buChar char="•"/>
            </a:pPr>
            <a:r>
              <a:rPr lang="en-US" sz="2500"/>
              <a:t>Tracks Enforcement, Education, and Assessment visits</a:t>
            </a:r>
            <a:endParaRPr sz="2500"/>
          </a:p>
          <a:p>
            <a:pPr marL="457200" lvl="0" indent="-387350" algn="l" rtl="0">
              <a:spcBef>
                <a:spcPts val="0"/>
              </a:spcBef>
              <a:spcAft>
                <a:spcPts val="0"/>
              </a:spcAft>
              <a:buSzPts val="2500"/>
              <a:buChar char="•"/>
            </a:pPr>
            <a:r>
              <a:rPr lang="en-US" sz="2500"/>
              <a:t>Tracks Violations  </a:t>
            </a:r>
            <a:endParaRPr sz="2500"/>
          </a:p>
          <a:p>
            <a:pPr marL="457200" lvl="0" indent="-387350" algn="l" rtl="0">
              <a:spcBef>
                <a:spcPts val="0"/>
              </a:spcBef>
              <a:spcAft>
                <a:spcPts val="0"/>
              </a:spcAft>
              <a:buSzPts val="2500"/>
              <a:buChar char="•"/>
            </a:pPr>
            <a:r>
              <a:rPr lang="en-US" sz="2500"/>
              <a:t>146 Active Users in POST</a:t>
            </a:r>
            <a:endParaRPr sz="2500"/>
          </a:p>
        </p:txBody>
      </p:sp>
      <p:sp>
        <p:nvSpPr>
          <p:cNvPr id="198" name="Google Shape;198;g3367a044bec_0_132"/>
          <p:cNvSpPr txBox="1">
            <a:spLocks noGrp="1"/>
          </p:cNvSpPr>
          <p:nvPr>
            <p:ph type="sldNum" idx="12"/>
          </p:nvPr>
        </p:nvSpPr>
        <p:spPr>
          <a:xfrm>
            <a:off x="537118" y="6253175"/>
            <a:ext cx="33636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6</a:t>
            </a:fld>
            <a:r>
              <a:rPr lang="en-US"/>
              <a:t> | md.countertools.org</a:t>
            </a:r>
            <a:endParaRPr/>
          </a:p>
        </p:txBody>
      </p:sp>
      <p:graphicFrame>
        <p:nvGraphicFramePr>
          <p:cNvPr id="199" name="Google Shape;199;g3367a044bec_0_132"/>
          <p:cNvGraphicFramePr/>
          <p:nvPr/>
        </p:nvGraphicFramePr>
        <p:xfrm>
          <a:off x="6672900" y="1698775"/>
          <a:ext cx="3000000" cy="3000000"/>
        </p:xfrm>
        <a:graphic>
          <a:graphicData uri="http://schemas.openxmlformats.org/drawingml/2006/table">
            <a:tbl>
              <a:tblPr>
                <a:noFill/>
                <a:tableStyleId>{9C835CED-8142-4AE0-92A9-5108B095B63A}</a:tableStyleId>
              </a:tblPr>
              <a:tblGrid>
                <a:gridCol w="3061025">
                  <a:extLst>
                    <a:ext uri="{9D8B030D-6E8A-4147-A177-3AD203B41FA5}">
                      <a16:colId xmlns:a16="http://schemas.microsoft.com/office/drawing/2014/main" val="20000"/>
                    </a:ext>
                  </a:extLst>
                </a:gridCol>
                <a:gridCol w="1619875">
                  <a:extLst>
                    <a:ext uri="{9D8B030D-6E8A-4147-A177-3AD203B41FA5}">
                      <a16:colId xmlns:a16="http://schemas.microsoft.com/office/drawing/2014/main" val="20001"/>
                    </a:ext>
                  </a:extLst>
                </a:gridCol>
              </a:tblGrid>
              <a:tr h="264550">
                <a:tc gridSpan="2">
                  <a:txBody>
                    <a:bodyPr/>
                    <a:lstStyle/>
                    <a:p>
                      <a:pPr marL="0" lvl="0" indent="0" algn="l" rtl="0">
                        <a:lnSpc>
                          <a:spcPct val="115000"/>
                        </a:lnSpc>
                        <a:spcBef>
                          <a:spcPts val="0"/>
                        </a:spcBef>
                        <a:spcAft>
                          <a:spcPts val="0"/>
                        </a:spcAft>
                        <a:buNone/>
                      </a:pPr>
                      <a:r>
                        <a:rPr lang="en-US" sz="1900" b="1">
                          <a:solidFill>
                            <a:schemeClr val="dk1"/>
                          </a:solidFill>
                        </a:rPr>
                        <a:t>From 2011 - May 30, </a:t>
                      </a:r>
                      <a:r>
                        <a:rPr lang="en-US" sz="1900" b="1">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2025</a:t>
                      </a:r>
                      <a:endParaRPr sz="1900" b="1"/>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243575">
                <a:tc>
                  <a:txBody>
                    <a:bodyPr/>
                    <a:lstStyle/>
                    <a:p>
                      <a:pPr marL="0" lvl="0" indent="0" algn="l" rtl="0">
                        <a:lnSpc>
                          <a:spcPct val="115000"/>
                        </a:lnSpc>
                        <a:spcBef>
                          <a:spcPts val="0"/>
                        </a:spcBef>
                        <a:spcAft>
                          <a:spcPts val="0"/>
                        </a:spcAft>
                        <a:buNone/>
                      </a:pPr>
                      <a:r>
                        <a:rPr lang="en-US" sz="1900"/>
                        <a:t>Enforcement Visits - Total</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US" sz="1900"/>
                        <a:t>65,508</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71475">
                <a:tc>
                  <a:txBody>
                    <a:bodyPr/>
                    <a:lstStyle/>
                    <a:p>
                      <a:pPr marL="0" lvl="0" indent="0" algn="r" rtl="0">
                        <a:lnSpc>
                          <a:spcPct val="115000"/>
                        </a:lnSpc>
                        <a:spcBef>
                          <a:spcPts val="0"/>
                        </a:spcBef>
                        <a:spcAft>
                          <a:spcPts val="0"/>
                        </a:spcAft>
                        <a:buNone/>
                      </a:pPr>
                      <a:r>
                        <a:rPr lang="en-US" sz="1900"/>
                        <a:t>LHD</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US" sz="1900"/>
                        <a:t>31,053</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71475">
                <a:tc>
                  <a:txBody>
                    <a:bodyPr/>
                    <a:lstStyle/>
                    <a:p>
                      <a:pPr marL="0" lvl="0" indent="0" algn="r" rtl="0">
                        <a:lnSpc>
                          <a:spcPct val="115000"/>
                        </a:lnSpc>
                        <a:spcBef>
                          <a:spcPts val="0"/>
                        </a:spcBef>
                        <a:spcAft>
                          <a:spcPts val="0"/>
                        </a:spcAft>
                        <a:buNone/>
                      </a:pPr>
                      <a:r>
                        <a:rPr lang="en-US" sz="1900"/>
                        <a:t>FDA</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US" sz="1900"/>
                        <a:t>26,283</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71475">
                <a:tc>
                  <a:txBody>
                    <a:bodyPr/>
                    <a:lstStyle/>
                    <a:p>
                      <a:pPr marL="0" lvl="0" indent="0" algn="r" rtl="0">
                        <a:lnSpc>
                          <a:spcPct val="115000"/>
                        </a:lnSpc>
                        <a:spcBef>
                          <a:spcPts val="0"/>
                        </a:spcBef>
                        <a:spcAft>
                          <a:spcPts val="0"/>
                        </a:spcAft>
                        <a:buNone/>
                      </a:pPr>
                      <a:r>
                        <a:rPr lang="en-US" sz="1900"/>
                        <a:t>Synar</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US" sz="1900"/>
                        <a:t>5,160</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71475">
                <a:tc>
                  <a:txBody>
                    <a:bodyPr/>
                    <a:lstStyle/>
                    <a:p>
                      <a:pPr marL="0" lvl="0" indent="0" algn="r" rtl="0">
                        <a:lnSpc>
                          <a:spcPct val="115000"/>
                        </a:lnSpc>
                        <a:spcBef>
                          <a:spcPts val="0"/>
                        </a:spcBef>
                        <a:spcAft>
                          <a:spcPts val="0"/>
                        </a:spcAft>
                        <a:buNone/>
                      </a:pPr>
                      <a:r>
                        <a:rPr lang="en-US" sz="1900"/>
                        <a:t>LEA</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US" sz="1900"/>
                        <a:t>3,012</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71475">
                <a:tc>
                  <a:txBody>
                    <a:bodyPr/>
                    <a:lstStyle/>
                    <a:p>
                      <a:pPr marL="0" lvl="0" indent="0" algn="l" rtl="0">
                        <a:lnSpc>
                          <a:spcPct val="115000"/>
                        </a:lnSpc>
                        <a:spcBef>
                          <a:spcPts val="0"/>
                        </a:spcBef>
                        <a:spcAft>
                          <a:spcPts val="0"/>
                        </a:spcAft>
                        <a:buNone/>
                      </a:pPr>
                      <a:r>
                        <a:rPr lang="en-US" sz="1900"/>
                        <a:t>Education Visits</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US" sz="1900"/>
                        <a:t>25,662</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71475">
                <a:tc>
                  <a:txBody>
                    <a:bodyPr/>
                    <a:lstStyle/>
                    <a:p>
                      <a:pPr marL="0" lvl="0" indent="0" algn="l" rtl="0">
                        <a:lnSpc>
                          <a:spcPct val="115000"/>
                        </a:lnSpc>
                        <a:spcBef>
                          <a:spcPts val="0"/>
                        </a:spcBef>
                        <a:spcAft>
                          <a:spcPts val="0"/>
                        </a:spcAft>
                        <a:buNone/>
                      </a:pPr>
                      <a:r>
                        <a:rPr lang="en-US" sz="1900"/>
                        <a:t>Assessment Visits</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US" sz="1900"/>
                        <a:t>4,465</a:t>
                      </a:r>
                      <a:endParaRPr sz="1900"/>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pic>
        <p:nvPicPr>
          <p:cNvPr id="200" name="Google Shape;200;g3367a044bec_0_132"/>
          <p:cNvPicPr preferRelativeResize="0"/>
          <p:nvPr/>
        </p:nvPicPr>
        <p:blipFill>
          <a:blip r:embed="rId3">
            <a:alphaModFix/>
          </a:blip>
          <a:stretch>
            <a:fillRect/>
          </a:stretch>
        </p:blipFill>
        <p:spPr>
          <a:xfrm>
            <a:off x="1163876" y="3694776"/>
            <a:ext cx="4309950" cy="24013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g3367a044bec_0_152"/>
          <p:cNvSpPr txBox="1">
            <a:spLocks noGrp="1"/>
          </p:cNvSpPr>
          <p:nvPr>
            <p:ph type="title"/>
          </p:nvPr>
        </p:nvSpPr>
        <p:spPr>
          <a:xfrm>
            <a:off x="838200" y="69573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Adult Tobacco Product Use</a:t>
            </a:r>
            <a:endParaRPr/>
          </a:p>
        </p:txBody>
      </p:sp>
      <p:sp>
        <p:nvSpPr>
          <p:cNvPr id="207" name="Google Shape;207;g3367a044bec_0_152"/>
          <p:cNvSpPr txBox="1">
            <a:spLocks noGrp="1"/>
          </p:cNvSpPr>
          <p:nvPr>
            <p:ph type="sldNum" idx="12"/>
          </p:nvPr>
        </p:nvSpPr>
        <p:spPr>
          <a:xfrm>
            <a:off x="539496" y="6254496"/>
            <a:ext cx="31098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400"/>
              <a:buFont typeface="Arial"/>
              <a:buNone/>
            </a:pPr>
            <a:fld id="{00000000-1234-1234-1234-123412341234}" type="slidenum">
              <a:rPr lang="en-US" sz="1800"/>
              <a:t>7</a:t>
            </a:fld>
            <a:r>
              <a:rPr lang="en-US" sz="1800"/>
              <a:t> | Maryland BRFSS </a:t>
            </a:r>
            <a:endParaRPr sz="1800"/>
          </a:p>
        </p:txBody>
      </p:sp>
      <p:pic>
        <p:nvPicPr>
          <p:cNvPr id="208" name="Google Shape;208;g3367a044bec_0_152"/>
          <p:cNvPicPr preferRelativeResize="0"/>
          <p:nvPr/>
        </p:nvPicPr>
        <p:blipFill>
          <a:blip r:embed="rId3">
            <a:alphaModFix/>
          </a:blip>
          <a:stretch>
            <a:fillRect/>
          </a:stretch>
        </p:blipFill>
        <p:spPr>
          <a:xfrm>
            <a:off x="838210" y="1580764"/>
            <a:ext cx="10058399" cy="452627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3367a044bec_0_159"/>
          <p:cNvSpPr txBox="1">
            <a:spLocks noGrp="1"/>
          </p:cNvSpPr>
          <p:nvPr>
            <p:ph type="title"/>
          </p:nvPr>
        </p:nvSpPr>
        <p:spPr>
          <a:xfrm>
            <a:off x="838200" y="69573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Youth Tobacco Product Use</a:t>
            </a:r>
            <a:endParaRPr/>
          </a:p>
        </p:txBody>
      </p:sp>
      <p:sp>
        <p:nvSpPr>
          <p:cNvPr id="215" name="Google Shape;215;g3367a044bec_0_159"/>
          <p:cNvSpPr txBox="1">
            <a:spLocks noGrp="1"/>
          </p:cNvSpPr>
          <p:nvPr>
            <p:ph type="sldNum" idx="12"/>
          </p:nvPr>
        </p:nvSpPr>
        <p:spPr>
          <a:xfrm>
            <a:off x="539496" y="6254496"/>
            <a:ext cx="7302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400"/>
              <a:buFont typeface="Arial"/>
              <a:buNone/>
            </a:pPr>
            <a:fld id="{00000000-1234-1234-1234-123412341234}" type="slidenum">
              <a:rPr lang="en-US" sz="1800"/>
              <a:t>8</a:t>
            </a:fld>
            <a:r>
              <a:rPr lang="en-US" sz="1800"/>
              <a:t> | Maryland High School YRBS/YTS</a:t>
            </a:r>
            <a:endParaRPr sz="1800"/>
          </a:p>
        </p:txBody>
      </p:sp>
      <p:sp>
        <p:nvSpPr>
          <p:cNvPr id="216" name="Google Shape;216;g3367a044bec_0_159"/>
          <p:cNvSpPr/>
          <p:nvPr/>
        </p:nvSpPr>
        <p:spPr>
          <a:xfrm rot="718026">
            <a:off x="7996264" y="5102107"/>
            <a:ext cx="902821" cy="457236"/>
          </a:xfrm>
          <a:prstGeom prst="leftArrow">
            <a:avLst>
              <a:gd name="adj1" fmla="val 50000"/>
              <a:gd name="adj2" fmla="val 50000"/>
            </a:avLst>
          </a:prstGeom>
          <a:solidFill>
            <a:srgbClr val="C50E3D"/>
          </a:solidFill>
          <a:ln w="25400" cap="flat" cmpd="sng">
            <a:solidFill>
              <a:srgbClr val="C50E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17" name="Google Shape;217;g3367a044bec_0_159"/>
          <p:cNvSpPr/>
          <p:nvPr/>
        </p:nvSpPr>
        <p:spPr>
          <a:xfrm rot="-891635">
            <a:off x="7993612" y="4535697"/>
            <a:ext cx="859757" cy="457068"/>
          </a:xfrm>
          <a:prstGeom prst="leftArrow">
            <a:avLst>
              <a:gd name="adj1" fmla="val 50000"/>
              <a:gd name="adj2" fmla="val 50000"/>
            </a:avLst>
          </a:prstGeom>
          <a:solidFill>
            <a:srgbClr val="FEC232"/>
          </a:solidFill>
          <a:ln w="25400" cap="flat" cmpd="sng">
            <a:solidFill>
              <a:srgbClr val="FEC23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18" name="Google Shape;218;g3367a044bec_0_159"/>
          <p:cNvSpPr/>
          <p:nvPr/>
        </p:nvSpPr>
        <p:spPr>
          <a:xfrm rot="-2357174">
            <a:off x="7861976" y="3895942"/>
            <a:ext cx="1144197" cy="457071"/>
          </a:xfrm>
          <a:prstGeom prst="leftArrow">
            <a:avLst>
              <a:gd name="adj1" fmla="val 50000"/>
              <a:gd name="adj2" fmla="val 50000"/>
            </a:avLst>
          </a:prstGeom>
          <a:solidFill>
            <a:srgbClr val="584300"/>
          </a:solidFill>
          <a:ln w="25400" cap="flat" cmpd="sng">
            <a:solidFill>
              <a:srgbClr val="584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19" name="Google Shape;219;g3367a044bec_0_159"/>
          <p:cNvSpPr/>
          <p:nvPr/>
        </p:nvSpPr>
        <p:spPr>
          <a:xfrm rot="-1217514">
            <a:off x="7892761" y="2998618"/>
            <a:ext cx="1051029" cy="457132"/>
          </a:xfrm>
          <a:prstGeom prst="leftArrow">
            <a:avLst>
              <a:gd name="adj1" fmla="val 50000"/>
              <a:gd name="adj2" fmla="val 50000"/>
            </a:avLst>
          </a:prstGeom>
          <a:solidFill>
            <a:srgbClr val="850929"/>
          </a:solidFill>
          <a:ln w="25400" cap="flat" cmpd="sng">
            <a:solidFill>
              <a:srgbClr val="8509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20" name="Google Shape;220;g3367a044bec_0_159"/>
          <p:cNvSpPr/>
          <p:nvPr/>
        </p:nvSpPr>
        <p:spPr>
          <a:xfrm>
            <a:off x="10986396" y="2793715"/>
            <a:ext cx="731400" cy="731400"/>
          </a:xfrm>
          <a:prstGeom prst="ellipse">
            <a:avLst/>
          </a:prstGeom>
          <a:solidFill>
            <a:srgbClr val="85092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21" name="Google Shape;221;g3367a044bec_0_159"/>
          <p:cNvSpPr/>
          <p:nvPr/>
        </p:nvSpPr>
        <p:spPr>
          <a:xfrm>
            <a:off x="10986400" y="3594725"/>
            <a:ext cx="731400" cy="731400"/>
          </a:xfrm>
          <a:prstGeom prst="ellipse">
            <a:avLst/>
          </a:prstGeom>
          <a:solidFill>
            <a:srgbClr val="5843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22" name="Google Shape;222;g3367a044bec_0_159"/>
          <p:cNvSpPr/>
          <p:nvPr/>
        </p:nvSpPr>
        <p:spPr>
          <a:xfrm>
            <a:off x="10990383" y="4333580"/>
            <a:ext cx="731400" cy="731400"/>
          </a:xfrm>
          <a:prstGeom prst="ellipse">
            <a:avLst/>
          </a:prstGeom>
          <a:solidFill>
            <a:srgbClr val="FE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23" name="Google Shape;223;g3367a044bec_0_159"/>
          <p:cNvSpPr/>
          <p:nvPr/>
        </p:nvSpPr>
        <p:spPr>
          <a:xfrm>
            <a:off x="10983833" y="5072430"/>
            <a:ext cx="731400" cy="731400"/>
          </a:xfrm>
          <a:prstGeom prst="ellipse">
            <a:avLst/>
          </a:prstGeom>
          <a:solidFill>
            <a:srgbClr val="C50E3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grpSp>
        <p:nvGrpSpPr>
          <p:cNvPr id="224" name="Google Shape;224;g3367a044bec_0_159"/>
          <p:cNvGrpSpPr/>
          <p:nvPr/>
        </p:nvGrpSpPr>
        <p:grpSpPr>
          <a:xfrm>
            <a:off x="11062520" y="2881043"/>
            <a:ext cx="540788" cy="437185"/>
            <a:chOff x="2978978" y="5156984"/>
            <a:chExt cx="987741" cy="466032"/>
          </a:xfrm>
        </p:grpSpPr>
        <p:sp>
          <p:nvSpPr>
            <p:cNvPr id="225" name="Google Shape;225;g3367a044bec_0_159"/>
            <p:cNvSpPr/>
            <p:nvPr/>
          </p:nvSpPr>
          <p:spPr>
            <a:xfrm>
              <a:off x="3418019" y="5156984"/>
              <a:ext cx="548700" cy="359400"/>
            </a:xfrm>
            <a:prstGeom prst="cloudCallout">
              <a:avLst>
                <a:gd name="adj1" fmla="val -20833"/>
                <a:gd name="adj2" fmla="val 62500"/>
              </a:avLst>
            </a:prstGeom>
            <a:solidFill>
              <a:srgbClr val="FFFFFF"/>
            </a:solidFill>
            <a:ln w="25400" cap="flat" cmpd="sng">
              <a:solidFill>
                <a:srgbClr val="8509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grpSp>
          <p:nvGrpSpPr>
            <p:cNvPr id="226" name="Google Shape;226;g3367a044bec_0_159"/>
            <p:cNvGrpSpPr/>
            <p:nvPr/>
          </p:nvGrpSpPr>
          <p:grpSpPr>
            <a:xfrm>
              <a:off x="2978978" y="5440016"/>
              <a:ext cx="731580" cy="183000"/>
              <a:chOff x="9212044" y="2657578"/>
              <a:chExt cx="731580" cy="183000"/>
            </a:xfrm>
          </p:grpSpPr>
          <p:sp>
            <p:nvSpPr>
              <p:cNvPr id="227" name="Google Shape;227;g3367a044bec_0_159"/>
              <p:cNvSpPr/>
              <p:nvPr/>
            </p:nvSpPr>
            <p:spPr>
              <a:xfrm rot="5400000">
                <a:off x="9394894" y="2474728"/>
                <a:ext cx="183000" cy="548700"/>
              </a:xfrm>
              <a:prstGeom prst="rect">
                <a:avLst/>
              </a:prstGeom>
              <a:solidFill>
                <a:srgbClr val="FFFFFF"/>
              </a:solidFill>
              <a:ln w="25400" cap="flat" cmpd="sng">
                <a:solidFill>
                  <a:srgbClr val="8509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28" name="Google Shape;228;g3367a044bec_0_159"/>
              <p:cNvSpPr/>
              <p:nvPr/>
            </p:nvSpPr>
            <p:spPr>
              <a:xfrm rot="5400000">
                <a:off x="9760624" y="2657578"/>
                <a:ext cx="183000" cy="183000"/>
              </a:xfrm>
              <a:prstGeom prst="trapezoid">
                <a:avLst>
                  <a:gd name="adj" fmla="val 25000"/>
                </a:avLst>
              </a:prstGeom>
              <a:solidFill>
                <a:srgbClr val="FFFFFF"/>
              </a:solidFill>
              <a:ln w="25400" cap="flat" cmpd="sng">
                <a:solidFill>
                  <a:srgbClr val="8509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29" name="Google Shape;229;g3367a044bec_0_159"/>
              <p:cNvSpPr/>
              <p:nvPr/>
            </p:nvSpPr>
            <p:spPr>
              <a:xfrm>
                <a:off x="9581320" y="2703446"/>
                <a:ext cx="91500" cy="91500"/>
              </a:xfrm>
              <a:prstGeom prst="ellipse">
                <a:avLst/>
              </a:prstGeom>
              <a:solidFill>
                <a:srgbClr val="FFFFFF"/>
              </a:solidFill>
              <a:ln w="25400" cap="flat" cmpd="sng">
                <a:solidFill>
                  <a:srgbClr val="8509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30" name="Google Shape;230;g3367a044bec_0_159"/>
              <p:cNvSpPr/>
              <p:nvPr/>
            </p:nvSpPr>
            <p:spPr>
              <a:xfrm rot="5400000">
                <a:off x="9250455" y="2705306"/>
                <a:ext cx="173700" cy="91500"/>
              </a:xfrm>
              <a:prstGeom prst="rect">
                <a:avLst/>
              </a:prstGeom>
              <a:solidFill>
                <a:srgbClr val="FFFFFF"/>
              </a:solidFill>
              <a:ln w="25400" cap="flat" cmpd="sng">
                <a:solidFill>
                  <a:srgbClr val="85092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grpSp>
      </p:grpSp>
      <p:grpSp>
        <p:nvGrpSpPr>
          <p:cNvPr id="231" name="Google Shape;231;g3367a044bec_0_159"/>
          <p:cNvGrpSpPr/>
          <p:nvPr/>
        </p:nvGrpSpPr>
        <p:grpSpPr>
          <a:xfrm>
            <a:off x="11110459" y="3617788"/>
            <a:ext cx="508489" cy="494696"/>
            <a:chOff x="4536440" y="5087118"/>
            <a:chExt cx="829915" cy="567703"/>
          </a:xfrm>
        </p:grpSpPr>
        <p:grpSp>
          <p:nvGrpSpPr>
            <p:cNvPr id="232" name="Google Shape;232;g3367a044bec_0_159"/>
            <p:cNvGrpSpPr/>
            <p:nvPr/>
          </p:nvGrpSpPr>
          <p:grpSpPr>
            <a:xfrm>
              <a:off x="4536440" y="5471821"/>
              <a:ext cx="731640" cy="183000"/>
              <a:chOff x="10312180" y="2492504"/>
              <a:chExt cx="731640" cy="183000"/>
            </a:xfrm>
          </p:grpSpPr>
          <p:grpSp>
            <p:nvGrpSpPr>
              <p:cNvPr id="233" name="Google Shape;233;g3367a044bec_0_159"/>
              <p:cNvGrpSpPr/>
              <p:nvPr/>
            </p:nvGrpSpPr>
            <p:grpSpPr>
              <a:xfrm>
                <a:off x="10312180" y="2492504"/>
                <a:ext cx="731640" cy="183000"/>
                <a:chOff x="4725727" y="2120347"/>
                <a:chExt cx="731640" cy="183000"/>
              </a:xfrm>
            </p:grpSpPr>
            <p:sp>
              <p:nvSpPr>
                <p:cNvPr id="234" name="Google Shape;234;g3367a044bec_0_159"/>
                <p:cNvSpPr/>
                <p:nvPr/>
              </p:nvSpPr>
              <p:spPr>
                <a:xfrm>
                  <a:off x="5274367" y="2120347"/>
                  <a:ext cx="183000" cy="183000"/>
                </a:xfrm>
                <a:prstGeom prst="flowChartDelay">
                  <a:avLst/>
                </a:prstGeom>
                <a:solidFill>
                  <a:srgbClr val="FFFFFF"/>
                </a:solidFill>
                <a:ln w="25400" cap="flat" cmpd="sng">
                  <a:solidFill>
                    <a:srgbClr val="584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35" name="Google Shape;235;g3367a044bec_0_159"/>
                <p:cNvSpPr/>
                <p:nvPr/>
              </p:nvSpPr>
              <p:spPr>
                <a:xfrm>
                  <a:off x="4725727" y="2120347"/>
                  <a:ext cx="548700" cy="183000"/>
                </a:xfrm>
                <a:prstGeom prst="roundRect">
                  <a:avLst>
                    <a:gd name="adj" fmla="val 16667"/>
                  </a:avLst>
                </a:prstGeom>
                <a:solidFill>
                  <a:srgbClr val="FFFFFF"/>
                </a:solidFill>
                <a:ln w="25400" cap="flat" cmpd="sng">
                  <a:solidFill>
                    <a:srgbClr val="584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grpSp>
          <p:sp>
            <p:nvSpPr>
              <p:cNvPr id="236" name="Google Shape;236;g3367a044bec_0_159"/>
              <p:cNvSpPr/>
              <p:nvPr/>
            </p:nvSpPr>
            <p:spPr>
              <a:xfrm>
                <a:off x="10632220" y="2492504"/>
                <a:ext cx="91500" cy="183000"/>
              </a:xfrm>
              <a:prstGeom prst="roundRect">
                <a:avLst>
                  <a:gd name="adj" fmla="val 16667"/>
                </a:avLst>
              </a:prstGeom>
              <a:solidFill>
                <a:srgbClr val="FFFFFF"/>
              </a:solidFill>
              <a:ln w="25400" cap="flat" cmpd="sng">
                <a:solidFill>
                  <a:srgbClr val="5843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100" b="0" i="0" u="none" strike="noStrike" cap="none">
                  <a:solidFill>
                    <a:srgbClr val="FFFFFF"/>
                  </a:solidFill>
                  <a:latin typeface="Arial"/>
                  <a:ea typeface="Arial"/>
                  <a:cs typeface="Arial"/>
                  <a:sym typeface="Arial"/>
                </a:endParaRPr>
              </a:p>
            </p:txBody>
          </p:sp>
        </p:grpSp>
        <p:pic>
          <p:nvPicPr>
            <p:cNvPr id="237" name="Google Shape;237;g3367a044bec_0_159" descr="Smoking with solid fill"/>
            <p:cNvPicPr preferRelativeResize="0"/>
            <p:nvPr/>
          </p:nvPicPr>
          <p:blipFill rotWithShape="1">
            <a:blip r:embed="rId3">
              <a:alphaModFix/>
            </a:blip>
            <a:srcRect r="-20889" b="34507"/>
            <a:stretch/>
          </p:blipFill>
          <p:spPr>
            <a:xfrm>
              <a:off x="4703085" y="5087118"/>
              <a:ext cx="663270" cy="359306"/>
            </a:xfrm>
            <a:prstGeom prst="rect">
              <a:avLst/>
            </a:prstGeom>
            <a:noFill/>
            <a:ln>
              <a:noFill/>
            </a:ln>
          </p:spPr>
        </p:pic>
      </p:grpSp>
      <p:pic>
        <p:nvPicPr>
          <p:cNvPr id="238" name="Google Shape;238;g3367a044bec_0_159" descr="Smoking with solid fill"/>
          <p:cNvPicPr preferRelativeResize="0"/>
          <p:nvPr/>
        </p:nvPicPr>
        <p:blipFill rotWithShape="1">
          <a:blip r:embed="rId4">
            <a:alphaModFix/>
          </a:blip>
          <a:srcRect/>
          <a:stretch/>
        </p:blipFill>
        <p:spPr>
          <a:xfrm>
            <a:off x="11130864" y="4366057"/>
            <a:ext cx="524712" cy="522260"/>
          </a:xfrm>
          <a:prstGeom prst="rect">
            <a:avLst/>
          </a:prstGeom>
          <a:noFill/>
          <a:ln>
            <a:noFill/>
          </a:ln>
        </p:spPr>
      </p:pic>
      <p:sp>
        <p:nvSpPr>
          <p:cNvPr id="239" name="Google Shape;239;g3367a044bec_0_159"/>
          <p:cNvSpPr txBox="1"/>
          <p:nvPr/>
        </p:nvSpPr>
        <p:spPr>
          <a:xfrm>
            <a:off x="8795851" y="2849325"/>
            <a:ext cx="2289000" cy="615600"/>
          </a:xfrm>
          <a:prstGeom prst="rect">
            <a:avLst/>
          </a:prstGeom>
          <a:solidFill>
            <a:srgbClr val="85092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sng" strike="noStrike" cap="none">
                <a:solidFill>
                  <a:srgbClr val="FFFFFF"/>
                </a:solidFill>
                <a:latin typeface="Calibri"/>
                <a:ea typeface="Calibri"/>
                <a:cs typeface="Calibri"/>
                <a:sym typeface="Calibri"/>
              </a:rPr>
              <a:t>14.3% </a:t>
            </a:r>
            <a:r>
              <a:rPr lang="en-US" sz="1600" b="0" i="0" u="none" strike="noStrike" cap="none">
                <a:solidFill>
                  <a:srgbClr val="FFFFFF"/>
                </a:solidFill>
                <a:latin typeface="Calibri"/>
                <a:ea typeface="Calibri"/>
                <a:cs typeface="Calibri"/>
                <a:sym typeface="Calibri"/>
              </a:rPr>
              <a:t>of High School Students use ESDs</a:t>
            </a:r>
            <a:endParaRPr/>
          </a:p>
        </p:txBody>
      </p:sp>
      <p:sp>
        <p:nvSpPr>
          <p:cNvPr id="240" name="Google Shape;240;g3367a044bec_0_159"/>
          <p:cNvSpPr txBox="1"/>
          <p:nvPr/>
        </p:nvSpPr>
        <p:spPr>
          <a:xfrm>
            <a:off x="8773375" y="3660900"/>
            <a:ext cx="2289000" cy="615600"/>
          </a:xfrm>
          <a:prstGeom prst="rect">
            <a:avLst/>
          </a:prstGeom>
          <a:solidFill>
            <a:srgbClr val="5843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sng" strike="noStrike" cap="none">
                <a:solidFill>
                  <a:srgbClr val="FFFFFF"/>
                </a:solidFill>
                <a:latin typeface="Calibri"/>
                <a:ea typeface="Calibri"/>
                <a:cs typeface="Calibri"/>
                <a:sym typeface="Calibri"/>
              </a:rPr>
              <a:t>4.1% </a:t>
            </a:r>
            <a:r>
              <a:rPr lang="en-US" sz="1600" b="0" i="0" u="none" strike="noStrike" cap="none">
                <a:solidFill>
                  <a:srgbClr val="FFFFFF"/>
                </a:solidFill>
                <a:latin typeface="Calibri"/>
                <a:ea typeface="Calibri"/>
                <a:cs typeface="Calibri"/>
                <a:sym typeface="Calibri"/>
              </a:rPr>
              <a:t>of High School Students use Cigars</a:t>
            </a:r>
            <a:endParaRPr/>
          </a:p>
        </p:txBody>
      </p:sp>
      <p:sp>
        <p:nvSpPr>
          <p:cNvPr id="241" name="Google Shape;241;g3367a044bec_0_159"/>
          <p:cNvSpPr txBox="1"/>
          <p:nvPr/>
        </p:nvSpPr>
        <p:spPr>
          <a:xfrm>
            <a:off x="8795839" y="4396250"/>
            <a:ext cx="2416800" cy="615600"/>
          </a:xfrm>
          <a:prstGeom prst="rect">
            <a:avLst/>
          </a:prstGeom>
          <a:solidFill>
            <a:srgbClr val="FEC232"/>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sng" strike="noStrike" cap="none">
                <a:solidFill>
                  <a:srgbClr val="FFFFFF"/>
                </a:solidFill>
                <a:latin typeface="Calibri"/>
                <a:ea typeface="Calibri"/>
                <a:cs typeface="Calibri"/>
                <a:sym typeface="Calibri"/>
              </a:rPr>
              <a:t>3.2%</a:t>
            </a:r>
            <a:r>
              <a:rPr lang="en-US" sz="1800" b="0" i="0" u="sng" strike="noStrike" cap="none">
                <a:solidFill>
                  <a:srgbClr val="FFFFFF"/>
                </a:solidFill>
                <a:latin typeface="Calibri"/>
                <a:ea typeface="Calibri"/>
                <a:cs typeface="Calibri"/>
                <a:sym typeface="Calibri"/>
              </a:rPr>
              <a:t> </a:t>
            </a:r>
            <a:r>
              <a:rPr lang="en-US" sz="1600" b="0" i="0" u="none" strike="noStrike" cap="none">
                <a:solidFill>
                  <a:srgbClr val="FFFFFF"/>
                </a:solidFill>
                <a:latin typeface="Calibri"/>
                <a:ea typeface="Calibri"/>
                <a:cs typeface="Calibri"/>
                <a:sym typeface="Calibri"/>
              </a:rPr>
              <a:t>of High School Students use Cigarettes</a:t>
            </a:r>
            <a:endParaRPr/>
          </a:p>
        </p:txBody>
      </p:sp>
      <p:sp>
        <p:nvSpPr>
          <p:cNvPr id="242" name="Google Shape;242;g3367a044bec_0_159"/>
          <p:cNvSpPr txBox="1"/>
          <p:nvPr/>
        </p:nvSpPr>
        <p:spPr>
          <a:xfrm>
            <a:off x="8795840" y="5120007"/>
            <a:ext cx="2506200" cy="615600"/>
          </a:xfrm>
          <a:prstGeom prst="rect">
            <a:avLst/>
          </a:prstGeom>
          <a:solidFill>
            <a:srgbClr val="C40E3E"/>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sng" strike="noStrike" cap="none">
                <a:solidFill>
                  <a:srgbClr val="FFFFFF"/>
                </a:solidFill>
                <a:latin typeface="Calibri"/>
                <a:ea typeface="Calibri"/>
                <a:cs typeface="Calibri"/>
                <a:sym typeface="Calibri"/>
              </a:rPr>
              <a:t>2.6% </a:t>
            </a:r>
            <a:r>
              <a:rPr lang="en-US" sz="1600" b="0" i="0" u="none" strike="noStrike" cap="none">
                <a:solidFill>
                  <a:srgbClr val="FFFFFF"/>
                </a:solidFill>
                <a:latin typeface="Calibri"/>
                <a:ea typeface="Calibri"/>
                <a:cs typeface="Calibri"/>
                <a:sym typeface="Calibri"/>
              </a:rPr>
              <a:t>of High School Students use Smokeless </a:t>
            </a:r>
            <a:endParaRPr/>
          </a:p>
        </p:txBody>
      </p:sp>
      <p:sp>
        <p:nvSpPr>
          <p:cNvPr id="243" name="Google Shape;243;g3367a044bec_0_159"/>
          <p:cNvSpPr/>
          <p:nvPr/>
        </p:nvSpPr>
        <p:spPr>
          <a:xfrm>
            <a:off x="11150947" y="5311795"/>
            <a:ext cx="457200" cy="274200"/>
          </a:xfrm>
          <a:prstGeom prst="can">
            <a:avLst>
              <a:gd name="adj" fmla="val 25000"/>
            </a:avLst>
          </a:prstGeom>
          <a:solidFill>
            <a:srgbClr val="FFFFFF"/>
          </a:solidFill>
          <a:ln w="25400" cap="flat" cmpd="sng">
            <a:solidFill>
              <a:srgbClr val="C50E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pic>
        <p:nvPicPr>
          <p:cNvPr id="244" name="Google Shape;244;g3367a044bec_0_159"/>
          <p:cNvPicPr preferRelativeResize="0"/>
          <p:nvPr/>
        </p:nvPicPr>
        <p:blipFill>
          <a:blip r:embed="rId5">
            <a:alphaModFix/>
          </a:blip>
          <a:stretch>
            <a:fillRect/>
          </a:stretch>
        </p:blipFill>
        <p:spPr>
          <a:xfrm>
            <a:off x="303425" y="1687338"/>
            <a:ext cx="8210750" cy="4355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g33692788a2f_6_0"/>
          <p:cNvSpPr txBox="1">
            <a:spLocks noGrp="1"/>
          </p:cNvSpPr>
          <p:nvPr>
            <p:ph type="title"/>
          </p:nvPr>
        </p:nvSpPr>
        <p:spPr>
          <a:xfrm>
            <a:off x="838200" y="69573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Youth Access to Tobacco Products</a:t>
            </a:r>
            <a:endParaRPr/>
          </a:p>
        </p:txBody>
      </p:sp>
      <p:sp>
        <p:nvSpPr>
          <p:cNvPr id="251" name="Google Shape;251;g33692788a2f_6_0"/>
          <p:cNvSpPr txBox="1">
            <a:spLocks noGrp="1"/>
          </p:cNvSpPr>
          <p:nvPr>
            <p:ph type="sldNum" idx="12"/>
          </p:nvPr>
        </p:nvSpPr>
        <p:spPr>
          <a:xfrm>
            <a:off x="738692" y="6231925"/>
            <a:ext cx="52488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400"/>
              <a:buFont typeface="Arial"/>
              <a:buNone/>
            </a:pPr>
            <a:fld id="{00000000-1234-1234-1234-123412341234}" type="slidenum">
              <a:rPr lang="en-US"/>
              <a:t>9</a:t>
            </a:fld>
            <a:r>
              <a:rPr lang="en-US"/>
              <a:t> | </a:t>
            </a:r>
            <a:r>
              <a:rPr lang="en-US" sz="1800"/>
              <a:t>Maryland High School YRBS/YTS</a:t>
            </a:r>
            <a:endParaRPr/>
          </a:p>
        </p:txBody>
      </p:sp>
      <p:sp>
        <p:nvSpPr>
          <p:cNvPr id="252" name="Google Shape;252;g33692788a2f_6_0"/>
          <p:cNvSpPr/>
          <p:nvPr/>
        </p:nvSpPr>
        <p:spPr>
          <a:xfrm>
            <a:off x="534800" y="1719750"/>
            <a:ext cx="6165900" cy="769800"/>
          </a:xfrm>
          <a:prstGeom prst="downArrow">
            <a:avLst>
              <a:gd name="adj1" fmla="val 50000"/>
              <a:gd name="adj2" fmla="val 50961"/>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a:latin typeface="Calibri"/>
                <a:ea typeface="Calibri"/>
                <a:cs typeface="Calibri"/>
                <a:sym typeface="Calibri"/>
              </a:rPr>
              <a:t>How are youth accessing these products?</a:t>
            </a:r>
            <a:endParaRPr sz="2000" b="1">
              <a:latin typeface="Calibri"/>
              <a:ea typeface="Calibri"/>
              <a:cs typeface="Calibri"/>
              <a:sym typeface="Calibri"/>
            </a:endParaRPr>
          </a:p>
        </p:txBody>
      </p:sp>
      <p:pic>
        <p:nvPicPr>
          <p:cNvPr id="253" name="Google Shape;253;g33692788a2f_6_0" descr="Woman paying for purchase by terminal (Provided by Getty Images)"/>
          <p:cNvPicPr preferRelativeResize="0"/>
          <p:nvPr/>
        </p:nvPicPr>
        <p:blipFill>
          <a:blip r:embed="rId3">
            <a:alphaModFix/>
          </a:blip>
          <a:stretch>
            <a:fillRect/>
          </a:stretch>
        </p:blipFill>
        <p:spPr>
          <a:xfrm>
            <a:off x="7666697" y="1690550"/>
            <a:ext cx="4229053" cy="2711400"/>
          </a:xfrm>
          <a:prstGeom prst="rect">
            <a:avLst/>
          </a:prstGeom>
          <a:noFill/>
          <a:ln>
            <a:noFill/>
          </a:ln>
        </p:spPr>
      </p:pic>
      <p:sp>
        <p:nvSpPr>
          <p:cNvPr id="254" name="Google Shape;254;g33692788a2f_6_0"/>
          <p:cNvSpPr txBox="1"/>
          <p:nvPr/>
        </p:nvSpPr>
        <p:spPr>
          <a:xfrm>
            <a:off x="10415375" y="1690550"/>
            <a:ext cx="1480500" cy="2711400"/>
          </a:xfrm>
          <a:prstGeom prst="rect">
            <a:avLst/>
          </a:prstGeom>
          <a:gradFill>
            <a:gsLst>
              <a:gs pos="0">
                <a:srgbClr val="8C8C8C"/>
              </a:gs>
              <a:gs pos="100000">
                <a:srgbClr val="404040"/>
              </a:gs>
            </a:gsLst>
            <a:lin ang="5400012" scaled="0"/>
          </a:gra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900" b="1">
                <a:solidFill>
                  <a:schemeClr val="lt1"/>
                </a:solidFill>
                <a:latin typeface="Calibri"/>
                <a:ea typeface="Calibri"/>
                <a:cs typeface="Calibri"/>
                <a:sym typeface="Calibri"/>
              </a:rPr>
              <a:t>Only</a:t>
            </a:r>
            <a:r>
              <a:rPr lang="en-US" sz="2200" b="1">
                <a:solidFill>
                  <a:srgbClr val="FFB81D"/>
                </a:solidFill>
                <a:latin typeface="Calibri"/>
                <a:ea typeface="Calibri"/>
                <a:cs typeface="Calibri"/>
                <a:sym typeface="Calibri"/>
              </a:rPr>
              <a:t> 1 in 3</a:t>
            </a:r>
            <a:r>
              <a:rPr lang="en-US" sz="1900" b="1">
                <a:solidFill>
                  <a:schemeClr val="lt1"/>
                </a:solidFill>
                <a:latin typeface="Calibri"/>
                <a:ea typeface="Calibri"/>
                <a:cs typeface="Calibri"/>
                <a:sym typeface="Calibri"/>
              </a:rPr>
              <a:t> youth who attempted to purchase a tobacco product reported being ID’d. </a:t>
            </a:r>
            <a:endParaRPr sz="1900" b="1">
              <a:solidFill>
                <a:schemeClr val="lt1"/>
              </a:solidFill>
              <a:latin typeface="Calibri"/>
              <a:ea typeface="Calibri"/>
              <a:cs typeface="Calibri"/>
              <a:sym typeface="Calibri"/>
            </a:endParaRPr>
          </a:p>
        </p:txBody>
      </p:sp>
      <p:sp>
        <p:nvSpPr>
          <p:cNvPr id="255" name="Google Shape;255;g33692788a2f_6_0"/>
          <p:cNvSpPr txBox="1"/>
          <p:nvPr/>
        </p:nvSpPr>
        <p:spPr>
          <a:xfrm>
            <a:off x="7067725" y="4524375"/>
            <a:ext cx="4828200" cy="1294200"/>
          </a:xfrm>
          <a:prstGeom prst="rect">
            <a:avLst/>
          </a:prstGeom>
          <a:solidFill>
            <a:srgbClr val="26262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a:solidFill>
                  <a:schemeClr val="lt1"/>
                </a:solidFill>
                <a:latin typeface="Calibri"/>
                <a:ea typeface="Calibri"/>
                <a:cs typeface="Calibri"/>
                <a:sym typeface="Calibri"/>
              </a:rPr>
              <a:t>Only</a:t>
            </a:r>
            <a:r>
              <a:rPr lang="en-US" sz="1800" b="1">
                <a:solidFill>
                  <a:srgbClr val="FFB81D"/>
                </a:solidFill>
                <a:latin typeface="Calibri"/>
                <a:ea typeface="Calibri"/>
                <a:cs typeface="Calibri"/>
                <a:sym typeface="Calibri"/>
              </a:rPr>
              <a:t> </a:t>
            </a:r>
            <a:r>
              <a:rPr lang="en-US" sz="2000" b="1">
                <a:solidFill>
                  <a:srgbClr val="FFB81D"/>
                </a:solidFill>
                <a:latin typeface="Calibri"/>
                <a:ea typeface="Calibri"/>
                <a:cs typeface="Calibri"/>
                <a:sym typeface="Calibri"/>
              </a:rPr>
              <a:t>1 in 4</a:t>
            </a:r>
            <a:r>
              <a:rPr lang="en-US" sz="1800">
                <a:solidFill>
                  <a:schemeClr val="lt1"/>
                </a:solidFill>
                <a:latin typeface="Calibri"/>
                <a:ea typeface="Calibri"/>
                <a:cs typeface="Calibri"/>
                <a:sym typeface="Calibri"/>
              </a:rPr>
              <a:t> students reported having someone refuse them sale of a tobacco product due to age. </a:t>
            </a:r>
            <a:endParaRPr sz="1800">
              <a:solidFill>
                <a:schemeClr val="lt1"/>
              </a:solidFill>
              <a:latin typeface="Calibri"/>
              <a:ea typeface="Calibri"/>
              <a:cs typeface="Calibri"/>
              <a:sym typeface="Calibri"/>
            </a:endParaRPr>
          </a:p>
          <a:p>
            <a:pPr marL="0" lvl="0" indent="0" algn="ctr" rtl="0">
              <a:spcBef>
                <a:spcPts val="1000"/>
              </a:spcBef>
              <a:spcAft>
                <a:spcPts val="0"/>
              </a:spcAft>
              <a:buNone/>
            </a:pPr>
            <a:r>
              <a:rPr lang="en-US" sz="1800">
                <a:solidFill>
                  <a:schemeClr val="lt1"/>
                </a:solidFill>
                <a:latin typeface="Calibri"/>
                <a:ea typeface="Calibri"/>
                <a:cs typeface="Calibri"/>
                <a:sym typeface="Calibri"/>
              </a:rPr>
              <a:t>Students are</a:t>
            </a:r>
            <a:r>
              <a:rPr lang="en-US" sz="2000">
                <a:solidFill>
                  <a:schemeClr val="lt1"/>
                </a:solidFill>
                <a:latin typeface="Calibri"/>
                <a:ea typeface="Calibri"/>
                <a:cs typeface="Calibri"/>
                <a:sym typeface="Calibri"/>
              </a:rPr>
              <a:t> </a:t>
            </a:r>
            <a:r>
              <a:rPr lang="en-US" sz="2000" b="1">
                <a:solidFill>
                  <a:srgbClr val="FFB81D"/>
                </a:solidFill>
                <a:latin typeface="Calibri"/>
                <a:ea typeface="Calibri"/>
                <a:cs typeface="Calibri"/>
                <a:sym typeface="Calibri"/>
              </a:rPr>
              <a:t>4X more likely </a:t>
            </a:r>
            <a:r>
              <a:rPr lang="en-US" sz="1800">
                <a:solidFill>
                  <a:schemeClr val="lt1"/>
                </a:solidFill>
                <a:latin typeface="Calibri"/>
                <a:ea typeface="Calibri"/>
                <a:cs typeface="Calibri"/>
                <a:sym typeface="Calibri"/>
              </a:rPr>
              <a:t>to be refused a sale if asked for ID!</a:t>
            </a:r>
            <a:endParaRPr sz="1800">
              <a:solidFill>
                <a:schemeClr val="lt1"/>
              </a:solidFill>
              <a:latin typeface="Calibri"/>
              <a:ea typeface="Calibri"/>
              <a:cs typeface="Calibri"/>
              <a:sym typeface="Calibri"/>
            </a:endParaRPr>
          </a:p>
        </p:txBody>
      </p:sp>
      <p:pic>
        <p:nvPicPr>
          <p:cNvPr id="256" name="Google Shape;256;g33692788a2f_6_0" title="Points scored"/>
          <p:cNvPicPr preferRelativeResize="0"/>
          <p:nvPr/>
        </p:nvPicPr>
        <p:blipFill>
          <a:blip r:embed="rId4">
            <a:alphaModFix/>
          </a:blip>
          <a:stretch>
            <a:fillRect/>
          </a:stretch>
        </p:blipFill>
        <p:spPr>
          <a:xfrm>
            <a:off x="286168" y="2413350"/>
            <a:ext cx="6688206" cy="3645076"/>
          </a:xfrm>
          <a:prstGeom prst="rect">
            <a:avLst/>
          </a:prstGeom>
          <a:noFill/>
          <a:ln>
            <a:noFill/>
          </a:ln>
        </p:spPr>
      </p:pic>
      <p:sp>
        <p:nvSpPr>
          <p:cNvPr id="2" name="Rectangle 1">
            <a:extLst>
              <a:ext uri="{FF2B5EF4-FFF2-40B4-BE49-F238E27FC236}">
                <a16:creationId xmlns:a16="http://schemas.microsoft.com/office/drawing/2014/main" id="{9A99C2BF-100F-C6F9-F25A-F772A25BC5D9}"/>
              </a:ext>
            </a:extLst>
          </p:cNvPr>
          <p:cNvSpPr/>
          <p:nvPr/>
        </p:nvSpPr>
        <p:spPr>
          <a:xfrm>
            <a:off x="7118569" y="2353742"/>
            <a:ext cx="3184829" cy="138501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4000" b="1" dirty="0"/>
              <a:t>Picture Redacted</a:t>
            </a:r>
          </a:p>
        </p:txBody>
      </p:sp>
    </p:spTree>
  </p:cSld>
  <p:clrMapOvr>
    <a:masterClrMapping/>
  </p:clrMapOvr>
</p:sld>
</file>

<file path=ppt/theme/theme1.xml><?xml version="1.0" encoding="utf-8"?>
<a:theme xmlns:a="http://schemas.openxmlformats.org/drawingml/2006/main" name="Office Theme">
  <a:themeElements>
    <a:clrScheme name="MDH Pallette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MDH Pallette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a83f410-c06a-4c5e-8d3a-811ec559d79b">
      <Terms xmlns="http://schemas.microsoft.com/office/infopath/2007/PartnerControls"/>
    </lcf76f155ced4ddcb4097134ff3c332f>
    <TaxCatchAll xmlns="c261c137-cdd3-4900-bec3-09f30364350c" xsi:nil="true"/>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4E2ECCE3365C94582B74FEAC026634F" ma:contentTypeVersion="20" ma:contentTypeDescription="Create a new document." ma:contentTypeScope="" ma:versionID="cde490f7cdf6531257c6bb2649990f9a">
  <xsd:schema xmlns:xsd="http://www.w3.org/2001/XMLSchema" xmlns:xs="http://www.w3.org/2001/XMLSchema" xmlns:p="http://schemas.microsoft.com/office/2006/metadata/properties" xmlns:ns1="http://schemas.microsoft.com/sharepoint/v3" xmlns:ns2="da83f410-c06a-4c5e-8d3a-811ec559d79b" xmlns:ns3="c261c137-cdd3-4900-bec3-09f30364350c" targetNamespace="http://schemas.microsoft.com/office/2006/metadata/properties" ma:root="true" ma:fieldsID="e4cc4559574bee5530b82c8b9a1d721d" ns1:_="" ns2:_="" ns3:_="">
    <xsd:import namespace="http://schemas.microsoft.com/sharepoint/v3"/>
    <xsd:import namespace="da83f410-c06a-4c5e-8d3a-811ec559d79b"/>
    <xsd:import namespace="c261c137-cdd3-4900-bec3-09f30364350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6" nillable="true" ma:displayName="Unified Compliance Policy Properties" ma:hidden="true" ma:internalName="_ip_UnifiedCompliancePolicyProperties">
      <xsd:simpleType>
        <xsd:restriction base="dms:Note"/>
      </xsd:simpleType>
    </xsd:element>
    <xsd:element name="_ip_UnifiedCompliancePolicyUIAction" ma:index="2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a83f410-c06a-4c5e-8d3a-811ec559d7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9d37ae30-1c3a-40e1-94c5-05ea5a1665a8"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261c137-cdd3-4900-bec3-09f30364350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b42a769-8cb9-49fa-9099-866f416aa39b}" ma:internalName="TaxCatchAll" ma:showField="CatchAllData" ma:web="c261c137-cdd3-4900-bec3-09f3036435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C62FD92-A277-4D57-998B-C1BD95979AB8}">
  <ds:schemaRefs>
    <ds:schemaRef ds:uri="http://schemas.microsoft.com/office/2006/documentManagement/types"/>
    <ds:schemaRef ds:uri="http://purl.org/dc/dcmitype/"/>
    <ds:schemaRef ds:uri="http://schemas.openxmlformats.org/package/2006/metadata/core-properties"/>
    <ds:schemaRef ds:uri="http://purl.org/dc/terms/"/>
    <ds:schemaRef ds:uri="c261c137-cdd3-4900-bec3-09f30364350c"/>
    <ds:schemaRef ds:uri="http://schemas.microsoft.com/office/2006/metadata/properties"/>
    <ds:schemaRef ds:uri="http://www.w3.org/XML/1998/namespace"/>
    <ds:schemaRef ds:uri="http://schemas.microsoft.com/office/infopath/2007/PartnerControls"/>
    <ds:schemaRef ds:uri="da83f410-c06a-4c5e-8d3a-811ec559d79b"/>
    <ds:schemaRef ds:uri="http://schemas.microsoft.com/sharepoint/v3"/>
    <ds:schemaRef ds:uri="http://purl.org/dc/elements/1.1/"/>
  </ds:schemaRefs>
</ds:datastoreItem>
</file>

<file path=customXml/itemProps2.xml><?xml version="1.0" encoding="utf-8"?>
<ds:datastoreItem xmlns:ds="http://schemas.openxmlformats.org/officeDocument/2006/customXml" ds:itemID="{ED040AF5-297E-4FB1-B02E-5113267B7235}">
  <ds:schemaRefs>
    <ds:schemaRef ds:uri="http://schemas.microsoft.com/sharepoint/v3/contenttype/forms"/>
  </ds:schemaRefs>
</ds:datastoreItem>
</file>

<file path=customXml/itemProps3.xml><?xml version="1.0" encoding="utf-8"?>
<ds:datastoreItem xmlns:ds="http://schemas.openxmlformats.org/officeDocument/2006/customXml" ds:itemID="{D5B820F2-FD5D-4007-B08D-85E9AF5281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a83f410-c06a-4c5e-8d3a-811ec559d79b"/>
    <ds:schemaRef ds:uri="c261c137-cdd3-4900-bec3-09f3036435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1624</Words>
  <Application>Microsoft Office PowerPoint</Application>
  <PresentationFormat>Widescreen</PresentationFormat>
  <Paragraphs>209</Paragraphs>
  <Slides>13</Slides>
  <Notes>13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13</vt:i4>
      </vt:variant>
    </vt:vector>
  </HeadingPairs>
  <TitlesOfParts>
    <vt:vector size="21" baseType="lpstr">
      <vt:lpstr>Roboto</vt:lpstr>
      <vt:lpstr>Roboto Thin</vt:lpstr>
      <vt:lpstr>Arial</vt:lpstr>
      <vt:lpstr>Times New Roman</vt:lpstr>
      <vt:lpstr>Roboto Medium</vt:lpstr>
      <vt:lpstr>Calibri</vt:lpstr>
      <vt:lpstr>Office Theme</vt:lpstr>
      <vt:lpstr>Office Theme</vt:lpstr>
      <vt:lpstr>MDH Tobacco Enforcement Updates</vt:lpstr>
      <vt:lpstr>Mission and Vision</vt:lpstr>
      <vt:lpstr>Enforcement Updates</vt:lpstr>
      <vt:lpstr>FFY 2025 (CY 2024) Synar Results</vt:lpstr>
      <vt:lpstr>T21 - No Tobacco Sales to Minors</vt:lpstr>
      <vt:lpstr>Counter Tools Point Of Sale Toolkit (POST)</vt:lpstr>
      <vt:lpstr>Adult Tobacco Product Use</vt:lpstr>
      <vt:lpstr>Youth Tobacco Product Use</vt:lpstr>
      <vt:lpstr>Youth Access to Tobacco Products</vt:lpstr>
      <vt:lpstr>Partnership w/ ATCC</vt:lpstr>
      <vt:lpstr>Fiscal Year 2024 Enforcement Accomplishments </vt:lpstr>
      <vt:lpstr>FY 2026 LHD Enforcement Funding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Maureen C. Regan -MDH-</dc:creator>
  <cp:lastModifiedBy>Griest, Megan</cp:lastModifiedBy>
  <cp:revision>1</cp:revision>
  <dcterms:created xsi:type="dcterms:W3CDTF">2018-02-09T13:05:01Z</dcterms:created>
  <dcterms:modified xsi:type="dcterms:W3CDTF">2025-06-24T20:46:18Z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0x010100E4E2ECCE3365C94582B74FEAC026634F</vt:lpwstr>
  </property>
  <property fmtid="{D5CDD505-2E9C-101B-9397-08002B2CF9AE}" pid="3" name="MediaServiceImageTags">
    <vt:lpwstr/>
  </property>
</Properties>
</file>