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9"/>
  </p:notesMasterIdLst>
  <p:sldIdLst>
    <p:sldId id="256" r:id="rId5"/>
    <p:sldId id="304" r:id="rId6"/>
    <p:sldId id="305" r:id="rId7"/>
    <p:sldId id="313" r:id="rId8"/>
    <p:sldId id="312" r:id="rId9"/>
    <p:sldId id="306" r:id="rId10"/>
    <p:sldId id="308" r:id="rId11"/>
    <p:sldId id="317" r:id="rId12"/>
    <p:sldId id="316" r:id="rId13"/>
    <p:sldId id="310" r:id="rId14"/>
    <p:sldId id="311" r:id="rId15"/>
    <p:sldId id="314" r:id="rId16"/>
    <p:sldId id="315" r:id="rId17"/>
    <p:sldId id="273" r:id="rId18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44D"/>
    <a:srgbClr val="BA9E66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2086" autoAdjust="0"/>
  </p:normalViewPr>
  <p:slideViewPr>
    <p:cSldViewPr snapToGrid="0">
      <p:cViewPr varScale="1">
        <p:scale>
          <a:sx n="41" d="100"/>
          <a:sy n="41" d="100"/>
        </p:scale>
        <p:origin x="776" y="-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68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FD038-95B1-4045-8406-DC8CCE53B96C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16B7E-2C93-4AB9-AFFE-24832523E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446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16B7E-2C93-4AB9-AFFE-24832523E6C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1771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16B7E-2C93-4AB9-AFFE-24832523E6C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400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16B7E-2C93-4AB9-AFFE-24832523E6C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5579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16B7E-2C93-4AB9-AFFE-24832523E6C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1886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16B7E-2C93-4AB9-AFFE-24832523E6C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6825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16B7E-2C93-4AB9-AFFE-24832523E6C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570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16B7E-2C93-4AB9-AFFE-24832523E6C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041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16B7E-2C93-4AB9-AFFE-24832523E6C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812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16B7E-2C93-4AB9-AFFE-24832523E6C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562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16B7E-2C93-4AB9-AFFE-24832523E6C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7572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16B7E-2C93-4AB9-AFFE-24832523E6C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94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16B7E-2C93-4AB9-AFFE-24832523E6C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019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16B7E-2C93-4AB9-AFFE-24832523E6C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4978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16B7E-2C93-4AB9-AFFE-24832523E6C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743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32CC5-D1E2-4791-B703-928D9C057300}" type="datetime1">
              <a:rPr lang="en-US" smtClean="0"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5762D-BD83-412D-B7A1-2F011CEAC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809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2B9F-A737-4481-858E-5EB677D08FB8}" type="datetime1">
              <a:rPr lang="en-US" smtClean="0"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5762D-BD83-412D-B7A1-2F011CEAC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733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0E5A1-EB4E-48AD-8FBE-98FEFDE11A51}" type="datetime1">
              <a:rPr lang="en-US" smtClean="0"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5762D-BD83-412D-B7A1-2F011CEAC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972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C76F-52D8-42CC-88B2-80562920AD32}" type="datetime1">
              <a:rPr lang="en-US" smtClean="0"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5762D-BD83-412D-B7A1-2F011CEAC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186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FC33-2656-4D2B-84E8-5E437D1F2448}" type="datetime1">
              <a:rPr lang="en-US" smtClean="0"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5762D-BD83-412D-B7A1-2F011CEAC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078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0D386-51A4-448E-A5D7-79828952F650}" type="datetime1">
              <a:rPr lang="en-US" smtClean="0"/>
              <a:t>6/24/2025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5762D-BD83-412D-B7A1-2F011CEAC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83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7F19C-5C95-490C-A2AD-D8632E8232A6}" type="datetime1">
              <a:rPr lang="en-US" smtClean="0"/>
              <a:t>6/24/2025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5762D-BD83-412D-B7A1-2F011CEAC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209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776DA-9741-432B-AA8C-3B7559A9108A}" type="datetime1">
              <a:rPr lang="en-US" smtClean="0"/>
              <a:t>6/24/2025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5762D-BD83-412D-B7A1-2F011CEAC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807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5D4B7-CFE8-4280-AAF3-8C43F2F68C89}" type="datetime1">
              <a:rPr lang="en-US" smtClean="0"/>
              <a:t>6/24/2025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5762D-BD83-412D-B7A1-2F011CEAC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254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AAE37-F33E-45AF-8677-EFC4F55E25DD}" type="datetime1">
              <a:rPr lang="en-US" smtClean="0"/>
              <a:t>6/24/2025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5762D-BD83-412D-B7A1-2F011CEAC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87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39B29-B477-4791-9EDB-12B9B565709F}" type="datetime1">
              <a:rPr lang="en-US" smtClean="0"/>
              <a:t>6/24/2025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5762D-BD83-412D-B7A1-2F011CEAC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230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F9F6D-C9DA-46AD-88F8-A732BCC99C3D}" type="datetime1">
              <a:rPr lang="en-US" smtClean="0"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5762D-BD83-412D-B7A1-2F011CEAC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717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Wendy.Kanely@maryland.gov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hyperlink" Target="https://www.youtube.com/watch?v=09jyH7yruww&amp;list=PLy8_e9oMLRVplKTG845LyjTK6IcEUEeW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p/CAT-Club-of-Havre-de-Grace-100064541386030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www.takedowntobacco.org/activities/billions-of-butt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s://smokingstopshere.com/wp-content/uploads/2015/04/cleanup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2496869" y="-458554"/>
            <a:ext cx="7799131" cy="7528953"/>
          </a:xfrm>
          <a:prstGeom prst="ellipse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6115" y="718599"/>
            <a:ext cx="8910754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Harford County Health Department </a:t>
            </a:r>
          </a:p>
          <a:p>
            <a:pPr algn="ctr"/>
            <a:endParaRPr lang="en-US" sz="2800" b="1" i="1" dirty="0">
              <a:latin typeface="Arial Narrow" panose="020B0606020202030204" pitchFamily="34" charset="0"/>
            </a:endParaRPr>
          </a:p>
          <a:p>
            <a:pPr algn="ctr"/>
            <a:r>
              <a:rPr lang="en-US" sz="4400" b="1" i="1" dirty="0">
                <a:latin typeface="Arial Narrow" panose="020B0606020202030204" pitchFamily="34" charset="0"/>
              </a:rPr>
              <a:t>No “Butts” in the Bay</a:t>
            </a:r>
            <a:endParaRPr lang="en-US" sz="2800" dirty="0"/>
          </a:p>
          <a:p>
            <a:pPr algn="ctr">
              <a:lnSpc>
                <a:spcPct val="150000"/>
              </a:lnSpc>
            </a:pPr>
            <a:r>
              <a:rPr lang="en-US" sz="2800" dirty="0"/>
              <a:t>Environmental Justice Panel</a:t>
            </a:r>
          </a:p>
          <a:p>
            <a:pPr algn="ctr"/>
            <a:r>
              <a:rPr lang="en-US" sz="2800" dirty="0"/>
              <a:t>9th Annual Maryland Tobacco Control Conference</a:t>
            </a:r>
          </a:p>
          <a:p>
            <a:pPr algn="ctr">
              <a:lnSpc>
                <a:spcPct val="150000"/>
              </a:lnSpc>
            </a:pPr>
            <a:r>
              <a:rPr lang="en-US" sz="2800" b="1" dirty="0"/>
              <a:t>June 4, 2025</a:t>
            </a:r>
          </a:p>
          <a:p>
            <a:pPr algn="ctr">
              <a:lnSpc>
                <a:spcPct val="150000"/>
              </a:lnSpc>
            </a:pPr>
            <a:r>
              <a:rPr lang="en-US" sz="2800" u="sng" dirty="0"/>
              <a:t>Wendy T. Kanely</a:t>
            </a:r>
          </a:p>
          <a:p>
            <a:pPr algn="ctr"/>
            <a:r>
              <a:rPr lang="en-US" sz="2800" dirty="0"/>
              <a:t>Tobacco Prevention Specialist</a:t>
            </a:r>
          </a:p>
          <a:p>
            <a:pPr algn="ctr"/>
            <a:r>
              <a:rPr lang="en-US" sz="2400" dirty="0">
                <a:hlinkClick r:id="rId3"/>
              </a:rPr>
              <a:t>wendy.kanely@maryland.gov</a:t>
            </a:r>
            <a:r>
              <a:rPr lang="en-US" sz="2400" dirty="0"/>
              <a:t>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755" y="4783216"/>
            <a:ext cx="1475360" cy="169483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A62E645-C67F-411E-A2E6-4B94DF1252E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764" y="4783216"/>
            <a:ext cx="1727015" cy="169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355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rgbClr val="00244D"/>
          </a:solidFill>
          <a:ln>
            <a:solidFill>
              <a:srgbClr val="00244D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BA9E66"/>
                </a:solidFill>
                <a:latin typeface="Arial Narrow" panose="020B0606020202030204" pitchFamily="34" charset="0"/>
              </a:rPr>
              <a:t>Special Considerations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66934"/>
            <a:ext cx="12128309" cy="491066"/>
          </a:xfrm>
          <a:prstGeom prst="rect">
            <a:avLst/>
          </a:prstGeom>
          <a:solidFill>
            <a:srgbClr val="00244D"/>
          </a:solidFill>
          <a:ln>
            <a:solidFill>
              <a:srgbClr val="0024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7215" y="5655733"/>
            <a:ext cx="1044785" cy="1202267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0" y="6366934"/>
            <a:ext cx="685800" cy="491066"/>
          </a:xfrm>
        </p:spPr>
        <p:txBody>
          <a:bodyPr/>
          <a:lstStyle/>
          <a:p>
            <a:fld id="{9375762D-BD83-412D-B7A1-2F011CEAC71F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BD149A-11DE-4D89-A07C-CDC131AC25EF}"/>
              </a:ext>
            </a:extLst>
          </p:cNvPr>
          <p:cNvSpPr txBox="1"/>
          <p:nvPr/>
        </p:nvSpPr>
        <p:spPr>
          <a:xfrm>
            <a:off x="1304693" y="1534842"/>
            <a:ext cx="10649414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b="1" dirty="0"/>
              <a:t>Local/City Permits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b="1" dirty="0"/>
              <a:t>Liability Issues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/>
              <a:t>Health of Clients – Mobility Issues due to physical health or Substance use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/>
              <a:t>Keeping participants together &amp; safe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/>
              <a:t>Disposal after collection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/>
              <a:t>Awards/Incentives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284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rgbClr val="00244D"/>
          </a:solidFill>
          <a:ln>
            <a:solidFill>
              <a:srgbClr val="00244D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BA9E66"/>
                </a:solidFill>
                <a:latin typeface="Arial Narrow" panose="020B0606020202030204" pitchFamily="34" charset="0"/>
              </a:rPr>
              <a:t>The Why!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66934"/>
            <a:ext cx="12128309" cy="491066"/>
          </a:xfrm>
          <a:prstGeom prst="rect">
            <a:avLst/>
          </a:prstGeom>
          <a:solidFill>
            <a:srgbClr val="00244D"/>
          </a:solidFill>
          <a:ln>
            <a:solidFill>
              <a:srgbClr val="0024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7215" y="5655733"/>
            <a:ext cx="1044785" cy="1202267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0" y="6366934"/>
            <a:ext cx="685800" cy="491066"/>
          </a:xfrm>
        </p:spPr>
        <p:txBody>
          <a:bodyPr/>
          <a:lstStyle/>
          <a:p>
            <a:fld id="{9375762D-BD83-412D-B7A1-2F011CEAC71F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08F85A-16BB-4356-BC23-4EE7DA27A024}"/>
              </a:ext>
            </a:extLst>
          </p:cNvPr>
          <p:cNvSpPr txBox="1"/>
          <p:nvPr/>
        </p:nvSpPr>
        <p:spPr>
          <a:xfrm>
            <a:off x="579863" y="1487018"/>
            <a:ext cx="11253152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Why It’s Important! The Why!  -</a:t>
            </a:r>
          </a:p>
          <a:p>
            <a:endParaRPr lang="en-US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Fosters responsibility, leadership, teamwork, and civic responsibility.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Builds environmental awareness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Students learn the environmental impact of tobacco litter and are motivated to take care of the public spaces they use daily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Creates opportunities for Positive “Peer” Influence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Inspires peers to think critically about smoking and littering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Supports Public Health Education - promotes anti-smoking behaviors environmental activism and civic engagement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448814-9C65-4B26-A199-A1527E8034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5060" y="5149341"/>
            <a:ext cx="1418727" cy="14187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882121-6170-4DF5-9E7B-55A2406E40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1138" y="547326"/>
            <a:ext cx="3871877" cy="13255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939B9B-34F1-5335-D9EA-BC910DF14593}"/>
              </a:ext>
            </a:extLst>
          </p:cNvPr>
          <p:cNvSpPr txBox="1"/>
          <p:nvPr/>
        </p:nvSpPr>
        <p:spPr>
          <a:xfrm>
            <a:off x="3758398" y="1163152"/>
            <a:ext cx="80746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Picture Redacted</a:t>
            </a:r>
          </a:p>
        </p:txBody>
      </p:sp>
    </p:spTree>
    <p:extLst>
      <p:ext uri="{BB962C8B-B14F-4D97-AF65-F5344CB8AC3E}">
        <p14:creationId xmlns:p14="http://schemas.microsoft.com/office/powerpoint/2010/main" val="3145064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rgbClr val="00244D"/>
          </a:solidFill>
          <a:ln>
            <a:solidFill>
              <a:srgbClr val="00244D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BA9E66"/>
                </a:solidFill>
                <a:latin typeface="Arial Narrow" panose="020B0606020202030204" pitchFamily="34" charset="0"/>
              </a:rPr>
              <a:t>The Why!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66934"/>
            <a:ext cx="12128309" cy="491066"/>
          </a:xfrm>
          <a:prstGeom prst="rect">
            <a:avLst/>
          </a:prstGeom>
          <a:solidFill>
            <a:srgbClr val="00244D"/>
          </a:solidFill>
          <a:ln>
            <a:solidFill>
              <a:srgbClr val="0024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7215" y="5655733"/>
            <a:ext cx="1044785" cy="1202267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0" y="6366934"/>
            <a:ext cx="685800" cy="491066"/>
          </a:xfrm>
        </p:spPr>
        <p:txBody>
          <a:bodyPr/>
          <a:lstStyle/>
          <a:p>
            <a:fld id="{9375762D-BD83-412D-B7A1-2F011CEAC71F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08F85A-16BB-4356-BC23-4EE7DA27A024}"/>
              </a:ext>
            </a:extLst>
          </p:cNvPr>
          <p:cNvSpPr txBox="1"/>
          <p:nvPr/>
        </p:nvSpPr>
        <p:spPr>
          <a:xfrm>
            <a:off x="469424" y="1590488"/>
            <a:ext cx="1125315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/>
              <a:t>Benefits of Volunteering – Mindful Citizenship</a:t>
            </a:r>
          </a:p>
          <a:p>
            <a:endParaRPr lang="en-US" sz="2600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C86D4EBC-6365-4F9B-ABE5-851FE091AF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959469"/>
              </p:ext>
            </p:extLst>
          </p:nvPr>
        </p:nvGraphicFramePr>
        <p:xfrm>
          <a:off x="947853" y="2191627"/>
          <a:ext cx="10348331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89250">
                  <a:extLst>
                    <a:ext uri="{9D8B030D-6E8A-4147-A177-3AD203B41FA5}">
                      <a16:colId xmlns:a16="http://schemas.microsoft.com/office/drawing/2014/main" val="4166418917"/>
                    </a:ext>
                  </a:extLst>
                </a:gridCol>
                <a:gridCol w="4459081">
                  <a:extLst>
                    <a:ext uri="{9D8B030D-6E8A-4147-A177-3AD203B41FA5}">
                      <a16:colId xmlns:a16="http://schemas.microsoft.com/office/drawing/2014/main" val="2109974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="0" dirty="0">
                          <a:solidFill>
                            <a:sysClr val="windowText" lastClr="000000"/>
                          </a:solidFill>
                        </a:rPr>
                        <a:t>Sense of Purpose</a:t>
                      </a:r>
                    </a:p>
                    <a:p>
                      <a:r>
                        <a:rPr lang="en-US" sz="2800" b="0" dirty="0">
                          <a:solidFill>
                            <a:sysClr val="windowText" lastClr="000000"/>
                          </a:solidFill>
                        </a:rPr>
                        <a:t>Stress Reduction</a:t>
                      </a:r>
                    </a:p>
                    <a:p>
                      <a:r>
                        <a:rPr lang="en-US" sz="2800" b="0" dirty="0">
                          <a:solidFill>
                            <a:sysClr val="windowText" lastClr="000000"/>
                          </a:solidFill>
                        </a:rPr>
                        <a:t>Interpersonal (Social) Connection</a:t>
                      </a:r>
                    </a:p>
                    <a:p>
                      <a:r>
                        <a:rPr lang="en-US" sz="2800" b="0" dirty="0">
                          <a:solidFill>
                            <a:sysClr val="windowText" lastClr="000000"/>
                          </a:solidFill>
                        </a:rPr>
                        <a:t>Increased Self-Esteem</a:t>
                      </a:r>
                    </a:p>
                    <a:p>
                      <a:r>
                        <a:rPr lang="en-US" sz="2800" b="0" dirty="0">
                          <a:solidFill>
                            <a:sysClr val="windowText" lastClr="000000"/>
                          </a:solidFill>
                        </a:rPr>
                        <a:t>Improves Mental Acuity </a:t>
                      </a:r>
                    </a:p>
                    <a:p>
                      <a:r>
                        <a:rPr lang="en-US" sz="2800" b="0" dirty="0">
                          <a:solidFill>
                            <a:sysClr val="windowText" lastClr="000000"/>
                          </a:solidFill>
                        </a:rPr>
                        <a:t>Builds Self – Confidence</a:t>
                      </a:r>
                    </a:p>
                    <a:p>
                      <a:r>
                        <a:rPr lang="en-US" sz="2800" b="0" dirty="0">
                          <a:solidFill>
                            <a:sysClr val="windowText" lastClr="000000"/>
                          </a:solidFill>
                        </a:rPr>
                        <a:t>Skill Development</a:t>
                      </a:r>
                    </a:p>
                    <a:p>
                      <a:endParaRPr lang="en-US" sz="2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>
                          <a:solidFill>
                            <a:sysClr val="windowText" lastClr="000000"/>
                          </a:solidFill>
                        </a:rPr>
                        <a:t>Improved Mood</a:t>
                      </a:r>
                    </a:p>
                    <a:p>
                      <a:r>
                        <a:rPr lang="en-US" sz="2800" b="0" dirty="0">
                          <a:solidFill>
                            <a:sysClr val="windowText" lastClr="000000"/>
                          </a:solidFill>
                        </a:rPr>
                        <a:t>Lower Rates of Depression</a:t>
                      </a:r>
                    </a:p>
                    <a:p>
                      <a:r>
                        <a:rPr lang="en-US" sz="2800" b="0" dirty="0">
                          <a:solidFill>
                            <a:sysClr val="windowText" lastClr="000000"/>
                          </a:solidFill>
                        </a:rPr>
                        <a:t>Physical Fitness</a:t>
                      </a:r>
                    </a:p>
                    <a:p>
                      <a:r>
                        <a:rPr lang="en-US" sz="2800" b="0" dirty="0">
                          <a:solidFill>
                            <a:sysClr val="windowText" lastClr="000000"/>
                          </a:solidFill>
                        </a:rPr>
                        <a:t>Lower Blood Pressure</a:t>
                      </a:r>
                    </a:p>
                    <a:p>
                      <a:r>
                        <a:rPr lang="en-US" sz="2800" b="0" dirty="0">
                          <a:solidFill>
                            <a:sysClr val="windowText" lastClr="000000"/>
                          </a:solidFill>
                        </a:rPr>
                        <a:t>Decreased Pain Levels</a:t>
                      </a:r>
                    </a:p>
                    <a:p>
                      <a:r>
                        <a:rPr lang="en-US" sz="2800" b="0" dirty="0">
                          <a:solidFill>
                            <a:sysClr val="windowText" lastClr="000000"/>
                          </a:solidFill>
                        </a:rPr>
                        <a:t>Promotes Heart Health</a:t>
                      </a:r>
                    </a:p>
                    <a:p>
                      <a:r>
                        <a:rPr lang="en-US" sz="2800" b="0" dirty="0">
                          <a:solidFill>
                            <a:sysClr val="windowText" lastClr="000000"/>
                          </a:solidFill>
                        </a:rPr>
                        <a:t>Resilience Building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55673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55588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1846" y="-64234"/>
            <a:ext cx="12192000" cy="1325563"/>
          </a:xfrm>
          <a:solidFill>
            <a:srgbClr val="00244D"/>
          </a:solidFill>
          <a:ln>
            <a:solidFill>
              <a:srgbClr val="00244D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BA9E66"/>
                </a:solidFill>
                <a:latin typeface="Arial Narrow" panose="020B0606020202030204" pitchFamily="34" charset="0"/>
              </a:rPr>
              <a:t>Time Check??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66934"/>
            <a:ext cx="12128309" cy="491066"/>
          </a:xfrm>
          <a:prstGeom prst="rect">
            <a:avLst/>
          </a:prstGeom>
          <a:solidFill>
            <a:srgbClr val="00244D"/>
          </a:solidFill>
          <a:ln>
            <a:solidFill>
              <a:srgbClr val="0024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0" y="6366934"/>
            <a:ext cx="685800" cy="491066"/>
          </a:xfrm>
        </p:spPr>
        <p:txBody>
          <a:bodyPr/>
          <a:lstStyle/>
          <a:p>
            <a:fld id="{9375762D-BD83-412D-B7A1-2F011CEAC71F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7215" y="5655733"/>
            <a:ext cx="1044785" cy="1202267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08F85A-16BB-4356-BC23-4EE7DA27A024}"/>
              </a:ext>
            </a:extLst>
          </p:cNvPr>
          <p:cNvSpPr txBox="1"/>
          <p:nvPr/>
        </p:nvSpPr>
        <p:spPr>
          <a:xfrm>
            <a:off x="260339" y="1400147"/>
            <a:ext cx="11409268" cy="4116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lnSpc>
                <a:spcPct val="150000"/>
              </a:lnSpc>
            </a:pPr>
            <a:r>
              <a:rPr lang="en-US" sz="4000" b="1" dirty="0">
                <a:hlinkClick r:id="rId4"/>
              </a:rPr>
              <a:t>No Butts in the Bay</a:t>
            </a:r>
            <a:r>
              <a:rPr lang="en-US" sz="4000" b="1" dirty="0"/>
              <a:t>! </a:t>
            </a:r>
          </a:p>
          <a:p>
            <a:pPr lvl="1" algn="ctr">
              <a:lnSpc>
                <a:spcPct val="150000"/>
              </a:lnSpc>
            </a:pPr>
            <a:r>
              <a:rPr lang="en-US" sz="4000" dirty="0"/>
              <a:t>Annapolis Green 2022</a:t>
            </a:r>
          </a:p>
          <a:p>
            <a:pPr lvl="1" algn="ctr">
              <a:lnSpc>
                <a:spcPct val="150000"/>
              </a:lnSpc>
            </a:pPr>
            <a:endParaRPr lang="en-US" sz="1600" dirty="0">
              <a:hlinkClick r:id="rId4"/>
            </a:endParaRPr>
          </a:p>
          <a:p>
            <a:pPr lvl="1" algn="ctr">
              <a:lnSpc>
                <a:spcPct val="150000"/>
              </a:lnSpc>
            </a:pPr>
            <a:endParaRPr lang="en-US" sz="1600" dirty="0">
              <a:hlinkClick r:id="rId4"/>
            </a:endParaRPr>
          </a:p>
          <a:p>
            <a:pPr lvl="1" algn="ctr">
              <a:lnSpc>
                <a:spcPct val="150000"/>
              </a:lnSpc>
            </a:pPr>
            <a:endParaRPr lang="en-US" sz="1600" dirty="0">
              <a:hlinkClick r:id="rId4"/>
            </a:endParaRPr>
          </a:p>
          <a:p>
            <a:pPr lvl="1" algn="ctr">
              <a:lnSpc>
                <a:spcPct val="150000"/>
              </a:lnSpc>
            </a:pPr>
            <a:endParaRPr lang="en-US" sz="1600" dirty="0">
              <a:hlinkClick r:id="rId4"/>
            </a:endParaRPr>
          </a:p>
          <a:p>
            <a:pPr lvl="1" algn="ctr">
              <a:lnSpc>
                <a:spcPct val="150000"/>
              </a:lnSpc>
            </a:pPr>
            <a:endParaRPr lang="en-US" sz="1600" dirty="0">
              <a:hlinkClick r:id="rId4"/>
            </a:endParaRPr>
          </a:p>
          <a:p>
            <a:pPr lvl="1" algn="ctr">
              <a:lnSpc>
                <a:spcPct val="150000"/>
              </a:lnSpc>
            </a:pPr>
            <a:r>
              <a:rPr lang="en-US" sz="1600" dirty="0">
                <a:hlinkClick r:id="rId4"/>
              </a:rPr>
              <a:t>https://www.youtube.com/watch?v=09jyH7yruww&amp;list=PLy8_e9oMLRVplKTG845LyjTK6IcEUEeWf</a:t>
            </a:r>
            <a:endParaRPr lang="en-US" sz="16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E26A8AE-A9CF-460C-B492-8A6CD021C5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1798" y="3668529"/>
            <a:ext cx="10044885" cy="12205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905923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9E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2496870" y="-290384"/>
            <a:ext cx="7198261" cy="7438768"/>
          </a:xfrm>
          <a:prstGeom prst="ellipse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32856" y="2028616"/>
            <a:ext cx="719826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i="1" dirty="0"/>
              <a:t>Thank you!</a:t>
            </a:r>
          </a:p>
          <a:p>
            <a:pPr algn="ctr"/>
            <a:r>
              <a:rPr lang="en-US" sz="4000" dirty="0"/>
              <a:t>410-838-1500</a:t>
            </a:r>
          </a:p>
          <a:p>
            <a:pPr algn="ctr"/>
            <a:r>
              <a:rPr lang="en-US" sz="4000" dirty="0"/>
              <a:t>www.harfordcountyhealth.com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755" y="4783216"/>
            <a:ext cx="1475360" cy="16948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AC4D3E4-4B74-43AC-B386-7D36E104C7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4230" y="4783215"/>
            <a:ext cx="1727015" cy="169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871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rgbClr val="00244D"/>
          </a:solidFill>
          <a:ln>
            <a:solidFill>
              <a:srgbClr val="00244D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BA9E66"/>
                </a:solidFill>
                <a:latin typeface="Arial Narrow" panose="020B0606020202030204" pitchFamily="34" charset="0"/>
              </a:rPr>
              <a:t>Background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66934"/>
            <a:ext cx="12128309" cy="491066"/>
          </a:xfrm>
          <a:prstGeom prst="rect">
            <a:avLst/>
          </a:prstGeom>
          <a:solidFill>
            <a:srgbClr val="00244D"/>
          </a:solidFill>
          <a:ln>
            <a:solidFill>
              <a:srgbClr val="0024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7215" y="5655733"/>
            <a:ext cx="1044785" cy="1202267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0" y="6366934"/>
            <a:ext cx="685800" cy="491066"/>
          </a:xfrm>
        </p:spPr>
        <p:txBody>
          <a:bodyPr/>
          <a:lstStyle/>
          <a:p>
            <a:fld id="{9375762D-BD83-412D-B7A1-2F011CEAC71F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40826F-BDFC-40B9-B6AB-180BDEE26BAD}"/>
              </a:ext>
            </a:extLst>
          </p:cNvPr>
          <p:cNvSpPr txBox="1"/>
          <p:nvPr/>
        </p:nvSpPr>
        <p:spPr>
          <a:xfrm>
            <a:off x="174702" y="1485843"/>
            <a:ext cx="1128503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CRF TOBACCO – LOCAL PUBLIC HEALTH</a:t>
            </a:r>
          </a:p>
          <a:p>
            <a:r>
              <a:rPr lang="en-US" sz="2400" dirty="0"/>
              <a:t>Local Health Department FY 2026 Guidelines</a:t>
            </a:r>
          </a:p>
          <a:p>
            <a:endParaRPr lang="en-US" sz="2400" dirty="0"/>
          </a:p>
          <a:p>
            <a:pPr algn="ctr"/>
            <a:r>
              <a:rPr lang="en-US" sz="2400" b="1" dirty="0"/>
              <a:t>Community-Based</a:t>
            </a:r>
            <a:r>
              <a:rPr lang="en-US" sz="2400" dirty="0"/>
              <a:t> Strategies and Activities</a:t>
            </a:r>
          </a:p>
          <a:p>
            <a:endParaRPr lang="en-US" sz="2400" dirty="0"/>
          </a:p>
          <a:p>
            <a:r>
              <a:rPr lang="en-US" sz="2400" dirty="0">
                <a:highlight>
                  <a:srgbClr val="FFFF00"/>
                </a:highlight>
              </a:rPr>
              <a:t>Conduct community engagement activities, such as </a:t>
            </a:r>
            <a:r>
              <a:rPr lang="en-US" sz="3200" b="1" dirty="0">
                <a:solidFill>
                  <a:srgbClr val="FF0000"/>
                </a:solidFill>
                <a:highlight>
                  <a:srgbClr val="FFFF00"/>
                </a:highlight>
              </a:rPr>
              <a:t>cigarette butt clean-ups</a:t>
            </a:r>
            <a:r>
              <a:rPr lang="en-US" sz="2400" dirty="0">
                <a:highlight>
                  <a:srgbClr val="FFFF00"/>
                </a:highlight>
              </a:rPr>
              <a:t>, vape disposal, and other tobacco litter awareness along with intervention activities for quitting.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E81DC1B4-44C1-4A3E-93AB-ED4C87D72811}"/>
              </a:ext>
            </a:extLst>
          </p:cNvPr>
          <p:cNvSpPr/>
          <p:nvPr/>
        </p:nvSpPr>
        <p:spPr>
          <a:xfrm rot="1540535">
            <a:off x="9841735" y="1650246"/>
            <a:ext cx="771371" cy="1647927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07A10B-E244-4493-B8CD-54D44016C84C}"/>
              </a:ext>
            </a:extLst>
          </p:cNvPr>
          <p:cNvSpPr txBox="1"/>
          <p:nvPr/>
        </p:nvSpPr>
        <p:spPr>
          <a:xfrm>
            <a:off x="685800" y="5170711"/>
            <a:ext cx="1056735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Under optimal conditions, it can take at least nine (9) months for a cigarette butt to degrade – Source: Tobacco and the Environment - April 2023</a:t>
            </a:r>
          </a:p>
        </p:txBody>
      </p:sp>
    </p:spTree>
    <p:extLst>
      <p:ext uri="{BB962C8B-B14F-4D97-AF65-F5344CB8AC3E}">
        <p14:creationId xmlns:p14="http://schemas.microsoft.com/office/powerpoint/2010/main" val="1783793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rgbClr val="00244D"/>
          </a:solidFill>
          <a:ln>
            <a:solidFill>
              <a:srgbClr val="00244D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BA9E66"/>
                </a:solidFill>
                <a:latin typeface="Arial Narrow" panose="020B0606020202030204" pitchFamily="34" charset="0"/>
              </a:rPr>
              <a:t>Research/Planning - Existing Clean-ups 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66934"/>
            <a:ext cx="12128309" cy="491066"/>
          </a:xfrm>
          <a:prstGeom prst="rect">
            <a:avLst/>
          </a:prstGeom>
          <a:solidFill>
            <a:srgbClr val="00244D"/>
          </a:solidFill>
          <a:ln>
            <a:solidFill>
              <a:srgbClr val="0024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7215" y="5655733"/>
            <a:ext cx="1044785" cy="1202267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0" y="6366934"/>
            <a:ext cx="685800" cy="491066"/>
          </a:xfrm>
        </p:spPr>
        <p:txBody>
          <a:bodyPr/>
          <a:lstStyle/>
          <a:p>
            <a:fld id="{9375762D-BD83-412D-B7A1-2F011CEAC71F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BBB41F-9E03-4554-82CE-FFB17773AD9A}"/>
              </a:ext>
            </a:extLst>
          </p:cNvPr>
          <p:cNvSpPr txBox="1"/>
          <p:nvPr/>
        </p:nvSpPr>
        <p:spPr>
          <a:xfrm>
            <a:off x="169912" y="1700399"/>
            <a:ext cx="11499695" cy="13849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en-US" sz="2800" b="1" dirty="0"/>
              <a:t>Bel Air Downtown Alliance </a:t>
            </a:r>
            <a:r>
              <a:rPr lang="en-US" sz="2800" dirty="0"/>
              <a:t>– The Bel Air Clean Up Day is a bi-annual clean-up event! Thanks in part to </a:t>
            </a:r>
            <a:r>
              <a:rPr lang="en-US" sz="2800" b="1" dirty="0"/>
              <a:t>Keep America Beautiful</a:t>
            </a:r>
            <a:r>
              <a:rPr lang="en-US" sz="2800" dirty="0"/>
              <a:t> – Funding, Supplies, Experience, Free Lunch!!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4DB7EF3-7336-400F-AE98-1D2A5A8526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9824" y="3486349"/>
            <a:ext cx="9612351" cy="21693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E652408-888D-4B07-9274-5F93544FB2FA}"/>
              </a:ext>
            </a:extLst>
          </p:cNvPr>
          <p:cNvSpPr txBox="1"/>
          <p:nvPr/>
        </p:nvSpPr>
        <p:spPr>
          <a:xfrm>
            <a:off x="3897352" y="5879743"/>
            <a:ext cx="60997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https://kab.org/apply-here/</a:t>
            </a:r>
          </a:p>
        </p:txBody>
      </p:sp>
    </p:spTree>
    <p:extLst>
      <p:ext uri="{BB962C8B-B14F-4D97-AF65-F5344CB8AC3E}">
        <p14:creationId xmlns:p14="http://schemas.microsoft.com/office/powerpoint/2010/main" val="3457035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rgbClr val="00244D"/>
          </a:solidFill>
          <a:ln>
            <a:solidFill>
              <a:srgbClr val="00244D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BA9E66"/>
                </a:solidFill>
                <a:latin typeface="Arial Narrow" panose="020B0606020202030204" pitchFamily="34" charset="0"/>
              </a:rPr>
              <a:t>Research/Planning  - Existing Clean-ups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66934"/>
            <a:ext cx="12128309" cy="491066"/>
          </a:xfrm>
          <a:prstGeom prst="rect">
            <a:avLst/>
          </a:prstGeom>
          <a:solidFill>
            <a:srgbClr val="00244D"/>
          </a:solidFill>
          <a:ln>
            <a:solidFill>
              <a:srgbClr val="0024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7215" y="5655733"/>
            <a:ext cx="1044785" cy="1202267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0" y="6366934"/>
            <a:ext cx="685800" cy="491066"/>
          </a:xfrm>
        </p:spPr>
        <p:txBody>
          <a:bodyPr/>
          <a:lstStyle/>
          <a:p>
            <a:fld id="{9375762D-BD83-412D-B7A1-2F011CEAC71F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544BD2-072A-4317-883B-C643E77ECA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3619" y="3902507"/>
            <a:ext cx="2975988" cy="175322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D31C8B2-15A9-4BF4-87A7-1F59AC0D9F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4857" y="1681399"/>
            <a:ext cx="1921592" cy="19215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C4A1BA-BAEF-418E-BDB2-0BDF7371D542}"/>
              </a:ext>
            </a:extLst>
          </p:cNvPr>
          <p:cNvSpPr txBox="1"/>
          <p:nvPr/>
        </p:nvSpPr>
        <p:spPr>
          <a:xfrm>
            <a:off x="2103957" y="5845602"/>
            <a:ext cx="7625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6"/>
              </a:rPr>
              <a:t>https://www.facebook.com/p/CAT-Club-of-Havre-de-Grace-100064541386030/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49A6B27-9F7E-4374-BDBA-5258AB11FE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97841" y="1442457"/>
            <a:ext cx="4286250" cy="42862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CE15562-386D-478B-BE92-A44CB738C38D}"/>
              </a:ext>
            </a:extLst>
          </p:cNvPr>
          <p:cNvSpPr txBox="1"/>
          <p:nvPr/>
        </p:nvSpPr>
        <p:spPr>
          <a:xfrm>
            <a:off x="342900" y="1519684"/>
            <a:ext cx="3754941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CAT Club of Havre de Grace - CITIZENS AGAINST TRASH–</a:t>
            </a:r>
          </a:p>
          <a:p>
            <a:r>
              <a:rPr lang="en-US" sz="2800" dirty="0">
                <a:solidFill>
                  <a:srgbClr val="FF0000"/>
                </a:solidFill>
              </a:rPr>
              <a:t>Adopts a block, Kids Programs</a:t>
            </a:r>
          </a:p>
          <a:p>
            <a:endParaRPr lang="en-US" sz="2800" dirty="0">
              <a:solidFill>
                <a:srgbClr val="FF0000"/>
              </a:solidFill>
            </a:endParaRPr>
          </a:p>
          <a:p>
            <a:r>
              <a:rPr lang="en-US" sz="2800" dirty="0">
                <a:solidFill>
                  <a:srgbClr val="FF0000"/>
                </a:solidFill>
              </a:rPr>
              <a:t>Funding, Areas in need, contact, Special Considerations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293404A-6137-8BEC-B542-0332A44D717D}"/>
              </a:ext>
            </a:extLst>
          </p:cNvPr>
          <p:cNvSpPr/>
          <p:nvPr/>
        </p:nvSpPr>
        <p:spPr>
          <a:xfrm>
            <a:off x="10135892" y="2929872"/>
            <a:ext cx="1533715" cy="132556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Picture Redacted</a:t>
            </a:r>
          </a:p>
        </p:txBody>
      </p:sp>
    </p:spTree>
    <p:extLst>
      <p:ext uri="{BB962C8B-B14F-4D97-AF65-F5344CB8AC3E}">
        <p14:creationId xmlns:p14="http://schemas.microsoft.com/office/powerpoint/2010/main" val="3204829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rgbClr val="00244D"/>
          </a:solidFill>
          <a:ln>
            <a:solidFill>
              <a:srgbClr val="00244D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BA9E66"/>
                </a:solidFill>
                <a:latin typeface="Arial Narrow" panose="020B0606020202030204" pitchFamily="34" charset="0"/>
              </a:rPr>
              <a:t>Research Planning- Resources Online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66934"/>
            <a:ext cx="12128309" cy="491066"/>
          </a:xfrm>
          <a:prstGeom prst="rect">
            <a:avLst/>
          </a:prstGeom>
          <a:solidFill>
            <a:srgbClr val="00244D"/>
          </a:solidFill>
          <a:ln>
            <a:solidFill>
              <a:srgbClr val="0024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7215" y="5655733"/>
            <a:ext cx="1044785" cy="1202267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0" y="6366934"/>
            <a:ext cx="685800" cy="491066"/>
          </a:xfrm>
        </p:spPr>
        <p:txBody>
          <a:bodyPr/>
          <a:lstStyle/>
          <a:p>
            <a:fld id="{9375762D-BD83-412D-B7A1-2F011CEAC71F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C934B8-B4EB-45E5-9719-C8EE997BB38C}"/>
              </a:ext>
            </a:extLst>
          </p:cNvPr>
          <p:cNvSpPr txBox="1"/>
          <p:nvPr/>
        </p:nvSpPr>
        <p:spPr>
          <a:xfrm>
            <a:off x="213927" y="5839883"/>
            <a:ext cx="8352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MDH - https://smokingstopshere.com/wp-content/uploads/2015/04/cleanup.pdf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93BC215-AFF1-4519-BF42-7241330630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927" y="1601542"/>
            <a:ext cx="6210838" cy="40541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9D1A2DD-3EA5-4132-9948-71E115FB28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8005" y="2109990"/>
            <a:ext cx="7580775" cy="25376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B72EDCB-357E-4A5D-B1D9-737214C7D069}"/>
              </a:ext>
            </a:extLst>
          </p:cNvPr>
          <p:cNvSpPr txBox="1"/>
          <p:nvPr/>
        </p:nvSpPr>
        <p:spPr>
          <a:xfrm>
            <a:off x="6216646" y="3292250"/>
            <a:ext cx="5975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7"/>
              </a:rPr>
              <a:t>https://www.takedowntobacco.org/activities/billions-of-butts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9D4A3A-9AAA-4256-9BDF-0718467CE9FD}"/>
              </a:ext>
            </a:extLst>
          </p:cNvPr>
          <p:cNvSpPr txBox="1"/>
          <p:nvPr/>
        </p:nvSpPr>
        <p:spPr>
          <a:xfrm>
            <a:off x="2371241" y="3044827"/>
            <a:ext cx="67882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Picture Redacted</a:t>
            </a:r>
          </a:p>
        </p:txBody>
      </p:sp>
    </p:spTree>
    <p:extLst>
      <p:ext uri="{BB962C8B-B14F-4D97-AF65-F5344CB8AC3E}">
        <p14:creationId xmlns:p14="http://schemas.microsoft.com/office/powerpoint/2010/main" val="3434082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3691" y="0"/>
            <a:ext cx="12192000" cy="1325563"/>
          </a:xfrm>
          <a:solidFill>
            <a:srgbClr val="00244D"/>
          </a:solidFill>
          <a:ln>
            <a:solidFill>
              <a:srgbClr val="00244D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BA9E66"/>
                </a:solidFill>
                <a:latin typeface="Arial Narrow" panose="020B0606020202030204" pitchFamily="34" charset="0"/>
              </a:rPr>
              <a:t>Budget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66934"/>
            <a:ext cx="12128309" cy="491066"/>
          </a:xfrm>
          <a:prstGeom prst="rect">
            <a:avLst/>
          </a:prstGeom>
          <a:solidFill>
            <a:srgbClr val="00244D"/>
          </a:solidFill>
          <a:ln>
            <a:solidFill>
              <a:srgbClr val="0024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7215" y="5655733"/>
            <a:ext cx="1044785" cy="1202267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0" y="6366934"/>
            <a:ext cx="685800" cy="491066"/>
          </a:xfrm>
        </p:spPr>
        <p:txBody>
          <a:bodyPr/>
          <a:lstStyle/>
          <a:p>
            <a:fld id="{9375762D-BD83-412D-B7A1-2F011CEAC71F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032640-F1D1-4009-84F6-D3C0CB0BCEB1}"/>
              </a:ext>
            </a:extLst>
          </p:cNvPr>
          <p:cNvSpPr txBox="1"/>
          <p:nvPr/>
        </p:nvSpPr>
        <p:spPr>
          <a:xfrm>
            <a:off x="705993" y="1427356"/>
            <a:ext cx="1071632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/>
              <a:t>Materials Needed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</a:rPr>
              <a:t>Gloves 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</a:rPr>
              <a:t>Lightweight litter grabbers </a:t>
            </a:r>
          </a:p>
          <a:p>
            <a:pPr algn="ctr"/>
            <a:r>
              <a:rPr lang="en-US" sz="2400" dirty="0"/>
              <a:t>Branded T-shirts (optional but helps team identity) 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</a:rPr>
              <a:t>Trash bags </a:t>
            </a:r>
            <a:r>
              <a:rPr lang="en-US" sz="2400" dirty="0"/>
              <a:t>or buckets </a:t>
            </a:r>
          </a:p>
          <a:p>
            <a:pPr algn="ctr"/>
            <a:r>
              <a:rPr lang="en-US" sz="2400" dirty="0"/>
              <a:t>Hand sanitizer </a:t>
            </a:r>
          </a:p>
          <a:p>
            <a:pPr algn="ctr"/>
            <a:r>
              <a:rPr lang="en-US" sz="2400" dirty="0"/>
              <a:t>Awareness materials (flyers, infographics, stickers) </a:t>
            </a:r>
          </a:p>
          <a:p>
            <a:pPr algn="ctr"/>
            <a:r>
              <a:rPr lang="en-US" sz="2400" dirty="0"/>
              <a:t>Water bottles and nutritious snacks </a:t>
            </a:r>
          </a:p>
          <a:p>
            <a:pPr algn="ctr"/>
            <a:r>
              <a:rPr lang="en-US" sz="2400" dirty="0"/>
              <a:t>Participation certificates 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</a:rPr>
              <a:t>Incentive items (raffle prizes/gift cards/bus tickets) </a:t>
            </a:r>
          </a:p>
          <a:p>
            <a:pPr algn="ctr"/>
            <a:r>
              <a:rPr lang="en-US" sz="2400" dirty="0"/>
              <a:t>Signs or banners for visibility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</a:rPr>
              <a:t>Reflective Vests</a:t>
            </a:r>
          </a:p>
          <a:p>
            <a:endParaRPr lang="en-US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79363E-4888-4AB5-8612-270B4D52C0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6769" y="1720781"/>
            <a:ext cx="1918544" cy="2784312"/>
          </a:xfrm>
          <a:prstGeom prst="rect">
            <a:avLst/>
          </a:prstGeom>
          <a:ln>
            <a:solidFill>
              <a:srgbClr val="00244D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8AB0FF8-AA1B-7F34-1539-DA498B28C6E7}"/>
              </a:ext>
            </a:extLst>
          </p:cNvPr>
          <p:cNvSpPr txBox="1"/>
          <p:nvPr/>
        </p:nvSpPr>
        <p:spPr>
          <a:xfrm>
            <a:off x="3002797" y="3255957"/>
            <a:ext cx="13022450" cy="3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Picture Redacted</a:t>
            </a:r>
          </a:p>
        </p:txBody>
      </p:sp>
    </p:spTree>
    <p:extLst>
      <p:ext uri="{BB962C8B-B14F-4D97-AF65-F5344CB8AC3E}">
        <p14:creationId xmlns:p14="http://schemas.microsoft.com/office/powerpoint/2010/main" val="3720010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rgbClr val="00244D"/>
          </a:solidFill>
          <a:ln>
            <a:solidFill>
              <a:srgbClr val="00244D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BA9E66"/>
                </a:solidFill>
                <a:latin typeface="Arial Narrow" panose="020B0606020202030204" pitchFamily="34" charset="0"/>
              </a:rPr>
              <a:t>Start Up – Pilot Programs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66934"/>
            <a:ext cx="12128309" cy="491066"/>
          </a:xfrm>
          <a:prstGeom prst="rect">
            <a:avLst/>
          </a:prstGeom>
          <a:solidFill>
            <a:srgbClr val="00244D"/>
          </a:solidFill>
          <a:ln>
            <a:solidFill>
              <a:srgbClr val="0024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7215" y="5655733"/>
            <a:ext cx="1044785" cy="1202267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0" y="6366934"/>
            <a:ext cx="685800" cy="491066"/>
          </a:xfrm>
        </p:spPr>
        <p:txBody>
          <a:bodyPr/>
          <a:lstStyle/>
          <a:p>
            <a:fld id="{9375762D-BD83-412D-B7A1-2F011CEAC71F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30CC78-4FC2-40AA-A532-02CAD56DFDB8}"/>
              </a:ext>
            </a:extLst>
          </p:cNvPr>
          <p:cNvSpPr txBox="1"/>
          <p:nvPr/>
        </p:nvSpPr>
        <p:spPr>
          <a:xfrm>
            <a:off x="325146" y="2076533"/>
            <a:ext cx="5900322" cy="35394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en-US" sz="2800" b="1" dirty="0"/>
              <a:t>New Day Recovery and Wellness - Day Program for individual’s in Recovery (On Our Own)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800" b="1" dirty="0"/>
              <a:t>Quarterly – Property, Alley, Bus Stop and Playground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800" b="1" dirty="0"/>
              <a:t>Staff Support/Buy-In, Client Participation, Incentives – Bus Passes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67029A7-6AED-4B3F-B6E8-2461953A90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7904" y="1442669"/>
            <a:ext cx="3675352" cy="42130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4E4DE1D-239D-512B-A1DC-288F6712EAD2}"/>
              </a:ext>
            </a:extLst>
          </p:cNvPr>
          <p:cNvSpPr txBox="1"/>
          <p:nvPr/>
        </p:nvSpPr>
        <p:spPr>
          <a:xfrm>
            <a:off x="3053165" y="3255957"/>
            <a:ext cx="71602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Picture Redacted</a:t>
            </a:r>
          </a:p>
        </p:txBody>
      </p:sp>
    </p:spTree>
    <p:extLst>
      <p:ext uri="{BB962C8B-B14F-4D97-AF65-F5344CB8AC3E}">
        <p14:creationId xmlns:p14="http://schemas.microsoft.com/office/powerpoint/2010/main" val="3226596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rgbClr val="00244D"/>
          </a:solidFill>
          <a:ln>
            <a:solidFill>
              <a:srgbClr val="00244D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BA9E66"/>
                </a:solidFill>
                <a:latin typeface="Arial Narrow" panose="020B0606020202030204" pitchFamily="34" charset="0"/>
              </a:rPr>
              <a:t>Start Up – Pilot Programs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66934"/>
            <a:ext cx="12128309" cy="491066"/>
          </a:xfrm>
          <a:prstGeom prst="rect">
            <a:avLst/>
          </a:prstGeom>
          <a:solidFill>
            <a:srgbClr val="00244D"/>
          </a:solidFill>
          <a:ln>
            <a:solidFill>
              <a:srgbClr val="0024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7215" y="5655733"/>
            <a:ext cx="1044785" cy="1202267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0" y="6366934"/>
            <a:ext cx="685800" cy="491066"/>
          </a:xfrm>
        </p:spPr>
        <p:txBody>
          <a:bodyPr/>
          <a:lstStyle/>
          <a:p>
            <a:fld id="{9375762D-BD83-412D-B7A1-2F011CEAC71F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9AA5F4-FDF0-48DA-8C80-0F3061E918D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343" b="16954"/>
          <a:stretch/>
        </p:blipFill>
        <p:spPr>
          <a:xfrm>
            <a:off x="3871153" y="2232316"/>
            <a:ext cx="5397446" cy="258080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AB86349-57C3-42E8-9B27-F1E4783565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7426" y="1542565"/>
            <a:ext cx="2027518" cy="27046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A5DA9EA-C95D-4904-BF63-179BE378D1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" y="1646448"/>
            <a:ext cx="2956816" cy="3688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BC52E77-56B4-F092-543A-91464284B63E}"/>
              </a:ext>
            </a:extLst>
          </p:cNvPr>
          <p:cNvSpPr txBox="1"/>
          <p:nvPr/>
        </p:nvSpPr>
        <p:spPr>
          <a:xfrm>
            <a:off x="232475" y="4443793"/>
            <a:ext cx="80746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Picture Redacted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4421C5-1736-EE4A-47A5-6A0680F8F4E4}"/>
              </a:ext>
            </a:extLst>
          </p:cNvPr>
          <p:cNvSpPr txBox="1"/>
          <p:nvPr/>
        </p:nvSpPr>
        <p:spPr>
          <a:xfrm>
            <a:off x="5344332" y="3661582"/>
            <a:ext cx="80746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Picture Redacted</a:t>
            </a:r>
          </a:p>
        </p:txBody>
      </p:sp>
    </p:spTree>
    <p:extLst>
      <p:ext uri="{BB962C8B-B14F-4D97-AF65-F5344CB8AC3E}">
        <p14:creationId xmlns:p14="http://schemas.microsoft.com/office/powerpoint/2010/main" val="3871405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rgbClr val="00244D"/>
          </a:solidFill>
          <a:ln>
            <a:solidFill>
              <a:srgbClr val="00244D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BA9E66"/>
                </a:solidFill>
                <a:latin typeface="Arial Narrow" panose="020B0606020202030204" pitchFamily="34" charset="0"/>
              </a:rPr>
              <a:t>Start Up – Pilot Programs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66934"/>
            <a:ext cx="12128309" cy="491066"/>
          </a:xfrm>
          <a:prstGeom prst="rect">
            <a:avLst/>
          </a:prstGeom>
          <a:solidFill>
            <a:srgbClr val="00244D"/>
          </a:solidFill>
          <a:ln>
            <a:solidFill>
              <a:srgbClr val="0024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7215" y="5655733"/>
            <a:ext cx="1044785" cy="1202267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0" y="6366934"/>
            <a:ext cx="685800" cy="491066"/>
          </a:xfrm>
        </p:spPr>
        <p:txBody>
          <a:bodyPr/>
          <a:lstStyle/>
          <a:p>
            <a:fld id="{9375762D-BD83-412D-B7A1-2F011CEAC71F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30CC78-4FC2-40AA-A532-02CAD56DFDB8}"/>
              </a:ext>
            </a:extLst>
          </p:cNvPr>
          <p:cNvSpPr txBox="1"/>
          <p:nvPr/>
        </p:nvSpPr>
        <p:spPr>
          <a:xfrm>
            <a:off x="8419170" y="2909964"/>
            <a:ext cx="3465317" cy="9233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en-US" b="1" dirty="0"/>
              <a:t>Somerset Manor, Havre de Grace  Housing Community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b="1" dirty="0"/>
              <a:t>Quarterly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7569C4E-704B-4E3E-B522-9FC3D75696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8469" y="4171155"/>
            <a:ext cx="1146717" cy="11467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7F2A425-817C-4F5B-B842-ACD8ED3F4A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1071" y="3429000"/>
            <a:ext cx="2080925" cy="20987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470F1DE-0C6A-4198-A977-3ECEC4DDAF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714" y="1698577"/>
            <a:ext cx="2633700" cy="13168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D128D5-13EC-44AA-9D9C-B5C21D8761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79837" y="1660328"/>
            <a:ext cx="3280329" cy="409195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9B71268-9DE1-1D22-621F-181EDB997BEE}"/>
              </a:ext>
            </a:extLst>
          </p:cNvPr>
          <p:cNvSpPr txBox="1"/>
          <p:nvPr/>
        </p:nvSpPr>
        <p:spPr>
          <a:xfrm>
            <a:off x="-402956" y="4492404"/>
            <a:ext cx="80746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Picture Redacted</a:t>
            </a:r>
          </a:p>
        </p:txBody>
      </p:sp>
    </p:spTree>
    <p:extLst>
      <p:ext uri="{BB962C8B-B14F-4D97-AF65-F5344CB8AC3E}">
        <p14:creationId xmlns:p14="http://schemas.microsoft.com/office/powerpoint/2010/main" val="3570704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a83f410-c06a-4c5e-8d3a-811ec559d79b">
      <Terms xmlns="http://schemas.microsoft.com/office/infopath/2007/PartnerControls"/>
    </lcf76f155ced4ddcb4097134ff3c332f>
    <TaxCatchAll xmlns="c261c137-cdd3-4900-bec3-09f30364350c" xsi:nil="true"/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E2ECCE3365C94582B74FEAC026634F" ma:contentTypeVersion="20" ma:contentTypeDescription="Create a new document." ma:contentTypeScope="" ma:versionID="cde490f7cdf6531257c6bb2649990f9a">
  <xsd:schema xmlns:xsd="http://www.w3.org/2001/XMLSchema" xmlns:xs="http://www.w3.org/2001/XMLSchema" xmlns:p="http://schemas.microsoft.com/office/2006/metadata/properties" xmlns:ns1="http://schemas.microsoft.com/sharepoint/v3" xmlns:ns2="da83f410-c06a-4c5e-8d3a-811ec559d79b" xmlns:ns3="c261c137-cdd3-4900-bec3-09f30364350c" targetNamespace="http://schemas.microsoft.com/office/2006/metadata/properties" ma:root="true" ma:fieldsID="e4cc4559574bee5530b82c8b9a1d721d" ns1:_="" ns2:_="" ns3:_="">
    <xsd:import namespace="http://schemas.microsoft.com/sharepoint/v3"/>
    <xsd:import namespace="da83f410-c06a-4c5e-8d3a-811ec559d79b"/>
    <xsd:import namespace="c261c137-cdd3-4900-bec3-09f30364350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6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7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83f410-c06a-4c5e-8d3a-811ec559d7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d37ae30-1c3a-40e1-94c5-05ea5a1665a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61c137-cdd3-4900-bec3-09f30364350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2b42a769-8cb9-49fa-9099-866f416aa39b}" ma:internalName="TaxCatchAll" ma:showField="CatchAllData" ma:web="c261c137-cdd3-4900-bec3-09f30364350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D8FC2A-BB32-4A07-9DB7-ED9CCB2CEA88}">
  <ds:schemaRefs>
    <ds:schemaRef ds:uri="http://schemas.microsoft.com/sharepoint/v3"/>
    <ds:schemaRef ds:uri="http://schemas.microsoft.com/office/2006/documentManagement/types"/>
    <ds:schemaRef ds:uri="da83f410-c06a-4c5e-8d3a-811ec559d79b"/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c261c137-cdd3-4900-bec3-09f30364350c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63CD27D6-07C6-477E-B773-8E229FF47FA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163FD4-DC2E-425C-8398-CB8990EB83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da83f410-c06a-4c5e-8d3a-811ec559d79b"/>
    <ds:schemaRef ds:uri="c261c137-cdd3-4900-bec3-09f3036435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5888</TotalTime>
  <Words>595</Words>
  <Application>Microsoft Office PowerPoint</Application>
  <PresentationFormat>Widescreen</PresentationFormat>
  <Paragraphs>129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Narrow</vt:lpstr>
      <vt:lpstr>Calibri</vt:lpstr>
      <vt:lpstr>Calibri Light</vt:lpstr>
      <vt:lpstr>Wingdings</vt:lpstr>
      <vt:lpstr>Office Theme</vt:lpstr>
      <vt:lpstr>PowerPoint Presentation</vt:lpstr>
      <vt:lpstr>Background</vt:lpstr>
      <vt:lpstr>Research/Planning - Existing Clean-ups </vt:lpstr>
      <vt:lpstr>Research/Planning  - Existing Clean-ups</vt:lpstr>
      <vt:lpstr>Research Planning- Resources Online</vt:lpstr>
      <vt:lpstr>Budget</vt:lpstr>
      <vt:lpstr>Start Up – Pilot Programs</vt:lpstr>
      <vt:lpstr>Start Up – Pilot Programs</vt:lpstr>
      <vt:lpstr>Start Up – Pilot Programs</vt:lpstr>
      <vt:lpstr>Special Considerations</vt:lpstr>
      <vt:lpstr>The Why!</vt:lpstr>
      <vt:lpstr>The Why!</vt:lpstr>
      <vt:lpstr>Time Check??</vt:lpstr>
      <vt:lpstr>PowerPoint Presentation</vt:lpstr>
    </vt:vector>
  </TitlesOfParts>
  <Company>MDH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Ronya Nassar</dc:creator>
  <cp:lastModifiedBy>Griest, Megan</cp:lastModifiedBy>
  <cp:revision>259</cp:revision>
  <cp:lastPrinted>2025-06-03T18:31:39Z</cp:lastPrinted>
  <dcterms:created xsi:type="dcterms:W3CDTF">2020-01-14T15:33:00Z</dcterms:created>
  <dcterms:modified xsi:type="dcterms:W3CDTF">2025-06-24T21:58:59Z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0x010100E4E2ECCE3365C94582B74FEAC026634F</vt:lpwstr>
  </property>
  <property fmtid="{D5CDD505-2E9C-101B-9397-08002B2CF9AE}" pid="3" name="MediaServiceImageTags">
    <vt:lpwstr/>
  </property>
</Properties>
</file>