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1048" r:id="rId2"/>
    <p:sldId id="1331" r:id="rId3"/>
    <p:sldId id="1080" r:id="rId4"/>
    <p:sldId id="1081" r:id="rId5"/>
    <p:sldId id="2274" r:id="rId6"/>
    <p:sldId id="2262" r:id="rId7"/>
    <p:sldId id="2266" r:id="rId8"/>
    <p:sldId id="2267" r:id="rId9"/>
    <p:sldId id="2268" r:id="rId10"/>
    <p:sldId id="2269" r:id="rId11"/>
    <p:sldId id="2270" r:id="rId12"/>
    <p:sldId id="2271" r:id="rId13"/>
    <p:sldId id="2272" r:id="rId14"/>
    <p:sldId id="2273" r:id="rId15"/>
    <p:sldId id="2275" r:id="rId16"/>
    <p:sldId id="2276" r:id="rId17"/>
    <p:sldId id="2277" r:id="rId18"/>
    <p:sldId id="2278" r:id="rId19"/>
    <p:sldId id="2279" r:id="rId20"/>
    <p:sldId id="2261" r:id="rId21"/>
    <p:sldId id="1111" r:id="rId22"/>
    <p:sldId id="132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200"/>
    <a:srgbClr val="E31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2479" autoAdjust="0"/>
  </p:normalViewPr>
  <p:slideViewPr>
    <p:cSldViewPr snapToGrid="0">
      <p:cViewPr varScale="1">
        <p:scale>
          <a:sx n="52" d="100"/>
          <a:sy n="52" d="100"/>
        </p:scale>
        <p:origin x="11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niss, Blair" userId="dd2532de-dbb9-4ee6-9962-4ffcefea501e" providerId="ADAL" clId="{46FC5A9B-7062-40B2-9C9A-CFC5FE9D7B2E}"/>
    <pc:docChg chg="modSld">
      <pc:chgData name="Inniss, Blair" userId="dd2532de-dbb9-4ee6-9962-4ffcefea501e" providerId="ADAL" clId="{46FC5A9B-7062-40B2-9C9A-CFC5FE9D7B2E}" dt="2025-01-10T16:33:11.526" v="15" actId="20577"/>
      <pc:docMkLst>
        <pc:docMk/>
      </pc:docMkLst>
      <pc:sldChg chg="modNotesTx">
        <pc:chgData name="Inniss, Blair" userId="dd2532de-dbb9-4ee6-9962-4ffcefea501e" providerId="ADAL" clId="{46FC5A9B-7062-40B2-9C9A-CFC5FE9D7B2E}" dt="2025-01-10T02:40:02.433" v="0" actId="6549"/>
        <pc:sldMkLst>
          <pc:docMk/>
          <pc:sldMk cId="4149120027" sldId="2262"/>
        </pc:sldMkLst>
      </pc:sldChg>
      <pc:sldChg chg="modNotesTx">
        <pc:chgData name="Inniss, Blair" userId="dd2532de-dbb9-4ee6-9962-4ffcefea501e" providerId="ADAL" clId="{46FC5A9B-7062-40B2-9C9A-CFC5FE9D7B2E}" dt="2025-01-10T02:40:07.899" v="1" actId="6549"/>
        <pc:sldMkLst>
          <pc:docMk/>
          <pc:sldMk cId="3018258681" sldId="2266"/>
        </pc:sldMkLst>
      </pc:sldChg>
      <pc:sldChg chg="modNotesTx">
        <pc:chgData name="Inniss, Blair" userId="dd2532de-dbb9-4ee6-9962-4ffcefea501e" providerId="ADAL" clId="{46FC5A9B-7062-40B2-9C9A-CFC5FE9D7B2E}" dt="2025-01-10T02:40:12.128" v="2" actId="6549"/>
        <pc:sldMkLst>
          <pc:docMk/>
          <pc:sldMk cId="2245143389" sldId="2267"/>
        </pc:sldMkLst>
      </pc:sldChg>
      <pc:sldChg chg="modSp mod">
        <pc:chgData name="Inniss, Blair" userId="dd2532de-dbb9-4ee6-9962-4ffcefea501e" providerId="ADAL" clId="{46FC5A9B-7062-40B2-9C9A-CFC5FE9D7B2E}" dt="2025-01-10T16:33:11.526" v="15" actId="20577"/>
        <pc:sldMkLst>
          <pc:docMk/>
          <pc:sldMk cId="1128627182" sldId="2271"/>
        </pc:sldMkLst>
        <pc:spChg chg="mod">
          <ac:chgData name="Inniss, Blair" userId="dd2532de-dbb9-4ee6-9962-4ffcefea501e" providerId="ADAL" clId="{46FC5A9B-7062-40B2-9C9A-CFC5FE9D7B2E}" dt="2025-01-10T16:33:11.526" v="15" actId="20577"/>
          <ac:spMkLst>
            <pc:docMk/>
            <pc:sldMk cId="1128627182" sldId="2271"/>
            <ac:spMk id="3" creationId="{B739E6D1-BFBB-3347-B73F-38F576DAEDD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52171-BE5C-4AA9-ABF2-8A434ACD56A4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44C05-2667-467D-A460-90740F10A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35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0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A5A3A-C009-EDF5-79EB-342A5DDDA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27BB99-44CA-68BD-445E-10569E3A1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2E7FBE-020B-C505-04EC-890BF28930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989F1-DDD4-EAE3-11C5-7EB5F28CD0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29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92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054E3-BF1D-BDEC-A90E-BED2CF88F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136A6B-4DB5-FF0B-8789-8A4A739EB7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14E686-3519-CFA8-EA24-B2B4F807DA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08C70-1401-CB6E-E135-8E8D97589C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3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C1996-2431-A3AA-9B39-EE3933773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AF3184-E8E6-02D0-B34A-9CE3AE7DD3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C3C4EC-FBC3-B315-D5DE-885AECCFAE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9B674A-FD7D-8752-439E-DDFA6A79DC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79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3652F-29C6-E81B-FDB3-0006B4DE6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CC4BBE-2FA8-B611-D486-3A5C17E087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97A30A-7796-5067-9DAB-C17EDA818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6298F-E9A8-9759-13BC-FE6ACEB8C3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E44C05-2667-467D-A460-90740F10AB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5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5CA6A-63BA-AB21-5613-4E688482A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92BBF-5A1D-7DE4-626B-D4F42DC91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87A4A9-EC23-1714-00FD-317BAC60E9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068" y="5619882"/>
            <a:ext cx="1969864" cy="912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054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4FDB4-11C4-B957-6560-C288D260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3830FF-8F82-FE4C-B84A-D42B9535E7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219" y="5745926"/>
            <a:ext cx="1767562" cy="8184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000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4FDB4-11C4-B957-6560-C288D260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61574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E9B41A-C93E-469B-D850-1DB736B71E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321" y="5730285"/>
            <a:ext cx="1937358" cy="8970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9768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4694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A7502-53BD-D27F-5B74-8EEF9FFE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5AA84-FF71-08A0-91E5-15CC5260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34E55-80F8-FF71-54E5-678C67C00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ACAC27-C348-B1CA-9B08-C1FD2D4717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376" y="5944639"/>
            <a:ext cx="1670458" cy="773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2102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A7502-53BD-D27F-5B74-8EEF9FFE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5AA84-FF71-08A0-91E5-15CC5260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34E55-80F8-FF71-54E5-678C67C00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072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6EA47-B0C8-8F43-BA9A-AB2AA6F97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9ED5FE-458C-815A-122F-C3081B63A0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94CA4-A9BD-8116-B8B9-BB323C558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139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6EA47-B0C8-8F43-BA9A-AB2AA6F97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9ED5FE-458C-815A-122F-C3081B63A0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94CA4-A9BD-8116-B8B9-BB323C558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9C3727-3D91-739A-1923-8DE326BAD1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6044024"/>
            <a:ext cx="1540985" cy="713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935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4754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64000-50D8-48A3-8868-C1854A8A0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8494E-6C0F-452E-A0BF-492FCAA3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0D856-FBCF-4BA8-8901-B0D79D8B6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3F601-1BCE-4D1B-B92D-4807E29911A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21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5CA6A-63BA-AB21-5613-4E688482A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92BBF-5A1D-7DE4-626B-D4F42DC91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2651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1D20-A39C-39A6-8841-47C37A5CB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D12EF-BAB7-B949-859D-63335980B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944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1D20-A39C-39A6-8841-47C37A5CB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D12EF-BAB7-B949-859D-63335980B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D1E783-38D5-6755-D96A-A22C65FAAE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889" y="6259750"/>
            <a:ext cx="1006911" cy="4662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667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3D00C-E9DD-91EF-481B-CE09CF102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ABA70-1F90-701C-6656-7EABDAE74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406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3D00C-E9DD-91EF-481B-CE09CF102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7727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ABA70-1F90-701C-6656-7EABDAE74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12012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77B7BE-7F8E-B4AB-CBB6-B03312E056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29" y="5827633"/>
            <a:ext cx="1843088" cy="853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494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5048F-5C3C-E8B9-5235-28B31785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C3C6F-8932-3E97-1419-9B62A2034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B4A78-174B-3168-2092-85B831F9B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12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5048F-5C3C-E8B9-5235-28B31785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C3C6F-8932-3E97-1419-9B62A2034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B4A78-174B-3168-2092-85B831F9B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8022A7-1368-85BB-965C-EEEB890A4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3669" y="6204416"/>
            <a:ext cx="1290131" cy="597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932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884FF-AA5E-D820-7AC1-D3474F269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52C32-F0BA-41AC-44BB-F64A395AB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18D08-225B-A64F-8A8C-7640D8AC9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07658C-FF45-BD05-FC03-11A98B45B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00098A-6F39-CA00-5182-A6D1049D2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99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6A6A8F-59BE-928C-5C43-097FB91EB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F51A5-DC1B-E94E-967A-1348DCBFC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111976-DA13-08D8-1AC1-2936F002744E}"/>
              </a:ext>
            </a:extLst>
          </p:cNvPr>
          <p:cNvSpPr/>
          <p:nvPr userDrawn="1"/>
        </p:nvSpPr>
        <p:spPr>
          <a:xfrm rot="16200000">
            <a:off x="5961955" y="-5954917"/>
            <a:ext cx="275129" cy="12184961"/>
          </a:xfrm>
          <a:prstGeom prst="rect">
            <a:avLst/>
          </a:prstGeom>
          <a:solidFill>
            <a:srgbClr val="FFD200"/>
          </a:solidFill>
          <a:ln>
            <a:solidFill>
              <a:srgbClr val="FFD2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249DB8-843D-E6CA-BD6C-940A2B249611}"/>
              </a:ext>
            </a:extLst>
          </p:cNvPr>
          <p:cNvSpPr/>
          <p:nvPr userDrawn="1"/>
        </p:nvSpPr>
        <p:spPr>
          <a:xfrm>
            <a:off x="0" y="0"/>
            <a:ext cx="275129" cy="6858000"/>
          </a:xfrm>
          <a:prstGeom prst="rect">
            <a:avLst/>
          </a:prstGeom>
          <a:solidFill>
            <a:srgbClr val="E31937"/>
          </a:solidFill>
          <a:ln>
            <a:solidFill>
              <a:srgbClr val="E3193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C3CE3A-E685-2DA6-FA7E-DA399974AB9C}"/>
              </a:ext>
            </a:extLst>
          </p:cNvPr>
          <p:cNvSpPr/>
          <p:nvPr userDrawn="1"/>
        </p:nvSpPr>
        <p:spPr>
          <a:xfrm>
            <a:off x="0" y="0"/>
            <a:ext cx="275129" cy="2751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8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9" r:id="rId4"/>
    <p:sldLayoutId id="2147483651" r:id="rId5"/>
    <p:sldLayoutId id="2147483660" r:id="rId6"/>
    <p:sldLayoutId id="2147483652" r:id="rId7"/>
    <p:sldLayoutId id="2147483661" r:id="rId8"/>
    <p:sldLayoutId id="2147483653" r:id="rId9"/>
    <p:sldLayoutId id="2147483654" r:id="rId10"/>
    <p:sldLayoutId id="2147483662" r:id="rId11"/>
    <p:sldLayoutId id="2147483655" r:id="rId12"/>
    <p:sldLayoutId id="2147483663" r:id="rId13"/>
    <p:sldLayoutId id="2147483656" r:id="rId14"/>
    <p:sldLayoutId id="2147483664" r:id="rId15"/>
    <p:sldLayoutId id="2147483657" r:id="rId16"/>
    <p:sldLayoutId id="2147483665" r:id="rId17"/>
    <p:sldLayoutId id="2147483666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egislation/Details/sb0086?ys=2025R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egislation/Details/hb0017?ys=2025R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mdproblemgambling.com/join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binniss@law.umaryland.edu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Members/Distric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mgaleg.maryland.gov/pubs-current/current-member-profile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19F91B-A701-4F03-9CE2-55DC1545A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025" y="1686118"/>
            <a:ext cx="9505950" cy="1470025"/>
          </a:xfrm>
        </p:spPr>
        <p:txBody>
          <a:bodyPr>
            <a:noAutofit/>
          </a:bodyPr>
          <a:lstStyle/>
          <a:p>
            <a:r>
              <a:rPr lang="en-US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Maryland Center </a:t>
            </a:r>
            <a:r>
              <a:rPr lang="en-US" altLang="en-U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of</a:t>
            </a:r>
            <a:r>
              <a:rPr lang="en-US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Excellence </a:t>
            </a:r>
            <a:br>
              <a:rPr lang="en-US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en-US" altLang="en-US" sz="4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on</a:t>
            </a:r>
            <a:r>
              <a:rPr lang="en-US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Problem Gambling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A3C15-3FA1-4456-AEB3-B753C78EB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8502" y="3808709"/>
            <a:ext cx="9174996" cy="1752600"/>
          </a:xfrm>
        </p:spPr>
        <p:txBody>
          <a:bodyPr/>
          <a:lstStyle/>
          <a:p>
            <a:r>
              <a:rPr lang="en-US" sz="4000" i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Legislative Overview</a:t>
            </a:r>
          </a:p>
        </p:txBody>
      </p:sp>
    </p:spTree>
    <p:extLst>
      <p:ext uri="{BB962C8B-B14F-4D97-AF65-F5344CB8AC3E}">
        <p14:creationId xmlns:p14="http://schemas.microsoft.com/office/powerpoint/2010/main" val="76108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F32DE-4F10-E929-E633-556D070AF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75F76-4B9C-93BD-6547-8D671149E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After the Hearing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72697-F0F5-4AB2-60ED-F0FEB22D0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be assigned to a sub-committee to make recommendation to committee; focus on those members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Committee Voting Sessions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make amendments; vote on them first (simple majority)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Majority vote (tie does NOT pass):  Favorable (with amendments); Unfavorable; No Position (rare); Refer to Interim Study (technically dead) 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favorable (or favorable with amendment) passed on to full body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Floor Report Prepared</a:t>
            </a:r>
          </a:p>
        </p:txBody>
      </p:sp>
    </p:spTree>
    <p:extLst>
      <p:ext uri="{BB962C8B-B14F-4D97-AF65-F5344CB8AC3E}">
        <p14:creationId xmlns:p14="http://schemas.microsoft.com/office/powerpoint/2010/main" val="439086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18128-6E7E-920B-C868-12361AA31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5BCB2-1885-FB77-BC7F-B198B81A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Second Reading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CA243-1E0A-E2EA-6B0B-BA56163B8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Presented at Floor Session; “Committee Reprint” if extensive amendments 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 for question and debate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be amended; if offered, voted on first; majority carries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 Order—to a date certain; Laid Over—next day/session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Voice Vote—majority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Ordered “printed for third reading” (except if crossed over; then “passed to third reader”)</a:t>
            </a:r>
          </a:p>
        </p:txBody>
      </p:sp>
    </p:spTree>
    <p:extLst>
      <p:ext uri="{BB962C8B-B14F-4D97-AF65-F5344CB8AC3E}">
        <p14:creationId xmlns:p14="http://schemas.microsoft.com/office/powerpoint/2010/main" val="3551455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06F3A-33F8-5787-A380-366D5F74A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DF6EF-BC20-3362-F996-8A6DF0A2A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Third Reading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9E6D1-BFBB-3347-B73F-38F576DAE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NOT be amended unless is CROSSED OVER BILL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Roll Call—recorded vote; majority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**Majority exceptions: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Constitutional Amendment or Emergency Bill:  3/5 of each chamber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Crossover… rinse and repeat</a:t>
            </a:r>
          </a:p>
        </p:txBody>
      </p:sp>
    </p:spTree>
    <p:extLst>
      <p:ext uri="{BB962C8B-B14F-4D97-AF65-F5344CB8AC3E}">
        <p14:creationId xmlns:p14="http://schemas.microsoft.com/office/powerpoint/2010/main" val="1128627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EA7A8-6613-A01B-89C8-C65429271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DEC53-0999-6A6A-296B-58D1BF62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Presentment to the Governor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E042A-28AA-8A86-1A76-4F6AD73E7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be presented within 20 days of adjournment (does not become law if not presented)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GOVERNOR may:  1) sign; 2) do nothing; 3) veto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veto of constitutional amendment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Veto Override:  At next session (whether regular or special); 3/5 vote of each chamber to override</a:t>
            </a:r>
          </a:p>
        </p:txBody>
      </p:sp>
    </p:spTree>
    <p:extLst>
      <p:ext uri="{BB962C8B-B14F-4D97-AF65-F5344CB8AC3E}">
        <p14:creationId xmlns:p14="http://schemas.microsoft.com/office/powerpoint/2010/main" val="1486340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AB193-F744-8A92-940B-0D51E3119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461B0-B447-2D64-41AB-0AA5F4792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Effective Date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CB1A2-D6E8-D06E-F3AD-C8949E164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Emergency:  on signature of Governor (or on 7th day after presentment) or other date set in bill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Fiscal:  July 1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General:  October 1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Earliest:  June 1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Latest:  Can be whenever in future</a:t>
            </a:r>
          </a:p>
        </p:txBody>
      </p:sp>
    </p:spTree>
    <p:extLst>
      <p:ext uri="{BB962C8B-B14F-4D97-AF65-F5344CB8AC3E}">
        <p14:creationId xmlns:p14="http://schemas.microsoft.com/office/powerpoint/2010/main" val="2658606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11F00-6875-9165-0B0E-1894C4D5E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66F47-340A-AC02-E455-07730598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65125"/>
            <a:ext cx="10972799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 Tracking</a:t>
            </a:r>
            <a:endParaRPr lang="en-US" sz="6000" dirty="0"/>
          </a:p>
        </p:txBody>
      </p:sp>
      <p:pic>
        <p:nvPicPr>
          <p:cNvPr id="3" name="Picture 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5B0100F2-FCCF-6445-E3AA-5E049B502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199" y="1964290"/>
            <a:ext cx="3309258" cy="33092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4E7E23E-C403-A5A3-2485-2A693631AC6B}"/>
              </a:ext>
            </a:extLst>
          </p:cNvPr>
          <p:cNvSpPr txBox="1"/>
          <p:nvPr/>
        </p:nvSpPr>
        <p:spPr>
          <a:xfrm>
            <a:off x="843347" y="2305615"/>
            <a:ext cx="659541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 Policy Listserv</a:t>
            </a:r>
          </a:p>
          <a:p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Legislative Tracker</a:t>
            </a:r>
          </a:p>
          <a:p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hlinkClick r:id="rId3"/>
            </a:endParaRP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https://mgaleg.maryland.gov/mgawebsite/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Register for a free account at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MyMGA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91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9D265-29CD-5A10-04BC-8DF09DAA3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D7755-370F-BE5E-29A0-CADD63E88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65125"/>
            <a:ext cx="10972799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Bills of Interest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8619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3EA99-38AA-09F1-A764-590197FE9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84C48-2589-95E5-CDB3-9993D9CA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582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  <a:hlinkClick r:id="rId3"/>
              </a:rPr>
              <a:t>SB 86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: Online Sports Wagering - Problem Gambling Resources - Required Contact Information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EA1DA-68A3-1518-F63A-CC003116D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9900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Requires mobile sports wagering licensees to publish prominently on the homepage of its online sports wagering website and mobile app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alt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you or someone you know has a gambling problem,                         click here or call 1-800-GAMBLER for help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en-US" alt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“Click Here” should link to the Maryland Center of Excellence on Problem Gambling website. </a:t>
            </a:r>
          </a:p>
        </p:txBody>
      </p:sp>
    </p:spTree>
    <p:extLst>
      <p:ext uri="{BB962C8B-B14F-4D97-AF65-F5344CB8AC3E}">
        <p14:creationId xmlns:p14="http://schemas.microsoft.com/office/powerpoint/2010/main" val="3205287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8B0C1-526B-A171-597E-988D36154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63BFE-BFD5-178C-6814-18F8B5F8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875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  <a:hlinkClick r:id="rId3"/>
              </a:rPr>
              <a:t>HB 17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: Internet Gaming - Authorization and Implementation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25CE2-8A16-00F3-839B-FD75CFBE5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4613"/>
            <a:ext cx="10515600" cy="4351338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Creates an authorization and implementation plan for iGaming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Expresses legislative intent that minorities, women, and minority- and women- owned businesses are encouraged to participate in the iGaming industry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Governor is authorized to enter into multijurisdictional iGaming agreements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Includes an allocation to the Problem Gambling Fund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 must be at least 21 with periodic age and identity verification</a:t>
            </a:r>
          </a:p>
        </p:txBody>
      </p:sp>
    </p:spTree>
    <p:extLst>
      <p:ext uri="{BB962C8B-B14F-4D97-AF65-F5344CB8AC3E}">
        <p14:creationId xmlns:p14="http://schemas.microsoft.com/office/powerpoint/2010/main" val="2086577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481F1-4177-099D-44E2-CB1FAC838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5B428-85D2-D390-FD29-3C8ED6A0A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Potential and Anticipated Bills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4859E-AC98-2E1E-490F-3090898C6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418"/>
            <a:ext cx="10515600" cy="5267154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Gambling Education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Educating public school students on the danger of problem gambling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Protections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Mobile deposit limits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VEP Opt-out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 restrictions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 prop betting on college athletes 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sharing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University Geo-Fencing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Gambling Fund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Maryland Department of Health prevalence studies concerning problem and pathological mobile gambling</a:t>
            </a:r>
          </a:p>
          <a:p>
            <a:pPr marL="800100" lvl="1" indent="-342900">
              <a:spcBef>
                <a:spcPts val="0"/>
              </a:spcBef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Distribute a portion of proceeds from fantasy competitions and sports wagering to the Problem Gambling Fund</a:t>
            </a:r>
          </a:p>
        </p:txBody>
      </p:sp>
    </p:spTree>
    <p:extLst>
      <p:ext uri="{BB962C8B-B14F-4D97-AF65-F5344CB8AC3E}">
        <p14:creationId xmlns:p14="http://schemas.microsoft.com/office/powerpoint/2010/main" val="197016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C95BD-C6A4-CB43-86F5-4806C1315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65125"/>
            <a:ext cx="10972799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Statement 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197E-1DB5-4C48-8084-81B3804398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965626"/>
            <a:ext cx="10972800" cy="38639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altLang="en-US" sz="3000" dirty="0"/>
              <a:t>The Maryland Center of Excellence on Problem Gambling promotes </a:t>
            </a:r>
            <a:r>
              <a:rPr lang="en-US" altLang="en-US" sz="3000" b="1" dirty="0"/>
              <a:t>healthy and informed choices </a:t>
            </a:r>
            <a:r>
              <a:rPr lang="en-US" altLang="en-US" sz="3000" dirty="0"/>
              <a:t>regarding gambling and problem gambling through various key initiatives and partnerships.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altLang="en-US" sz="20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en-US" sz="3000" dirty="0"/>
              <a:t>The Center works closely with appropriate state stakeholders and brings together experts from a variety of disciplines including psychiatry, medicine, epidemiology, social work, and law. 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8456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4F6C2-47C2-37C5-D3D8-B8F79E47C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4668"/>
            <a:ext cx="10972800" cy="1277257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 our Mailing List</a:t>
            </a:r>
            <a:br>
              <a:rPr lang="en-US" sz="4000" dirty="0"/>
            </a:br>
            <a:r>
              <a:rPr lang="en-US" sz="4000" dirty="0">
                <a:hlinkClick r:id="rId2"/>
              </a:rPr>
              <a:t>https://www.mdproblemgambling.com/join</a:t>
            </a:r>
            <a:r>
              <a:rPr lang="en-US" sz="40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44374-566D-2A3E-856F-298B7A4A5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7081"/>
            <a:ext cx="10972800" cy="41490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Stay up to date on Center initiatives </a:t>
            </a:r>
          </a:p>
          <a:p>
            <a:pPr marL="0" indent="0">
              <a:buNone/>
            </a:pPr>
            <a:r>
              <a:rPr lang="en-US" sz="3600" i="1" dirty="0"/>
              <a:t>Learn how you can get involved: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Awareness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Policy</a:t>
            </a:r>
          </a:p>
        </p:txBody>
      </p:sp>
      <p:pic>
        <p:nvPicPr>
          <p:cNvPr id="11" name="Picture 10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E151E6EE-AB8A-55CD-5AF6-2B7C4B54BC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064" y="2816906"/>
            <a:ext cx="3309258" cy="330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217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elebrating the power of these two words: Thank you - The San Diego  Union-Tribune">
            <a:extLst>
              <a:ext uri="{FF2B5EF4-FFF2-40B4-BE49-F238E27FC236}">
                <a16:creationId xmlns:a16="http://schemas.microsoft.com/office/drawing/2014/main" id="{15C9DC1A-9749-4148-BECB-579D29EC69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85" b="10146"/>
          <a:stretch/>
        </p:blipFill>
        <p:spPr bwMode="auto">
          <a:xfrm>
            <a:off x="20" y="10"/>
            <a:ext cx="12191979" cy="6857989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13110F63-07A1-7C22-E933-8984B0F99525}"/>
              </a:ext>
            </a:extLst>
          </p:cNvPr>
          <p:cNvSpPr/>
          <p:nvPr/>
        </p:nvSpPr>
        <p:spPr>
          <a:xfrm>
            <a:off x="5831152" y="1384916"/>
            <a:ext cx="3329126" cy="3391269"/>
          </a:xfrm>
          <a:prstGeom prst="flowChartConnector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Questions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or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5788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100C13-243B-E3D0-C210-D935A414E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0677" y="2650526"/>
            <a:ext cx="5494149" cy="2369126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latin typeface="+mj-lt"/>
                <a:ea typeface="Calibri" panose="020F0502020204030204" pitchFamily="34" charset="0"/>
              </a:rPr>
              <a:t>Blair Inniss, JD, MA</a:t>
            </a:r>
            <a:endParaRPr lang="en-US" sz="2400" cap="all" dirty="0">
              <a:effectLst/>
              <a:latin typeface="+mj-lt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+mj-lt"/>
                <a:ea typeface="Calibri" panose="020F0502020204030204" pitchFamily="34" charset="0"/>
              </a:rPr>
              <a:t>Pronouns: she/her/hers</a:t>
            </a:r>
            <a:endParaRPr lang="en-US" sz="2400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+mj-lt"/>
                <a:ea typeface="Calibri" panose="020F0502020204030204" pitchFamily="34" charset="0"/>
              </a:rPr>
              <a:t>Government Relations Manager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latin typeface="+mj-lt"/>
                <a:ea typeface="Calibri" panose="020F0502020204030204" pitchFamily="34" charset="0"/>
              </a:rPr>
              <a:t>410-706-5999</a:t>
            </a:r>
            <a:endParaRPr lang="en-US" sz="24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 dirty="0">
                <a:effectLst/>
                <a:latin typeface="+mj-lt"/>
                <a:ea typeface="Calibri" panose="020F0502020204030204" pitchFamily="34" charset="0"/>
                <a:hlinkClick r:id="rId2"/>
              </a:rPr>
              <a:t>binniss@law.umaryland.edu</a:t>
            </a:r>
            <a:r>
              <a:rPr lang="en-US" sz="2400" u="sng" dirty="0">
                <a:effectLst/>
                <a:latin typeface="+mj-lt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+mj-lt"/>
              <a:ea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03431F-615C-CA57-B357-5CFE7D8AA7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1202315"/>
            <a:ext cx="10972800" cy="1143000"/>
          </a:xfrm>
        </p:spPr>
        <p:txBody>
          <a:bodyPr/>
          <a:lstStyle/>
          <a:p>
            <a:r>
              <a:rPr lang="en-US" dirty="0"/>
              <a:t>Presented by</a:t>
            </a:r>
          </a:p>
        </p:txBody>
      </p:sp>
    </p:spTree>
    <p:extLst>
      <p:ext uri="{BB962C8B-B14F-4D97-AF65-F5344CB8AC3E}">
        <p14:creationId xmlns:p14="http://schemas.microsoft.com/office/powerpoint/2010/main" val="116160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Key Initiatives and Resources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8C9438-8020-B0E8-5201-AE55641ED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Public Awareness: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Campaigns through social media, TV, radio, public service announcements, community outreach, public awareness materials and lending library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100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Prevention Programs: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Targeted to the full age continuum and to diverse populations and at-risk groups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100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Public Policy: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To provide information regarding strategies to address the impact of gambling on Public Health within Maryland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100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Research: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To provide evidence-based data on public health aspects of gambling disorders and evaluate and develop evidence-based strategies for prevention and intervention</a:t>
            </a:r>
          </a:p>
        </p:txBody>
      </p:sp>
    </p:spTree>
    <p:extLst>
      <p:ext uri="{BB962C8B-B14F-4D97-AF65-F5344CB8AC3E}">
        <p14:creationId xmlns:p14="http://schemas.microsoft.com/office/powerpoint/2010/main" val="361260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Key Initiatives and Resources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DC03E-4EB8-0233-E384-5308DEEE7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Free Training: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On problem gambling awareness, prevention and intervention strategies with CEUs </a:t>
            </a:r>
          </a:p>
          <a:p>
            <a:pPr lvl="0">
              <a:spcBef>
                <a:spcPts val="0"/>
              </a:spcBef>
            </a:pPr>
            <a:endParaRPr lang="en-US" altLang="en-U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Provider Referral Directory: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To provide technical assistance to the health care and behavioral health care providers in Maryland to enhance capacity to address the issue of problem gambling amongst Maryland residents at No Cost</a:t>
            </a:r>
          </a:p>
          <a:p>
            <a:pPr lvl="0">
              <a:spcBef>
                <a:spcPts val="0"/>
              </a:spcBef>
            </a:pPr>
            <a:endParaRPr lang="en-US" altLang="en-U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Peer Recovery Support</a:t>
            </a:r>
            <a:r>
              <a:rPr lang="en-US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To assist individuals dealing with at risk and problem gambling connect with recovery resources within Maryland and to remove any barriers to recovery</a:t>
            </a:r>
            <a:endParaRPr lang="en-US" altLang="en-U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Helpline: </a:t>
            </a:r>
            <a:r>
              <a:rPr lang="en-US" alt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Maryland Problem Gambling Helpline </a:t>
            </a:r>
            <a:r>
              <a:rPr lang="en-US" alt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1-800-GAMBLER</a:t>
            </a: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1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C1F7D-E4A8-11B8-140B-E9FC82302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D7206-8CB4-8967-A27D-7D20F7C3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65125"/>
            <a:ext cx="10972799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Maryland Legislative Process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0384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490596-69B0-F7F9-A189-3FAB74773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F803E-EB24-473E-BEC3-5CCE723F3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en-US" sz="46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2025 Maryland Legislative Session</a:t>
            </a:r>
            <a:endParaRPr lang="en-US" sz="4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37F18-D38D-DA80-2F41-18C076CB1D1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0936" y="2660904"/>
            <a:ext cx="4818888" cy="38438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January 8: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Session convenes</a:t>
            </a:r>
            <a:endParaRPr lang="en-US" altLang="en-US" sz="2400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February 3: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Senate bill introduction deadline</a:t>
            </a: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February 7: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House bill introduction deadline</a:t>
            </a: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March 17: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Bill crossover deadline</a:t>
            </a: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April 7: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Sine Die</a:t>
            </a:r>
          </a:p>
          <a:p>
            <a:pPr marL="0" indent="0"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May 7: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Final day for extended session</a:t>
            </a:r>
          </a:p>
          <a:p>
            <a:pPr marL="0" indent="0">
              <a:buNone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alt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CCF216-CA3C-BBF8-51E4-CD9522310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0866" y="353204"/>
            <a:ext cx="5428781" cy="61515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9120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65470-EB79-38B0-4F1C-71BAD0CA4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C1946-64DB-D8E9-62AE-3B308EFCE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Maryland General Assembly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BF92E-A541-34AD-CBFD-5EB484DB3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188 Members</a:t>
            </a:r>
          </a:p>
          <a:p>
            <a:pPr lvl="1"/>
            <a:r>
              <a:rPr lang="en-US" dirty="0"/>
              <a:t>141 House of Delegates/47 Senate: 3 for 1 ratio</a:t>
            </a:r>
          </a:p>
          <a:p>
            <a:r>
              <a:rPr lang="en-US" dirty="0">
                <a:hlinkClick r:id="rId3"/>
              </a:rPr>
              <a:t>Find Your Legislators</a:t>
            </a:r>
            <a:endParaRPr lang="en-US" dirty="0"/>
          </a:p>
          <a:p>
            <a:r>
              <a:rPr lang="en-US" b="1" dirty="0"/>
              <a:t>Four Year Cycle: 2025 3rd Year of Term</a:t>
            </a:r>
          </a:p>
          <a:p>
            <a:r>
              <a:rPr lang="en-US" dirty="0">
                <a:cs typeface="Calibri"/>
                <a:hlinkClick r:id="rId4"/>
              </a:rPr>
              <a:t>Current Member Profile</a:t>
            </a:r>
            <a:r>
              <a:rPr lang="en-US" dirty="0">
                <a:cs typeface="Calibri"/>
              </a:rPr>
              <a:t> (2025)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8258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40768-4AF1-CE31-3F3F-2DCFE72C5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76AAA-8E24-AE1D-B10F-CE029146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First Reading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CEDF9-AC1D-895F-EE59-CB8CA1AC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04157" cy="522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“Read” by Clerk of House/Secretary of Senate &amp; Assigned to Committee 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69365B-E187-A4D3-8DBC-4DE304DAB5EF}"/>
              </a:ext>
            </a:extLst>
          </p:cNvPr>
          <p:cNvSpPr txBox="1">
            <a:spLocks/>
          </p:cNvSpPr>
          <p:nvPr/>
        </p:nvSpPr>
        <p:spPr>
          <a:xfrm>
            <a:off x="838199" y="2482721"/>
            <a:ext cx="5257801" cy="37080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Senate Committees</a:t>
            </a:r>
          </a:p>
          <a:p>
            <a:r>
              <a:rPr lang="en-US" dirty="0"/>
              <a:t>Budget and Taxation</a:t>
            </a:r>
          </a:p>
          <a:p>
            <a:r>
              <a:rPr lang="en-US" dirty="0"/>
              <a:t>Education, Energy, and the Environment</a:t>
            </a:r>
          </a:p>
          <a:p>
            <a:r>
              <a:rPr lang="en-US" dirty="0"/>
              <a:t>Executive Nominations</a:t>
            </a:r>
          </a:p>
          <a:p>
            <a:r>
              <a:rPr lang="en-US" dirty="0"/>
              <a:t>Finance </a:t>
            </a:r>
          </a:p>
          <a:p>
            <a:r>
              <a:rPr lang="en-US" dirty="0"/>
              <a:t>Judicial Proceedings</a:t>
            </a:r>
          </a:p>
          <a:p>
            <a:r>
              <a:rPr lang="en-US" dirty="0"/>
              <a:t>Rules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D2CF3C-6A43-66D2-7D6F-BC74D67B93B5}"/>
              </a:ext>
            </a:extLst>
          </p:cNvPr>
          <p:cNvSpPr txBox="1">
            <a:spLocks/>
          </p:cNvSpPr>
          <p:nvPr/>
        </p:nvSpPr>
        <p:spPr>
          <a:xfrm>
            <a:off x="6095999" y="2482721"/>
            <a:ext cx="5257801" cy="37080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House Committees</a:t>
            </a:r>
          </a:p>
          <a:p>
            <a:r>
              <a:rPr lang="en-US" dirty="0"/>
              <a:t>Appropriations </a:t>
            </a:r>
          </a:p>
          <a:p>
            <a:r>
              <a:rPr lang="en-US" dirty="0"/>
              <a:t>Economic Matters </a:t>
            </a:r>
          </a:p>
          <a:p>
            <a:r>
              <a:rPr lang="en-US" dirty="0"/>
              <a:t>Environment and Transportation</a:t>
            </a:r>
          </a:p>
          <a:p>
            <a:r>
              <a:rPr lang="en-US" dirty="0"/>
              <a:t>Health and Government Operations </a:t>
            </a:r>
          </a:p>
          <a:p>
            <a:r>
              <a:rPr lang="en-US" dirty="0"/>
              <a:t>Rules and Executive Nominations</a:t>
            </a:r>
          </a:p>
          <a:p>
            <a:r>
              <a:rPr lang="en-US" dirty="0"/>
              <a:t>Judiciary </a:t>
            </a:r>
          </a:p>
          <a:p>
            <a:r>
              <a:rPr lang="en-US" dirty="0"/>
              <a:t>Ways and Means Committee</a:t>
            </a:r>
          </a:p>
        </p:txBody>
      </p:sp>
    </p:spTree>
    <p:extLst>
      <p:ext uri="{BB962C8B-B14F-4D97-AF65-F5344CB8AC3E}">
        <p14:creationId xmlns:p14="http://schemas.microsoft.com/office/powerpoint/2010/main" val="2245143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B0DD3-90DE-1965-56FB-53CF28B0F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F2248-E6F2-3AD2-C537-35DC1C20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Hearing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1579B-548A-960F-1844-FFB03CF08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Everyone who signs in will be heard in person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virtual testimony permitted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panels and avoid duplication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Proponents then Opponents; so rebut in advance (unless large number of people; then may alternate panels)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Oral testimony should be 2-3 minutes long—DO NOT READ!!!</a:t>
            </a:r>
          </a:p>
        </p:txBody>
      </p:sp>
    </p:spTree>
    <p:extLst>
      <p:ext uri="{BB962C8B-B14F-4D97-AF65-F5344CB8AC3E}">
        <p14:creationId xmlns:p14="http://schemas.microsoft.com/office/powerpoint/2010/main" val="1176465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A5A5A5"/>
      </a:dk2>
      <a:lt2>
        <a:srgbClr val="E8E8E8"/>
      </a:lt2>
      <a:accent1>
        <a:srgbClr val="C00000"/>
      </a:accent1>
      <a:accent2>
        <a:srgbClr val="E97132"/>
      </a:accent2>
      <a:accent3>
        <a:srgbClr val="FFC000"/>
      </a:accent3>
      <a:accent4>
        <a:srgbClr val="156082"/>
      </a:accent4>
      <a:accent5>
        <a:srgbClr val="4EA72E"/>
      </a:accent5>
      <a:accent6>
        <a:srgbClr val="196B24"/>
      </a:accent6>
      <a:hlink>
        <a:srgbClr val="467886"/>
      </a:hlink>
      <a:folHlink>
        <a:srgbClr val="00B0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3EAA3F8F16B47A753E66737761C97" ma:contentTypeVersion="15" ma:contentTypeDescription="Create a new document." ma:contentTypeScope="" ma:versionID="728d7ca0fe891709b8a28e63fc66d635">
  <xsd:schema xmlns:xsd="http://www.w3.org/2001/XMLSchema" xmlns:xs="http://www.w3.org/2001/XMLSchema" xmlns:p="http://schemas.microsoft.com/office/2006/metadata/properties" xmlns:ns2="9fa23521-5820-46c9-b968-4f4cc61e2276" xmlns:ns3="f06332cb-994b-4a35-97af-1f5b60e13a65" targetNamespace="http://schemas.microsoft.com/office/2006/metadata/properties" ma:root="true" ma:fieldsID="e9c3a25a22a558ed656b5893876d736d" ns2:_="" ns3:_="">
    <xsd:import namespace="9fa23521-5820-46c9-b968-4f4cc61e2276"/>
    <xsd:import namespace="f06332cb-994b-4a35-97af-1f5b60e13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23521-5820-46c9-b968-4f4cc61e22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332cb-994b-4a35-97af-1f5b60e13a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3dd9fc3-841d-4ad8-9608-186591a82c35}" ma:internalName="TaxCatchAll" ma:showField="CatchAllData" ma:web="f06332cb-994b-4a35-97af-1f5b60e13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6332cb-994b-4a35-97af-1f5b60e13a65" xsi:nil="true"/>
    <lcf76f155ced4ddcb4097134ff3c332f xmlns="9fa23521-5820-46c9-b968-4f4cc61e227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7EDA069-4024-4C59-8DA5-BD002C29ECBF}"/>
</file>

<file path=customXml/itemProps2.xml><?xml version="1.0" encoding="utf-8"?>
<ds:datastoreItem xmlns:ds="http://schemas.openxmlformats.org/officeDocument/2006/customXml" ds:itemID="{C1BFF522-DE76-40E2-8962-AFEEA2D61D03}"/>
</file>

<file path=customXml/itemProps3.xml><?xml version="1.0" encoding="utf-8"?>
<ds:datastoreItem xmlns:ds="http://schemas.openxmlformats.org/officeDocument/2006/customXml" ds:itemID="{45655FDF-21F1-46EF-AA75-D5E7BC0B14D2}"/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1018</Words>
  <Application>Microsoft Office PowerPoint</Application>
  <PresentationFormat>Widescreen</PresentationFormat>
  <Paragraphs>146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Aptos</vt:lpstr>
      <vt:lpstr>Arial</vt:lpstr>
      <vt:lpstr>Calibri</vt:lpstr>
      <vt:lpstr>Calibri Light</vt:lpstr>
      <vt:lpstr>Comic Sans MS</vt:lpstr>
      <vt:lpstr>Open Sans</vt:lpstr>
      <vt:lpstr>Wingdings</vt:lpstr>
      <vt:lpstr>Office Theme</vt:lpstr>
      <vt:lpstr>Maryland Center of Excellence  on Problem Gambling</vt:lpstr>
      <vt:lpstr>Mission Statement </vt:lpstr>
      <vt:lpstr>Key Initiatives and Resources</vt:lpstr>
      <vt:lpstr>Key Initiatives and Resources</vt:lpstr>
      <vt:lpstr>Maryland Legislative Process</vt:lpstr>
      <vt:lpstr>2025 Maryland Legislative Session</vt:lpstr>
      <vt:lpstr>Maryland General Assembly</vt:lpstr>
      <vt:lpstr>First Reading</vt:lpstr>
      <vt:lpstr>Hearing</vt:lpstr>
      <vt:lpstr>After the Hearing</vt:lpstr>
      <vt:lpstr>Second Reading</vt:lpstr>
      <vt:lpstr>Third Reading</vt:lpstr>
      <vt:lpstr>Presentment to the Governor</vt:lpstr>
      <vt:lpstr>Effective Date</vt:lpstr>
      <vt:lpstr>Bill Tracking</vt:lpstr>
      <vt:lpstr>Bills of Interest</vt:lpstr>
      <vt:lpstr>SB 86: Online Sports Wagering - Problem Gambling Resources - Required Contact Information</vt:lpstr>
      <vt:lpstr>HB 17: Internet Gaming - Authorization and Implementation</vt:lpstr>
      <vt:lpstr>Potential and Anticipated Bills</vt:lpstr>
      <vt:lpstr>Join our Mailing List https://www.mdproblemgambling.com/join </vt:lpstr>
      <vt:lpstr>PowerPoint Presentation</vt:lpstr>
      <vt:lpstr>Presented by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Beall, Kristen</dc:creator>
  <cp:lastModifiedBy>Inniss, Blair</cp:lastModifiedBy>
  <cp:revision>4</cp:revision>
  <dcterms:created xsi:type="dcterms:W3CDTF">2024-12-18T20:19:17Z</dcterms:created>
  <dcterms:modified xsi:type="dcterms:W3CDTF">2025-01-10T16:33:20Z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0x0101001093EAA3F8F16B47A753E66737761C97</vt:lpwstr>
  </property>
</Properties>
</file>