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</p:sldIdLst>
  <p:sldSz cy="6858000" cx="12192000"/>
  <p:notesSz cx="6858000" cy="9144000"/>
  <p:embeddedFontLst>
    <p:embeddedFont>
      <p:font typeface="Roboto"/>
      <p:regular r:id="rId35"/>
      <p:bold r:id="rId36"/>
      <p:italic r:id="rId37"/>
      <p:boldItalic r:id="rId38"/>
    </p:embeddedFont>
    <p:embeddedFont>
      <p:font typeface="Montserrat"/>
      <p:regular r:id="rId39"/>
      <p:bold r:id="rId40"/>
      <p:italic r:id="rId41"/>
      <p:boldItalic r:id="rId4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2" name="Dana Moncrief -MDH-"/>
  <p:cmAuthor clrIdx="1" id="1" initials="" lastIdx="2" name="Nikardi A. Jallah -MDH-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F938F5FF-6324-4172-9C9B-805A619D7704}">
  <a:tblStyle styleId="{F938F5FF-6324-4172-9C9B-805A619D770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13" Type="http://schemas.openxmlformats.org/officeDocument/2006/relationships/slide" Target="slides/slide7.xml"/><Relationship Id="rId39" Type="http://schemas.openxmlformats.org/officeDocument/2006/relationships/font" Target="fonts/Montserrat-regular.fntdata"/><Relationship Id="rId18" Type="http://schemas.openxmlformats.org/officeDocument/2006/relationships/slide" Target="slides/slide12.xml"/><Relationship Id="rId42" Type="http://schemas.openxmlformats.org/officeDocument/2006/relationships/font" Target="fonts/Montserrat-boldItalic.fntdata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2" Type="http://schemas.openxmlformats.org/officeDocument/2006/relationships/presProps" Target="presProps.xml"/><Relationship Id="rId29" Type="http://schemas.openxmlformats.org/officeDocument/2006/relationships/slide" Target="slides/slide23.xml"/><Relationship Id="rId16" Type="http://schemas.openxmlformats.org/officeDocument/2006/relationships/slide" Target="slides/slide10.xml"/><Relationship Id="rId40" Type="http://schemas.openxmlformats.org/officeDocument/2006/relationships/font" Target="fonts/Montserrat-bold.fntdata"/><Relationship Id="rId24" Type="http://schemas.openxmlformats.org/officeDocument/2006/relationships/slide" Target="slides/slide18.xml"/><Relationship Id="rId1" Type="http://schemas.openxmlformats.org/officeDocument/2006/relationships/theme" Target="theme/theme1.xml"/><Relationship Id="rId6" Type="http://schemas.openxmlformats.org/officeDocument/2006/relationships/notesMaster" Target="notesMasters/notesMaster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font" Target="fonts/Roboto-italic.fntdata"/><Relationship Id="rId45" Type="http://schemas.openxmlformats.org/officeDocument/2006/relationships/customXml" Target="../customXml/item3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36" Type="http://schemas.openxmlformats.org/officeDocument/2006/relationships/font" Target="fonts/Roboto-bold.fntdata"/><Relationship Id="rId31" Type="http://schemas.openxmlformats.org/officeDocument/2006/relationships/slide" Target="slides/slide2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4" Type="http://schemas.openxmlformats.org/officeDocument/2006/relationships/customXml" Target="../customXml/item2.xml"/><Relationship Id="rId22" Type="http://schemas.openxmlformats.org/officeDocument/2006/relationships/slide" Target="slides/slide16.xml"/><Relationship Id="rId4" Type="http://schemas.openxmlformats.org/officeDocument/2006/relationships/commentAuthors" Target="commentAuthors.xml"/><Relationship Id="rId9" Type="http://schemas.openxmlformats.org/officeDocument/2006/relationships/slide" Target="slides/slide3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font" Target="fonts/Roboto-regular.fntdata"/><Relationship Id="rId14" Type="http://schemas.openxmlformats.org/officeDocument/2006/relationships/slide" Target="slides/slide8.xml"/><Relationship Id="rId43" Type="http://schemas.openxmlformats.org/officeDocument/2006/relationships/customXml" Target="../customXml/item1.xml"/><Relationship Id="rId8" Type="http://schemas.openxmlformats.org/officeDocument/2006/relationships/slide" Target="slides/slide2.xml"/><Relationship Id="rId3" Type="http://schemas.openxmlformats.org/officeDocument/2006/relationships/tableStyles" Target="tableStyles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38" Type="http://schemas.openxmlformats.org/officeDocument/2006/relationships/font" Target="fonts/Roboto-boldItalic.fntdata"/><Relationship Id="rId20" Type="http://schemas.openxmlformats.org/officeDocument/2006/relationships/slide" Target="slides/slide14.xml"/><Relationship Id="rId41" Type="http://schemas.openxmlformats.org/officeDocument/2006/relationships/font" Target="fonts/Montserrat-italic.fntdata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3-04-24T22:52:18.706">
    <p:pos x="5110" y="1137"/>
    <p:text>Question - are you looking at the light tan color?  Maybe point out all 5 counties?</p:text>
  </p:cm>
  <p:cm authorId="1" idx="1" dt="2023-04-24T22:52:18.706">
    <p:pos x="5110" y="1137"/>
    <p:text>The other two are not statistically significantly less, they are just lower based on the percentage.</p:text>
  </p:cm>
</p:cmLst>
</file>

<file path=ppt/comments/comment2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2" dt="2023-04-24T22:54:19.991">
    <p:pos x="528" y="375"/>
    <p:text>Is something missing on the right? Looks like there should be something there in the white space</p:text>
  </p:cm>
  <p:cm authorId="1" idx="2" dt="2023-04-24T22:54:19.991">
    <p:pos x="528" y="375"/>
    <p:text>made it bigger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1cfbea27dc_0_6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21cfbea27dc_0_65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g21cfbea27dc_0_65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21cfbea27dc_0_6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21cfbea27dc_0_6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21cfbea27dc_0_67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21cfbea27dc_0_68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21cfbea27dc_0_68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g21cfbea27dc_0_68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22689190e80_0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22689190e80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g22689190e80_0_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1e189faee9b_0_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1e189faee9b_0_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g1e189faee9b_0_4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1e189faee9b_0_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1e189faee9b_0_5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g1e189faee9b_0_5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1e189faee9b_0_1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1e189faee9b_0_1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g1e189faee9b_0_1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1e189faee9b_0_15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1e189faee9b_0_15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g1e189faee9b_0_15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e189faee9b_0_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e189faee9b_0_7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g1e189faee9b_0_7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1e189faee9b_0_7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1e189faee9b_0_7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g1e189faee9b_0_7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1e189faee9b_0_8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1e189faee9b_0_8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1e189faee9b_0_8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1e189faee9b_0_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1e189faee9b_0_9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g1e189faee9b_0_9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1e189faee9b_0_14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1e189faee9b_0_14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g1e189faee9b_0_14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1e189faee9b_0_2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1e189faee9b_0_27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g1e189faee9b_0_27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1e189faee9b_0_2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1e189faee9b_0_2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g1e189faee9b_0_2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1e189faee9b_0_2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1e189faee9b_0_28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g1e189faee9b_0_28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1e189faee9b_0_10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1e189faee9b_0_10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g1e189faee9b_0_10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1e189faee9b_0_1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1e189faee9b_0_1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g1e189faee9b_0_1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g21cfbea27dc_0_68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" name="Google Shape;409;g21cfbea27dc_0_6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g21cfbea27dc_0_68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23434549fa_1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23434549fa_1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g223434549fa_1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e189faee9b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e189faee9b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1e189faee9b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e189faee9b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1e189faee9b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1e189faee9b_0_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e189faee9b_0_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1e189faee9b_0_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1e189faee9b_0_1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1e189faee9b_0_1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1e189faee9b_0_1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g1e189faee9b_0_12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238cbabca7e_0_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238cbabca7e_0_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g238cbabca7e_0_2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2bfb46c173_0_5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22bfb46c173_0_5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g22bfb46c173_0_5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1.png"/><Relationship Id="rId4" Type="http://schemas.openxmlformats.org/officeDocument/2006/relationships/image" Target="../media/image3.png"/><Relationship Id="rId5" Type="http://schemas.openxmlformats.org/officeDocument/2006/relationships/image" Target="../media/image6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/>
          <p:nvPr/>
        </p:nvSpPr>
        <p:spPr>
          <a:xfrm>
            <a:off x="0" y="1550987"/>
            <a:ext cx="12192000" cy="4423144"/>
          </a:xfrm>
          <a:prstGeom prst="rect">
            <a:avLst/>
          </a:prstGeom>
          <a:solidFill>
            <a:schemeClr val="lt1">
              <a:alpha val="72941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 txBox="1"/>
          <p:nvPr>
            <p:ph type="ctrTitle"/>
          </p:nvPr>
        </p:nvSpPr>
        <p:spPr>
          <a:xfrm>
            <a:off x="1523694" y="2808325"/>
            <a:ext cx="9144000" cy="133856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4373217"/>
            <a:ext cx="9144000" cy="3876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40E3E"/>
              </a:buClr>
              <a:buSzPts val="2400"/>
              <a:buNone/>
              <a:defRPr b="1" sz="2400">
                <a:solidFill>
                  <a:srgbClr val="C40E3E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2" type="body"/>
          </p:nvPr>
        </p:nvSpPr>
        <p:spPr>
          <a:xfrm>
            <a:off x="1524000" y="4940300"/>
            <a:ext cx="9144000" cy="366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40E3E"/>
              </a:buClr>
              <a:buSzPts val="2400"/>
              <a:buNone/>
              <a:defRPr sz="2400">
                <a:solidFill>
                  <a:srgbClr val="C40E3E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9" name="Google Shape;19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80884" y="1900887"/>
            <a:ext cx="1229620" cy="992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10" y="-10160"/>
            <a:ext cx="12192000" cy="1837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877068"/>
            <a:ext cx="12192000" cy="11795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2"/>
          <p:cNvPicPr preferRelativeResize="0"/>
          <p:nvPr/>
        </p:nvPicPr>
        <p:blipFill rotWithShape="1">
          <a:blip r:embed="rId5">
            <a:alphaModFix/>
          </a:blip>
          <a:srcRect b="96281" l="0" r="0" t="0"/>
          <a:stretch/>
        </p:blipFill>
        <p:spPr>
          <a:xfrm>
            <a:off x="-612" y="5820248"/>
            <a:ext cx="12192000" cy="60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695739"/>
            <a:ext cx="10515600" cy="994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738810" y="6231917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72" name="Google Shape;72;p11"/>
          <p:cNvCxnSpPr/>
          <p:nvPr/>
        </p:nvCxnSpPr>
        <p:spPr>
          <a:xfrm>
            <a:off x="983837" y="1582071"/>
            <a:ext cx="11208163" cy="0"/>
          </a:xfrm>
          <a:prstGeom prst="straightConnector1">
            <a:avLst/>
          </a:prstGeom>
          <a:noFill/>
          <a:ln cap="flat" cmpd="sng" w="28575">
            <a:solidFill>
              <a:srgbClr val="C40E3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2" type="sldNum"/>
          </p:nvPr>
        </p:nvSpPr>
        <p:spPr>
          <a:xfrm>
            <a:off x="738810" y="6231917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77" name="Google Shape;77;p12"/>
          <p:cNvCxnSpPr/>
          <p:nvPr/>
        </p:nvCxnSpPr>
        <p:spPr>
          <a:xfrm>
            <a:off x="9263518" y="365125"/>
            <a:ext cx="0" cy="5246535"/>
          </a:xfrm>
          <a:prstGeom prst="straightConnector1">
            <a:avLst/>
          </a:prstGeom>
          <a:noFill/>
          <a:ln cap="flat" cmpd="sng" w="28575">
            <a:solidFill>
              <a:srgbClr val="C40E3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">
  <p:cSld name="Chapter 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/>
          <p:nvPr>
            <p:ph idx="1" type="body"/>
          </p:nvPr>
        </p:nvSpPr>
        <p:spPr>
          <a:xfrm>
            <a:off x="1610139" y="3575637"/>
            <a:ext cx="10581860" cy="5699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i="1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2" type="body"/>
          </p:nvPr>
        </p:nvSpPr>
        <p:spPr>
          <a:xfrm>
            <a:off x="1610138" y="4162495"/>
            <a:ext cx="10581861" cy="7642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500"/>
              <a:buNone/>
              <a:defRPr b="1" sz="5500"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6" name="Google Shape;26;p3"/>
          <p:cNvCxnSpPr/>
          <p:nvPr/>
        </p:nvCxnSpPr>
        <p:spPr>
          <a:xfrm>
            <a:off x="1610139" y="4225063"/>
            <a:ext cx="10581861" cy="0"/>
          </a:xfrm>
          <a:prstGeom prst="straightConnector1">
            <a:avLst/>
          </a:prstGeom>
          <a:noFill/>
          <a:ln cap="flat" cmpd="sng" w="28575">
            <a:solidFill>
              <a:srgbClr val="C40E3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">
  <p:cSld name="Standard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8200" y="596349"/>
            <a:ext cx="10515600" cy="994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1282148" y="1825625"/>
            <a:ext cx="10071652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62626"/>
              </a:buClr>
              <a:buSzPts val="2800"/>
              <a:buChar char="•"/>
              <a:defRPr sz="2800">
                <a:solidFill>
                  <a:srgbClr val="262626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Pts val="2400"/>
              <a:buChar char="•"/>
              <a:defRPr sz="2400">
                <a:solidFill>
                  <a:srgbClr val="262626"/>
                </a:solidFill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Pts val="2400"/>
              <a:buChar char="•"/>
              <a:defRPr sz="2400">
                <a:solidFill>
                  <a:srgbClr val="262626"/>
                </a:solidFill>
              </a:defRPr>
            </a:lvl3pPr>
            <a:lvl4pPr indent="-3810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Pts val="2400"/>
              <a:buChar char="•"/>
              <a:defRPr sz="2400">
                <a:solidFill>
                  <a:srgbClr val="262626"/>
                </a:solidFill>
              </a:defRPr>
            </a:lvl4pPr>
            <a:lvl5pPr indent="-3810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Pts val="2400"/>
              <a:buChar char="•"/>
              <a:defRPr sz="2400">
                <a:solidFill>
                  <a:srgbClr val="262626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537186" y="6253165"/>
            <a:ext cx="5433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l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l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l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l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l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l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l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l">
              <a:spcBef>
                <a:spcPts val="0"/>
              </a:spcBef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1" name="Google Shape;31;p4"/>
          <p:cNvSpPr txBox="1"/>
          <p:nvPr>
            <p:ph idx="2" type="body"/>
          </p:nvPr>
        </p:nvSpPr>
        <p:spPr>
          <a:xfrm>
            <a:off x="884583" y="362022"/>
            <a:ext cx="10469217" cy="34365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200"/>
              <a:buNone/>
              <a:defRPr i="1" sz="22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32" name="Google Shape;32;p4"/>
          <p:cNvCxnSpPr/>
          <p:nvPr/>
        </p:nvCxnSpPr>
        <p:spPr>
          <a:xfrm>
            <a:off x="983837" y="1469337"/>
            <a:ext cx="11208163" cy="0"/>
          </a:xfrm>
          <a:prstGeom prst="straightConnector1">
            <a:avLst/>
          </a:prstGeom>
          <a:noFill/>
          <a:ln cap="flat" cmpd="sng" w="28575">
            <a:solidFill>
              <a:srgbClr val="C40E3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alibri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738810" y="6231917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7" name="Google Shape;37;p5"/>
          <p:cNvCxnSpPr/>
          <p:nvPr/>
        </p:nvCxnSpPr>
        <p:spPr>
          <a:xfrm>
            <a:off x="831850" y="4589463"/>
            <a:ext cx="11360150" cy="0"/>
          </a:xfrm>
          <a:prstGeom prst="straightConnector1">
            <a:avLst/>
          </a:prstGeom>
          <a:noFill/>
          <a:ln cap="flat" cmpd="sng" w="28575">
            <a:solidFill>
              <a:srgbClr val="C40E3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 txBox="1"/>
          <p:nvPr>
            <p:ph type="title"/>
          </p:nvPr>
        </p:nvSpPr>
        <p:spPr>
          <a:xfrm>
            <a:off x="838200" y="695739"/>
            <a:ext cx="10515600" cy="994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" type="body"/>
          </p:nvPr>
        </p:nvSpPr>
        <p:spPr>
          <a:xfrm>
            <a:off x="1182758" y="1825625"/>
            <a:ext cx="4837042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2" type="sldNum"/>
          </p:nvPr>
        </p:nvSpPr>
        <p:spPr>
          <a:xfrm>
            <a:off x="738810" y="6231917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3" name="Google Shape;43;p6"/>
          <p:cNvCxnSpPr/>
          <p:nvPr/>
        </p:nvCxnSpPr>
        <p:spPr>
          <a:xfrm>
            <a:off x="983837" y="1569545"/>
            <a:ext cx="11208163" cy="0"/>
          </a:xfrm>
          <a:prstGeom prst="straightConnector1">
            <a:avLst/>
          </a:prstGeom>
          <a:noFill/>
          <a:ln cap="flat" cmpd="sng" w="28575">
            <a:solidFill>
              <a:srgbClr val="C40E3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2" type="sldNum"/>
          </p:nvPr>
        </p:nvSpPr>
        <p:spPr>
          <a:xfrm>
            <a:off x="738810" y="6231917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51" name="Google Shape;51;p7"/>
          <p:cNvCxnSpPr/>
          <p:nvPr/>
        </p:nvCxnSpPr>
        <p:spPr>
          <a:xfrm>
            <a:off x="983837" y="1469337"/>
            <a:ext cx="11208163" cy="0"/>
          </a:xfrm>
          <a:prstGeom prst="straightConnector1">
            <a:avLst/>
          </a:prstGeom>
          <a:noFill/>
          <a:ln cap="flat" cmpd="sng" w="28575">
            <a:solidFill>
              <a:srgbClr val="C40E3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/>
          <p:nvPr>
            <p:ph type="title"/>
          </p:nvPr>
        </p:nvSpPr>
        <p:spPr>
          <a:xfrm>
            <a:off x="838200" y="695739"/>
            <a:ext cx="10515600" cy="994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8"/>
          <p:cNvSpPr txBox="1"/>
          <p:nvPr>
            <p:ph idx="12" type="sldNum"/>
          </p:nvPr>
        </p:nvSpPr>
        <p:spPr>
          <a:xfrm>
            <a:off x="738810" y="6231917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55" name="Google Shape;55;p8"/>
          <p:cNvCxnSpPr/>
          <p:nvPr/>
        </p:nvCxnSpPr>
        <p:spPr>
          <a:xfrm>
            <a:off x="983837" y="1582071"/>
            <a:ext cx="11208163" cy="0"/>
          </a:xfrm>
          <a:prstGeom prst="straightConnector1">
            <a:avLst/>
          </a:prstGeom>
          <a:noFill/>
          <a:ln cap="flat" cmpd="sng" w="28575">
            <a:solidFill>
              <a:srgbClr val="C40E3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9" name="Google Shape;59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738810" y="6231917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61" name="Google Shape;61;p9"/>
          <p:cNvCxnSpPr/>
          <p:nvPr/>
        </p:nvCxnSpPr>
        <p:spPr>
          <a:xfrm>
            <a:off x="839788" y="2069926"/>
            <a:ext cx="3932237" cy="0"/>
          </a:xfrm>
          <a:prstGeom prst="straightConnector1">
            <a:avLst/>
          </a:prstGeom>
          <a:noFill/>
          <a:ln cap="flat" cmpd="sng" w="28575">
            <a:solidFill>
              <a:srgbClr val="C40E3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10"/>
          <p:cNvSpPr txBox="1"/>
          <p:nvPr>
            <p:ph idx="12" type="sldNum"/>
          </p:nvPr>
        </p:nvSpPr>
        <p:spPr>
          <a:xfrm>
            <a:off x="738810" y="6231917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l">
              <a:spcBef>
                <a:spcPts val="0"/>
              </a:spcBef>
              <a:buNone/>
              <a:defRPr/>
            </a:lvl1pPr>
            <a:lvl2pPr indent="0" lvl="1" marL="0" algn="l">
              <a:spcBef>
                <a:spcPts val="0"/>
              </a:spcBef>
              <a:buNone/>
              <a:defRPr/>
            </a:lvl2pPr>
            <a:lvl3pPr indent="0" lvl="2" marL="0" algn="l">
              <a:spcBef>
                <a:spcPts val="0"/>
              </a:spcBef>
              <a:buNone/>
              <a:defRPr/>
            </a:lvl3pPr>
            <a:lvl4pPr indent="0" lvl="3" marL="0" algn="l">
              <a:spcBef>
                <a:spcPts val="0"/>
              </a:spcBef>
              <a:buNone/>
              <a:defRPr/>
            </a:lvl4pPr>
            <a:lvl5pPr indent="0" lvl="4" marL="0" algn="l">
              <a:spcBef>
                <a:spcPts val="0"/>
              </a:spcBef>
              <a:buNone/>
              <a:defRPr/>
            </a:lvl5pPr>
            <a:lvl6pPr indent="0" lvl="5" marL="0" algn="l">
              <a:spcBef>
                <a:spcPts val="0"/>
              </a:spcBef>
              <a:buNone/>
              <a:defRPr/>
            </a:lvl6pPr>
            <a:lvl7pPr indent="0" lvl="6" marL="0" algn="l">
              <a:spcBef>
                <a:spcPts val="0"/>
              </a:spcBef>
              <a:buNone/>
              <a:defRPr/>
            </a:lvl7pPr>
            <a:lvl8pPr indent="0" lvl="7" marL="0" algn="l">
              <a:spcBef>
                <a:spcPts val="0"/>
              </a:spcBef>
              <a:buNone/>
              <a:defRPr/>
            </a:lvl8pPr>
            <a:lvl9pPr indent="0" lvl="8" marL="0" algn="l">
              <a:spcBef>
                <a:spcPts val="0"/>
              </a:spcBef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67" name="Google Shape;67;p10"/>
          <p:cNvCxnSpPr/>
          <p:nvPr/>
        </p:nvCxnSpPr>
        <p:spPr>
          <a:xfrm>
            <a:off x="839788" y="2069926"/>
            <a:ext cx="3932237" cy="0"/>
          </a:xfrm>
          <a:prstGeom prst="straightConnector1">
            <a:avLst/>
          </a:prstGeom>
          <a:noFill/>
          <a:ln cap="flat" cmpd="sng" w="28575">
            <a:solidFill>
              <a:srgbClr val="C40E3E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695739"/>
            <a:ext cx="10515600" cy="994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738810" y="6231917"/>
            <a:ext cx="4439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982170" y="5846548"/>
            <a:ext cx="2391950" cy="695221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phpa.health.maryland.gov/ccdpc/Reports/Pages/YRBS-Main.aspx" TargetMode="External"/><Relationship Id="rId4" Type="http://schemas.openxmlformats.org/officeDocument/2006/relationships/hyperlink" Target="https://health.maryland.gov/phpa/ohpetup/Pages/YTRBS.aspx" TargetMode="External"/><Relationship Id="rId5" Type="http://schemas.openxmlformats.org/officeDocument/2006/relationships/image" Target="../media/image15.png"/><Relationship Id="rId6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comments" Target="../comments/comment1.xml"/><Relationship Id="rId4" Type="http://schemas.openxmlformats.org/officeDocument/2006/relationships/image" Target="../media/image20.jpg"/><Relationship Id="rId5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comments" Target="../comments/comment2.xml"/><Relationship Id="rId4" Type="http://schemas.openxmlformats.org/officeDocument/2006/relationships/image" Target="../media/image1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ibis.health.maryland.gov/" TargetMode="External"/><Relationship Id="rId4" Type="http://schemas.openxmlformats.org/officeDocument/2006/relationships/hyperlink" Target="https://app.smartsheet.com/b/form/1ff9e9525d6c4475bd6e9eade5d35cf3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0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hyperlink" Target="mailto:help@countertools.org" TargetMode="Externa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hyperlink" Target="mailto:nikardi.Jallah@maryland.gov" TargetMode="External"/><Relationship Id="rId4" Type="http://schemas.openxmlformats.org/officeDocument/2006/relationships/hyperlink" Target="mailto:ikardi.jallah@maryland.gov" TargetMode="External"/><Relationship Id="rId5" Type="http://schemas.openxmlformats.org/officeDocument/2006/relationships/image" Target="../media/image2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g"/><Relationship Id="rId4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/>
          <p:nvPr>
            <p:ph type="ctrTitle"/>
          </p:nvPr>
        </p:nvSpPr>
        <p:spPr>
          <a:xfrm>
            <a:off x="842050" y="2808325"/>
            <a:ext cx="10556100" cy="15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0909"/>
              <a:buFont typeface="Calibri"/>
              <a:buNone/>
            </a:pPr>
            <a:r>
              <a:rPr lang="en-US" sz="4400"/>
              <a:t>Maryland Tobacco Surveillance</a:t>
            </a:r>
            <a:endParaRPr sz="4200"/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b="0" lang="en-US"/>
              <a:t>YRBS/YTS, BRFSS, County Profiles, and Counter Tools</a:t>
            </a:r>
            <a:endParaRPr b="0"/>
          </a:p>
        </p:txBody>
      </p:sp>
      <p:sp>
        <p:nvSpPr>
          <p:cNvPr id="83" name="Google Shape;83;p13"/>
          <p:cNvSpPr txBox="1"/>
          <p:nvPr>
            <p:ph idx="1" type="subTitle"/>
          </p:nvPr>
        </p:nvSpPr>
        <p:spPr>
          <a:xfrm>
            <a:off x="1524000" y="4527327"/>
            <a:ext cx="9144000" cy="3876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40E3E"/>
              </a:buClr>
              <a:buSzPts val="2400"/>
              <a:buNone/>
            </a:pPr>
            <a:r>
              <a:rPr lang="en-US"/>
              <a:t>Nikardi Hynes, MPH, Center for Tobacco Prevention and Control</a:t>
            </a:r>
            <a:endParaRPr/>
          </a:p>
        </p:txBody>
      </p:sp>
      <p:sp>
        <p:nvSpPr>
          <p:cNvPr id="84" name="Google Shape;84;p13"/>
          <p:cNvSpPr txBox="1"/>
          <p:nvPr>
            <p:ph idx="2" type="body"/>
          </p:nvPr>
        </p:nvSpPr>
        <p:spPr>
          <a:xfrm>
            <a:off x="1524000" y="5094410"/>
            <a:ext cx="9144000" cy="366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40E3E"/>
              </a:buClr>
              <a:buSzPts val="2400"/>
              <a:buNone/>
            </a:pPr>
            <a:r>
              <a:rPr lang="en-US"/>
              <a:t>April 25, 2023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2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Multiple ACEs x Tobacco Risk Behaviors - HS</a:t>
            </a:r>
            <a:endParaRPr/>
          </a:p>
        </p:txBody>
      </p:sp>
      <p:sp>
        <p:nvSpPr>
          <p:cNvPr id="208" name="Google Shape;208;p22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9" name="Google Shape;209;p22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0" name="Google Shape;21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4599" y="2229449"/>
            <a:ext cx="2798064" cy="2798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22"/>
          <p:cNvPicPr preferRelativeResize="0"/>
          <p:nvPr/>
        </p:nvPicPr>
        <p:blipFill rotWithShape="1">
          <a:blip r:embed="rId3">
            <a:alphaModFix/>
          </a:blip>
          <a:srcRect b="0" l="-3290" r="3289" t="0"/>
          <a:stretch/>
        </p:blipFill>
        <p:spPr>
          <a:xfrm>
            <a:off x="4597924" y="2229462"/>
            <a:ext cx="2798064" cy="2798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8420348" y="2229449"/>
            <a:ext cx="2798064" cy="2798064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2"/>
          <p:cNvSpPr txBox="1"/>
          <p:nvPr/>
        </p:nvSpPr>
        <p:spPr>
          <a:xfrm>
            <a:off x="1728325" y="4586850"/>
            <a:ext cx="1530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latin typeface="Calibri"/>
                <a:ea typeface="Calibri"/>
                <a:cs typeface="Calibri"/>
                <a:sym typeface="Calibri"/>
              </a:rPr>
              <a:t>Any Tobacco Use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22"/>
          <p:cNvSpPr txBox="1"/>
          <p:nvPr/>
        </p:nvSpPr>
        <p:spPr>
          <a:xfrm>
            <a:off x="5148450" y="4586850"/>
            <a:ext cx="19896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latin typeface="Calibri"/>
                <a:ea typeface="Calibri"/>
                <a:cs typeface="Calibri"/>
                <a:sym typeface="Calibri"/>
              </a:rPr>
              <a:t>Live With Someone Who Smokes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22"/>
          <p:cNvSpPr txBox="1"/>
          <p:nvPr/>
        </p:nvSpPr>
        <p:spPr>
          <a:xfrm>
            <a:off x="8558450" y="4586850"/>
            <a:ext cx="25017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latin typeface="Calibri"/>
                <a:ea typeface="Calibri"/>
                <a:cs typeface="Calibri"/>
                <a:sym typeface="Calibri"/>
              </a:rPr>
              <a:t>Quit All Tobacco Products</a:t>
            </a:r>
            <a:endParaRPr b="1" sz="2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2"/>
          <p:cNvSpPr txBox="1"/>
          <p:nvPr/>
        </p:nvSpPr>
        <p:spPr>
          <a:xfrm>
            <a:off x="1591775" y="3673000"/>
            <a:ext cx="675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ACEs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22"/>
          <p:cNvSpPr txBox="1"/>
          <p:nvPr/>
        </p:nvSpPr>
        <p:spPr>
          <a:xfrm>
            <a:off x="5173175" y="3673000"/>
            <a:ext cx="675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ACEs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22"/>
          <p:cNvSpPr txBox="1"/>
          <p:nvPr/>
        </p:nvSpPr>
        <p:spPr>
          <a:xfrm>
            <a:off x="8906975" y="2606200"/>
            <a:ext cx="675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ACEs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22"/>
          <p:cNvSpPr txBox="1"/>
          <p:nvPr/>
        </p:nvSpPr>
        <p:spPr>
          <a:xfrm>
            <a:off x="10151475" y="3673350"/>
            <a:ext cx="675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4+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ACEs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22"/>
          <p:cNvSpPr txBox="1"/>
          <p:nvPr/>
        </p:nvSpPr>
        <p:spPr>
          <a:xfrm>
            <a:off x="6462975" y="2606550"/>
            <a:ext cx="675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4+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ACEs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22"/>
          <p:cNvSpPr txBox="1"/>
          <p:nvPr/>
        </p:nvSpPr>
        <p:spPr>
          <a:xfrm>
            <a:off x="2850675" y="2606550"/>
            <a:ext cx="6750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4+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EC232"/>
                </a:solidFill>
                <a:latin typeface="Calibri"/>
                <a:ea typeface="Calibri"/>
                <a:cs typeface="Calibri"/>
                <a:sym typeface="Calibri"/>
              </a:rPr>
              <a:t>ACEs</a:t>
            </a:r>
            <a:endParaRPr b="1" sz="1600">
              <a:solidFill>
                <a:srgbClr val="FEC23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22"/>
          <p:cNvSpPr txBox="1"/>
          <p:nvPr/>
        </p:nvSpPr>
        <p:spPr>
          <a:xfrm>
            <a:off x="1233875" y="3055050"/>
            <a:ext cx="1109100" cy="569400"/>
          </a:xfrm>
          <a:prstGeom prst="rect">
            <a:avLst/>
          </a:prstGeom>
          <a:solidFill>
            <a:srgbClr val="C40E3E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8.1</a:t>
            </a: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%</a:t>
            </a:r>
            <a:endParaRPr b="1" sz="25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22"/>
          <p:cNvSpPr txBox="1"/>
          <p:nvPr/>
        </p:nvSpPr>
        <p:spPr>
          <a:xfrm>
            <a:off x="2633625" y="1960950"/>
            <a:ext cx="1109100" cy="569400"/>
          </a:xfrm>
          <a:prstGeom prst="rect">
            <a:avLst/>
          </a:prstGeom>
          <a:solidFill>
            <a:srgbClr val="C40E3E"/>
          </a:solidFill>
          <a:ln>
            <a:noFill/>
          </a:ln>
        </p:spPr>
        <p:txBody>
          <a:bodyPr anchorCtr="0" anchor="t" bIns="91425" lIns="91425" spcFirstLastPara="1" rIns="952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46.7</a:t>
            </a: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%</a:t>
            </a:r>
            <a:endParaRPr b="1" sz="25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22"/>
          <p:cNvSpPr txBox="1"/>
          <p:nvPr/>
        </p:nvSpPr>
        <p:spPr>
          <a:xfrm>
            <a:off x="4891475" y="3055050"/>
            <a:ext cx="1109100" cy="569400"/>
          </a:xfrm>
          <a:prstGeom prst="rect">
            <a:avLst/>
          </a:prstGeom>
          <a:solidFill>
            <a:srgbClr val="C40E3E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16.4%</a:t>
            </a:r>
            <a:endParaRPr b="1" sz="25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22"/>
          <p:cNvSpPr txBox="1"/>
          <p:nvPr/>
        </p:nvSpPr>
        <p:spPr>
          <a:xfrm>
            <a:off x="6291225" y="1960950"/>
            <a:ext cx="1109100" cy="569400"/>
          </a:xfrm>
          <a:prstGeom prst="rect">
            <a:avLst/>
          </a:prstGeom>
          <a:solidFill>
            <a:srgbClr val="C40E3E"/>
          </a:solidFill>
          <a:ln>
            <a:noFill/>
          </a:ln>
        </p:spPr>
        <p:txBody>
          <a:bodyPr anchorCtr="0" anchor="t" bIns="91425" lIns="91425" spcFirstLastPara="1" rIns="952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58.0</a:t>
            </a: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%</a:t>
            </a:r>
            <a:endParaRPr b="1" sz="25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22"/>
          <p:cNvSpPr txBox="1"/>
          <p:nvPr/>
        </p:nvSpPr>
        <p:spPr>
          <a:xfrm>
            <a:off x="8625275" y="1912050"/>
            <a:ext cx="1109100" cy="569400"/>
          </a:xfrm>
          <a:prstGeom prst="rect">
            <a:avLst/>
          </a:prstGeom>
          <a:solidFill>
            <a:srgbClr val="C40E3E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33.7</a:t>
            </a: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%</a:t>
            </a:r>
            <a:endParaRPr b="1" sz="25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22"/>
          <p:cNvSpPr txBox="1"/>
          <p:nvPr/>
        </p:nvSpPr>
        <p:spPr>
          <a:xfrm>
            <a:off x="9948825" y="3103950"/>
            <a:ext cx="1109100" cy="569400"/>
          </a:xfrm>
          <a:prstGeom prst="rect">
            <a:avLst/>
          </a:prstGeom>
          <a:solidFill>
            <a:srgbClr val="C40E3E"/>
          </a:solidFill>
          <a:ln>
            <a:noFill/>
          </a:ln>
        </p:spPr>
        <p:txBody>
          <a:bodyPr anchorCtr="0" anchor="t" bIns="91425" lIns="91425" spcFirstLastPara="1" rIns="952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12.1</a:t>
            </a:r>
            <a:r>
              <a:rPr b="1" lang="en-US" sz="2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%</a:t>
            </a:r>
            <a:endParaRPr b="1" sz="25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22"/>
          <p:cNvSpPr/>
          <p:nvPr/>
        </p:nvSpPr>
        <p:spPr>
          <a:xfrm>
            <a:off x="9892875" y="5448025"/>
            <a:ext cx="3633300" cy="343800"/>
          </a:xfrm>
          <a:prstGeom prst="rect">
            <a:avLst/>
          </a:prstGeom>
          <a:solidFill>
            <a:srgbClr val="FE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High School YRBS/YTS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3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Positive Childhood Experiences (PCEs)</a:t>
            </a:r>
            <a:endParaRPr/>
          </a:p>
        </p:txBody>
      </p:sp>
      <p:sp>
        <p:nvSpPr>
          <p:cNvPr id="235" name="Google Shape;235;p23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36" name="Google Shape;236;p23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7" name="Google Shape;23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4275" y="1514950"/>
            <a:ext cx="6100997" cy="5114451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3"/>
          <p:cNvSpPr txBox="1"/>
          <p:nvPr/>
        </p:nvSpPr>
        <p:spPr>
          <a:xfrm>
            <a:off x="928075" y="6534000"/>
            <a:ext cx="6796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https://www.pacesconnection.com/resource/7-positive-childhood-experiences-pces</a:t>
            </a:r>
            <a:endParaRPr/>
          </a:p>
        </p:txBody>
      </p:sp>
      <p:sp>
        <p:nvSpPr>
          <p:cNvPr id="239" name="Google Shape;239;p23"/>
          <p:cNvSpPr txBox="1"/>
          <p:nvPr/>
        </p:nvSpPr>
        <p:spPr>
          <a:xfrm>
            <a:off x="7379575" y="1797450"/>
            <a:ext cx="3974100" cy="28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Calibri"/>
                <a:ea typeface="Calibri"/>
                <a:cs typeface="Calibri"/>
                <a:sym typeface="Calibri"/>
              </a:rPr>
              <a:t>To mitigate the effects of ACEs communities can focus on strategies that promote positive childhood experiences which can lessen the effect of ACEs and reduce ACE exposure. </a:t>
            </a:r>
            <a:endParaRPr sz="25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4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/>
              <a:t>Maryland YRBS/YTS Additional Resources</a:t>
            </a:r>
            <a:endParaRPr sz="3600"/>
          </a:p>
        </p:txBody>
      </p:sp>
      <p:sp>
        <p:nvSpPr>
          <p:cNvPr id="246" name="Google Shape;246;p24"/>
          <p:cNvSpPr txBox="1"/>
          <p:nvPr>
            <p:ph idx="1" type="body"/>
          </p:nvPr>
        </p:nvSpPr>
        <p:spPr>
          <a:xfrm>
            <a:off x="1282150" y="1749425"/>
            <a:ext cx="10071600" cy="204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7465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b="1" lang="en-US" sz="2300">
                <a:solidFill>
                  <a:schemeClr val="dk1"/>
                </a:solidFill>
              </a:rPr>
              <a:t>YRBS/YTS MS &amp; HS Data Sheets</a:t>
            </a:r>
            <a:endParaRPr b="1" sz="2300">
              <a:solidFill>
                <a:schemeClr val="dk1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u="sng">
                <a:solidFill>
                  <a:schemeClr val="hlink"/>
                </a:solidFill>
                <a:hlinkClick r:id="rId3"/>
              </a:rPr>
              <a:t>https://phpa.health.Maryland.gov/ccdpc/Reports/Pages/YRBS-Main.aspx</a:t>
            </a:r>
            <a:endParaRPr sz="2000">
              <a:solidFill>
                <a:schemeClr val="dk1"/>
              </a:solidFill>
            </a:endParaRPr>
          </a:p>
          <a:p>
            <a:pPr indent="-3746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b="1" lang="en-US" sz="2300">
                <a:solidFill>
                  <a:schemeClr val="dk1"/>
                </a:solidFill>
              </a:rPr>
              <a:t>About the Maryland YRBS/YTS</a:t>
            </a:r>
            <a:endParaRPr b="1" sz="2300">
              <a:solidFill>
                <a:schemeClr val="dk1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 u="sng">
                <a:solidFill>
                  <a:schemeClr val="hlink"/>
                </a:solidFill>
                <a:hlinkClick r:id="rId4"/>
              </a:rPr>
              <a:t>https://health.maryland.gov/phpa/ohpetup/Pages/YTRBS.aspx</a:t>
            </a:r>
            <a:endParaRPr sz="2000">
              <a:solidFill>
                <a:schemeClr val="dk1"/>
              </a:solidFill>
            </a:endParaRPr>
          </a:p>
          <a:p>
            <a:pPr indent="-3556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 sz="2000">
                <a:solidFill>
                  <a:schemeClr val="dk1"/>
                </a:solidFill>
              </a:rPr>
              <a:t>Details, Questionnaires, etc.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47" name="Google Shape;247;p24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8" name="Google Shape;248;p24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9" name="Google Shape;249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4586" y="3570400"/>
            <a:ext cx="3350260" cy="26827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50" name="Google Shape;250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83451" y="3570400"/>
            <a:ext cx="6070341" cy="19573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51" name="Google Shape;251;p24"/>
          <p:cNvSpPr txBox="1"/>
          <p:nvPr/>
        </p:nvSpPr>
        <p:spPr>
          <a:xfrm>
            <a:off x="5283450" y="5691050"/>
            <a:ext cx="3732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C40E3E"/>
                </a:solidFill>
                <a:highlight>
                  <a:srgbClr val="FFFFFF"/>
                </a:highlight>
                <a:latin typeface="Montserrat"/>
                <a:ea typeface="Montserrat"/>
                <a:cs typeface="Montserrat"/>
                <a:sym typeface="Montserrat"/>
              </a:rPr>
              <a:t>Risk Behaviors and Sexual Identity Report</a:t>
            </a:r>
            <a:endParaRPr b="1">
              <a:solidFill>
                <a:srgbClr val="C40E3E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5"/>
          <p:cNvSpPr txBox="1"/>
          <p:nvPr>
            <p:ph idx="1" type="body"/>
          </p:nvPr>
        </p:nvSpPr>
        <p:spPr>
          <a:xfrm>
            <a:off x="1610150" y="2936850"/>
            <a:ext cx="10581900" cy="1208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2021 Maryland Behavioral Risk Factor Surveillance System (BRFSS)</a:t>
            </a:r>
            <a:endParaRPr/>
          </a:p>
        </p:txBody>
      </p:sp>
      <p:sp>
        <p:nvSpPr>
          <p:cNvPr id="258" name="Google Shape;258;p25"/>
          <p:cNvSpPr txBox="1"/>
          <p:nvPr>
            <p:ph idx="2" type="body"/>
          </p:nvPr>
        </p:nvSpPr>
        <p:spPr>
          <a:xfrm>
            <a:off x="1610138" y="4162495"/>
            <a:ext cx="10581900" cy="764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Adult Tobacco Use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6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Adult Any Tobacco Use (MAP)</a:t>
            </a:r>
            <a:endParaRPr/>
          </a:p>
        </p:txBody>
      </p:sp>
      <p:sp>
        <p:nvSpPr>
          <p:cNvPr id="265" name="Google Shape;265;p26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800"/>
              <a:t>‹#›</a:t>
            </a:fld>
            <a:endParaRPr sz="1800"/>
          </a:p>
        </p:txBody>
      </p:sp>
      <p:sp>
        <p:nvSpPr>
          <p:cNvPr id="266" name="Google Shape;266;p26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67" name="Google Shape;267;p26"/>
          <p:cNvPicPr preferRelativeResize="0"/>
          <p:nvPr/>
        </p:nvPicPr>
        <p:blipFill rotWithShape="1">
          <a:blip r:embed="rId4">
            <a:alphaModFix/>
          </a:blip>
          <a:srcRect b="22046" l="0" r="0" t="7763"/>
          <a:stretch/>
        </p:blipFill>
        <p:spPr>
          <a:xfrm>
            <a:off x="418100" y="1666038"/>
            <a:ext cx="8611025" cy="4670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00800" y="27479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85275" y="5217885"/>
            <a:ext cx="543300" cy="5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26"/>
          <p:cNvSpPr txBox="1"/>
          <p:nvPr/>
        </p:nvSpPr>
        <p:spPr>
          <a:xfrm>
            <a:off x="2057400" y="5166275"/>
            <a:ext cx="2286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latin typeface="Calibri"/>
                <a:ea typeface="Calibri"/>
                <a:cs typeface="Calibri"/>
                <a:sym typeface="Calibri"/>
              </a:rPr>
              <a:t>Significantly higher than the State Estimate (16.9%)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1" name="Google Shape;271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43800" y="50339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77200" y="56435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10000" y="21383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15200" y="22907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0" y="1909765"/>
            <a:ext cx="3048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26"/>
          <p:cNvSpPr txBox="1"/>
          <p:nvPr/>
        </p:nvSpPr>
        <p:spPr>
          <a:xfrm>
            <a:off x="8112950" y="1805825"/>
            <a:ext cx="3752100" cy="149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b="1" lang="en-US" sz="1700">
                <a:latin typeface="Calibri"/>
                <a:ea typeface="Calibri"/>
                <a:cs typeface="Calibri"/>
                <a:sym typeface="Calibri"/>
              </a:rPr>
              <a:t>Three</a:t>
            </a:r>
            <a:r>
              <a:rPr b="1" lang="en-US" sz="1700">
                <a:latin typeface="Calibri"/>
                <a:ea typeface="Calibri"/>
                <a:cs typeface="Calibri"/>
                <a:sym typeface="Calibri"/>
              </a:rPr>
              <a:t> counties have </a:t>
            </a:r>
            <a:r>
              <a:rPr b="1" lang="en-US" sz="1700">
                <a:latin typeface="Calibri"/>
                <a:ea typeface="Calibri"/>
                <a:cs typeface="Calibri"/>
                <a:sym typeface="Calibri"/>
              </a:rPr>
              <a:t>significantly </a:t>
            </a:r>
            <a:r>
              <a:rPr b="1" lang="en-US" sz="1700">
                <a:latin typeface="Calibri"/>
                <a:ea typeface="Calibri"/>
                <a:cs typeface="Calibri"/>
                <a:sym typeface="Calibri"/>
              </a:rPr>
              <a:t>lower tobacco use rates.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○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Howard 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○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Montgomery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○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Prince George’s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26"/>
          <p:cNvSpPr/>
          <p:nvPr/>
        </p:nvSpPr>
        <p:spPr>
          <a:xfrm>
            <a:off x="9892875" y="5448025"/>
            <a:ext cx="3633300" cy="343800"/>
          </a:xfrm>
          <a:prstGeom prst="rect">
            <a:avLst/>
          </a:prstGeom>
          <a:solidFill>
            <a:srgbClr val="FE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Maryland BRFSS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7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Adult Tobacco </a:t>
            </a:r>
            <a:r>
              <a:rPr lang="en-US"/>
              <a:t>Trends</a:t>
            </a:r>
            <a:endParaRPr/>
          </a:p>
        </p:txBody>
      </p:sp>
      <p:sp>
        <p:nvSpPr>
          <p:cNvPr id="284" name="Google Shape;284;p27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/>
              <a:t>‹#›</a:t>
            </a:fld>
            <a:endParaRPr sz="1800"/>
          </a:p>
        </p:txBody>
      </p:sp>
      <p:sp>
        <p:nvSpPr>
          <p:cNvPr id="285" name="Google Shape;285;p27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86" name="Google Shape;286;p27" title="Points scored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0475" y="1476225"/>
            <a:ext cx="8552049" cy="5288008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27"/>
          <p:cNvSpPr txBox="1"/>
          <p:nvPr/>
        </p:nvSpPr>
        <p:spPr>
          <a:xfrm>
            <a:off x="9632525" y="1852650"/>
            <a:ext cx="2559600" cy="22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latin typeface="Calibri"/>
                <a:ea typeface="Calibri"/>
                <a:cs typeface="Calibri"/>
                <a:sym typeface="Calibri"/>
              </a:rPr>
              <a:t>All adult tobacco product use has declined over the years other than ESD use.</a:t>
            </a:r>
            <a:endParaRPr sz="2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8" name="Google Shape;288;p27"/>
          <p:cNvSpPr/>
          <p:nvPr/>
        </p:nvSpPr>
        <p:spPr>
          <a:xfrm>
            <a:off x="9892875" y="5448025"/>
            <a:ext cx="3633300" cy="343800"/>
          </a:xfrm>
          <a:prstGeom prst="rect">
            <a:avLst/>
          </a:prstGeom>
          <a:solidFill>
            <a:srgbClr val="FE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Maryland BRFSS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8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Disparities in Adult Tobacco Use</a:t>
            </a:r>
            <a:endParaRPr/>
          </a:p>
        </p:txBody>
      </p:sp>
      <p:sp>
        <p:nvSpPr>
          <p:cNvPr id="295" name="Google Shape;295;p28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6" name="Google Shape;296;p28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7" name="Google Shape;297;p28" title="Points score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200" y="1499500"/>
            <a:ext cx="8419575" cy="5206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28"/>
          <p:cNvSpPr/>
          <p:nvPr/>
        </p:nvSpPr>
        <p:spPr>
          <a:xfrm>
            <a:off x="9892875" y="5448025"/>
            <a:ext cx="3633300" cy="343800"/>
          </a:xfrm>
          <a:prstGeom prst="rect">
            <a:avLst/>
          </a:prstGeom>
          <a:solidFill>
            <a:srgbClr val="FE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Maryland BRFSS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9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Maryland Data Access</a:t>
            </a:r>
            <a:endParaRPr/>
          </a:p>
        </p:txBody>
      </p:sp>
      <p:sp>
        <p:nvSpPr>
          <p:cNvPr id="305" name="Google Shape;305;p29"/>
          <p:cNvSpPr txBox="1"/>
          <p:nvPr>
            <p:ph idx="1" type="body"/>
          </p:nvPr>
        </p:nvSpPr>
        <p:spPr>
          <a:xfrm>
            <a:off x="1282148" y="1825625"/>
            <a:ext cx="10071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Maryland Indicator Based Information System (IBIS)</a:t>
            </a:r>
            <a:endParaRPr b="1">
              <a:solidFill>
                <a:schemeClr val="dk1"/>
              </a:solidFill>
            </a:endParaRPr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>
                <a:solidFill>
                  <a:schemeClr val="dk1"/>
                </a:solidFill>
              </a:rPr>
              <a:t>YRBS/YTS and </a:t>
            </a:r>
            <a:r>
              <a:rPr lang="en-US" sz="2500">
                <a:solidFill>
                  <a:schemeClr val="dk1"/>
                </a:solidFill>
              </a:rPr>
              <a:t>BRFSS</a:t>
            </a:r>
            <a:r>
              <a:rPr lang="en-US" sz="2500">
                <a:solidFill>
                  <a:schemeClr val="dk1"/>
                </a:solidFill>
              </a:rPr>
              <a:t> data queries</a:t>
            </a:r>
            <a:endParaRPr sz="2500">
              <a:solidFill>
                <a:schemeClr val="dk1"/>
              </a:solidFill>
            </a:endParaRPr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 u="sng">
                <a:solidFill>
                  <a:schemeClr val="hlink"/>
                </a:solidFill>
                <a:hlinkClick r:id="rId3"/>
              </a:rPr>
              <a:t>https://ibis.health.maryland.gov/</a:t>
            </a:r>
            <a:endParaRPr sz="2500">
              <a:solidFill>
                <a:schemeClr val="dk1"/>
              </a:solidFill>
            </a:endParaRPr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>
                <a:solidFill>
                  <a:schemeClr val="dk1"/>
                </a:solidFill>
              </a:rPr>
              <a:t>2021-2022 HS YRBS/YTS data available now! MS data will be uploaded soon.</a:t>
            </a:r>
            <a:endParaRPr sz="2500">
              <a:solidFill>
                <a:schemeClr val="dk1"/>
              </a:solidFill>
            </a:endParaRPr>
          </a:p>
          <a:p>
            <a:pPr indent="-406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</a:pPr>
            <a:r>
              <a:rPr b="1" lang="en-US">
                <a:solidFill>
                  <a:schemeClr val="dk1"/>
                </a:solidFill>
              </a:rPr>
              <a:t>Dataset or Data Analysis Requests</a:t>
            </a:r>
            <a:endParaRPr b="1">
              <a:solidFill>
                <a:schemeClr val="dk1"/>
              </a:solidFill>
            </a:endParaRPr>
          </a:p>
          <a:p>
            <a:pPr indent="-3873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 u="sng">
                <a:solidFill>
                  <a:schemeClr val="hlink"/>
                </a:solidFill>
                <a:hlinkClick r:id="rId4"/>
              </a:rPr>
              <a:t>https://app.smartsheet.com/b/form/1ff9e9525d6c4475bd6e9eade5d35cf3</a:t>
            </a:r>
            <a:endParaRPr sz="2500">
              <a:solidFill>
                <a:schemeClr val="dk1"/>
              </a:solidFill>
            </a:endParaRPr>
          </a:p>
        </p:txBody>
      </p:sp>
      <p:sp>
        <p:nvSpPr>
          <p:cNvPr id="306" name="Google Shape;306;p29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07" name="Google Shape;307;p29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0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County Profiles</a:t>
            </a:r>
            <a:endParaRPr/>
          </a:p>
        </p:txBody>
      </p:sp>
      <p:sp>
        <p:nvSpPr>
          <p:cNvPr id="314" name="Google Shape;314;p30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Adult and Youth Tables</a:t>
            </a:r>
            <a:endParaRPr/>
          </a:p>
        </p:txBody>
      </p:sp>
      <p:sp>
        <p:nvSpPr>
          <p:cNvPr id="315" name="Google Shape;315;p30"/>
          <p:cNvSpPr txBox="1"/>
          <p:nvPr>
            <p:ph idx="12" type="sldNum"/>
          </p:nvPr>
        </p:nvSpPr>
        <p:spPr>
          <a:xfrm>
            <a:off x="738810" y="6231917"/>
            <a:ext cx="4440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400"/>
              <a:t>‹#›</a:t>
            </a:fld>
            <a:endParaRPr sz="1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1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Adult County Profiles</a:t>
            </a:r>
            <a:endParaRPr/>
          </a:p>
        </p:txBody>
      </p:sp>
      <p:sp>
        <p:nvSpPr>
          <p:cNvPr id="322" name="Google Shape;322;p31"/>
          <p:cNvSpPr txBox="1"/>
          <p:nvPr>
            <p:ph idx="1" type="body"/>
          </p:nvPr>
        </p:nvSpPr>
        <p:spPr>
          <a:xfrm>
            <a:off x="5581600" y="1825625"/>
            <a:ext cx="57720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39306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Any tobacco use variable re-analyzed to remove </a:t>
            </a:r>
            <a:r>
              <a:rPr lang="en-US"/>
              <a:t>missing</a:t>
            </a:r>
            <a:r>
              <a:rPr lang="en-US"/>
              <a:t> data.</a:t>
            </a:r>
            <a:endParaRPr/>
          </a:p>
          <a:p>
            <a:pPr indent="-39306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Income categories updated to (&lt;35K, 35K-75K, &gt;75K) or (&lt;50K, &gt;50K).</a:t>
            </a:r>
            <a:endParaRPr/>
          </a:p>
          <a:p>
            <a:pPr indent="-39306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Race categories updated to Black, Asian, Hispanic/Latino, All Other Races.</a:t>
            </a:r>
            <a:endParaRPr/>
          </a:p>
          <a:p>
            <a:pPr indent="-393065" lvl="0" marL="457200" rtl="0" algn="l">
              <a:spcBef>
                <a:spcPts val="1000"/>
              </a:spcBef>
              <a:spcAft>
                <a:spcPts val="1000"/>
              </a:spcAft>
              <a:buSzPct val="100000"/>
              <a:buChar char="•"/>
            </a:pPr>
            <a:r>
              <a:rPr lang="en-US"/>
              <a:t>All other races includes (multiracial, American Indian/Alaska Native, and Native Hawaiian/Other Pacific Islander)</a:t>
            </a:r>
            <a:endParaRPr/>
          </a:p>
        </p:txBody>
      </p:sp>
      <p:sp>
        <p:nvSpPr>
          <p:cNvPr id="323" name="Google Shape;323;p31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4" name="Google Shape;324;p31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5" name="Google Shape;32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4578" y="2130425"/>
            <a:ext cx="4697025" cy="3459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4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Mission and Vision</a:t>
            </a:r>
            <a:endParaRPr/>
          </a:p>
        </p:txBody>
      </p:sp>
      <p:sp>
        <p:nvSpPr>
          <p:cNvPr id="90" name="Google Shape;90;p14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800"/>
              <a:t>‹#›</a:t>
            </a:fld>
            <a:endParaRPr sz="1800"/>
          </a:p>
        </p:txBody>
      </p:sp>
      <p:sp>
        <p:nvSpPr>
          <p:cNvPr id="91" name="Google Shape;91;p14"/>
          <p:cNvSpPr txBox="1"/>
          <p:nvPr/>
        </p:nvSpPr>
        <p:spPr>
          <a:xfrm>
            <a:off x="1141039" y="1674962"/>
            <a:ext cx="103854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MISSION</a:t>
            </a:r>
            <a:endParaRPr sz="2400" u="sng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The mission of the Prevention and Health Promotion Administration is to protect, promote and improve the health and well-being of all Marylanders and their families through provision of public health leadership and through community-based public health efforts in partnership with local health departments, providers, community based organizations, and public and private sector agencies, giving special attention to at-risk and vulnerable populations. </a:t>
            </a:r>
            <a:endParaRPr sz="2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2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 u="sng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VISION</a:t>
            </a:r>
            <a:endParaRPr sz="2400" u="sng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95959"/>
                </a:solidFill>
                <a:latin typeface="Calibri"/>
                <a:ea typeface="Calibri"/>
                <a:cs typeface="Calibri"/>
                <a:sym typeface="Calibri"/>
              </a:rPr>
              <a:t>The Prevention and Health Promotion Administration envisions a future in which all Marylanders and their families enjoy optimal health and well-being. </a:t>
            </a:r>
            <a:endParaRPr sz="2800">
              <a:solidFill>
                <a:srgbClr val="26262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4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Prevention and Health Promotion Administration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2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Youth County Profiles</a:t>
            </a:r>
            <a:endParaRPr/>
          </a:p>
        </p:txBody>
      </p:sp>
      <p:sp>
        <p:nvSpPr>
          <p:cNvPr id="332" name="Google Shape;332;p32"/>
          <p:cNvSpPr txBox="1"/>
          <p:nvPr>
            <p:ph idx="1" type="body"/>
          </p:nvPr>
        </p:nvSpPr>
        <p:spPr>
          <a:xfrm>
            <a:off x="5976575" y="1749425"/>
            <a:ext cx="53772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Any tobacco use variable re-analyzed to remove missing data.</a:t>
            </a:r>
            <a:endParaRPr/>
          </a:p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Race categories updated to Black, Asian, Hispanic/Latino, All Other Races.</a:t>
            </a:r>
            <a:endParaRPr/>
          </a:p>
          <a:p>
            <a:pPr indent="-406400" lvl="0" marL="457200" rtl="0" algn="l">
              <a:spcBef>
                <a:spcPts val="1000"/>
              </a:spcBef>
              <a:spcAft>
                <a:spcPts val="1000"/>
              </a:spcAft>
              <a:buSzPts val="2800"/>
              <a:buChar char="•"/>
            </a:pPr>
            <a:r>
              <a:rPr lang="en-US"/>
              <a:t>All other races includes (multiracial, American Indian/Alaska Native, and Native Hawaiian/Other Pacific Islander)</a:t>
            </a:r>
            <a:endParaRPr/>
          </a:p>
        </p:txBody>
      </p:sp>
      <p:sp>
        <p:nvSpPr>
          <p:cNvPr id="333" name="Google Shape;333;p32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34" name="Google Shape;334;p32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35" name="Google Shape;335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2886" y="1743549"/>
            <a:ext cx="4591289" cy="4800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3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Why is the data not available?</a:t>
            </a:r>
            <a:endParaRPr/>
          </a:p>
        </p:txBody>
      </p:sp>
      <p:sp>
        <p:nvSpPr>
          <p:cNvPr id="342" name="Google Shape;342;p33"/>
          <p:cNvSpPr txBox="1"/>
          <p:nvPr>
            <p:ph idx="1" type="body"/>
          </p:nvPr>
        </p:nvSpPr>
        <p:spPr>
          <a:xfrm>
            <a:off x="1282148" y="1825625"/>
            <a:ext cx="10071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C40E3E"/>
                </a:solidFill>
              </a:rPr>
              <a:t>BRFSS</a:t>
            </a:r>
            <a:endParaRPr b="1">
              <a:solidFill>
                <a:srgbClr val="C40E3E"/>
              </a:solidFill>
            </a:endParaRPr>
          </a:p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High </a:t>
            </a:r>
            <a:r>
              <a:rPr lang="en-US"/>
              <a:t>uncertainty</a:t>
            </a:r>
            <a:r>
              <a:rPr lang="en-US"/>
              <a:t> or </a:t>
            </a:r>
            <a:r>
              <a:rPr lang="en-US"/>
              <a:t>insufficient</a:t>
            </a:r>
            <a:r>
              <a:rPr lang="en-US"/>
              <a:t> sample size (</a:t>
            </a:r>
            <a:r>
              <a:rPr b="1" lang="en-US"/>
              <a:t>sample &lt;50</a:t>
            </a:r>
            <a:r>
              <a:rPr lang="en-US"/>
              <a:t>)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Data not collected (ex: other smoker in the house)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C40E3E"/>
                </a:solidFill>
              </a:rPr>
              <a:t>YRBS/YTS</a:t>
            </a:r>
            <a:endParaRPr b="1">
              <a:solidFill>
                <a:srgbClr val="C40E3E"/>
              </a:solidFill>
            </a:endParaRPr>
          </a:p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Insufficient</a:t>
            </a:r>
            <a:r>
              <a:rPr lang="en-US"/>
              <a:t> sample size (</a:t>
            </a:r>
            <a:r>
              <a:rPr b="1" lang="en-US"/>
              <a:t>sample &lt;30</a:t>
            </a:r>
            <a:r>
              <a:rPr lang="en-US"/>
              <a:t>)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C40E3E"/>
                </a:solidFill>
              </a:rPr>
              <a:t>Solutions:</a:t>
            </a:r>
            <a:endParaRPr b="1">
              <a:solidFill>
                <a:srgbClr val="C40E3E"/>
              </a:solidFill>
            </a:endParaRPr>
          </a:p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Combine survey years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Regional data analysis</a:t>
            </a:r>
            <a:endParaRPr/>
          </a:p>
        </p:txBody>
      </p:sp>
      <p:sp>
        <p:nvSpPr>
          <p:cNvPr id="343" name="Google Shape;343;p33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44" name="Google Shape;344;p33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4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to read the data sheets (Example)</a:t>
            </a:r>
            <a:endParaRPr/>
          </a:p>
        </p:txBody>
      </p:sp>
      <p:sp>
        <p:nvSpPr>
          <p:cNvPr id="351" name="Google Shape;351;p34"/>
          <p:cNvSpPr txBox="1"/>
          <p:nvPr>
            <p:ph idx="1" type="body"/>
          </p:nvPr>
        </p:nvSpPr>
        <p:spPr>
          <a:xfrm>
            <a:off x="6317675" y="1825625"/>
            <a:ext cx="42549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b="1" lang="en-US"/>
              <a:t>Significant change in tobacco use between 2014 and 2021?</a:t>
            </a:r>
            <a:endParaRPr b="1"/>
          </a:p>
        </p:txBody>
      </p:sp>
      <p:sp>
        <p:nvSpPr>
          <p:cNvPr id="352" name="Google Shape;352;p34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3" name="Google Shape;353;p34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4" name="Google Shape;35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1275" y="1895949"/>
            <a:ext cx="5486400" cy="310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01188" y="3527599"/>
            <a:ext cx="5170124" cy="947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35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to read the data sheets (Example)</a:t>
            </a:r>
            <a:endParaRPr/>
          </a:p>
        </p:txBody>
      </p:sp>
      <p:sp>
        <p:nvSpPr>
          <p:cNvPr id="362" name="Google Shape;362;p35"/>
          <p:cNvSpPr txBox="1"/>
          <p:nvPr>
            <p:ph idx="1" type="body"/>
          </p:nvPr>
        </p:nvSpPr>
        <p:spPr>
          <a:xfrm>
            <a:off x="6317675" y="1825625"/>
            <a:ext cx="46521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Significant change in tobacco use between 2014 and 2021?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b="1" lang="en-US"/>
              <a:t>Significant change in any tobacco use between 2018 and 2021?</a:t>
            </a:r>
            <a:endParaRPr b="1"/>
          </a:p>
        </p:txBody>
      </p:sp>
      <p:sp>
        <p:nvSpPr>
          <p:cNvPr id="363" name="Google Shape;363;p35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64" name="Google Shape;364;p35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5" name="Google Shape;36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1275" y="1895949"/>
            <a:ext cx="5486400" cy="310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83013" y="4651024"/>
            <a:ext cx="5026483" cy="947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6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to read the data sheets (Example)</a:t>
            </a:r>
            <a:endParaRPr/>
          </a:p>
        </p:txBody>
      </p:sp>
      <p:sp>
        <p:nvSpPr>
          <p:cNvPr id="373" name="Google Shape;373;p36"/>
          <p:cNvSpPr txBox="1"/>
          <p:nvPr>
            <p:ph idx="1" type="body"/>
          </p:nvPr>
        </p:nvSpPr>
        <p:spPr>
          <a:xfrm>
            <a:off x="6317675" y="1825625"/>
            <a:ext cx="50361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Significant change in tobacco use between 2014 and 2021?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Significant change in any tobacco use between 2018 and 2021?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b="1" lang="en-US"/>
              <a:t>Is there a significant difference between cigarette and smokeless tobacco use in 2021?</a:t>
            </a:r>
            <a:endParaRPr b="1"/>
          </a:p>
        </p:txBody>
      </p:sp>
      <p:sp>
        <p:nvSpPr>
          <p:cNvPr id="374" name="Google Shape;374;p36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5" name="Google Shape;375;p36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6" name="Google Shape;37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1275" y="1895949"/>
            <a:ext cx="5486400" cy="310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7800" y="5382099"/>
            <a:ext cx="4320991" cy="947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37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to read the data sheets (Example)</a:t>
            </a:r>
            <a:endParaRPr/>
          </a:p>
        </p:txBody>
      </p:sp>
      <p:sp>
        <p:nvSpPr>
          <p:cNvPr id="384" name="Google Shape;384;p37"/>
          <p:cNvSpPr txBox="1"/>
          <p:nvPr>
            <p:ph idx="1" type="body"/>
          </p:nvPr>
        </p:nvSpPr>
        <p:spPr>
          <a:xfrm>
            <a:off x="6317675" y="1825625"/>
            <a:ext cx="48789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Significant change in tobacco use between 2014 and 2021?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Significant change in any tobacco use between 2018 and 2021?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Is there a significant difference between cigarette and smokeless tobacco use in 2021?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b="1" lang="en-US"/>
              <a:t>Is there a significant difference between cigar and ESD use in 2018?</a:t>
            </a:r>
            <a:endParaRPr b="1"/>
          </a:p>
        </p:txBody>
      </p:sp>
      <p:sp>
        <p:nvSpPr>
          <p:cNvPr id="385" name="Google Shape;385;p37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86" name="Google Shape;386;p37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7" name="Google Shape;38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1275" y="1895949"/>
            <a:ext cx="5486400" cy="310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66762" y="5229699"/>
            <a:ext cx="5015435" cy="9472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38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Counter Tools</a:t>
            </a:r>
            <a:endParaRPr/>
          </a:p>
        </p:txBody>
      </p:sp>
      <p:sp>
        <p:nvSpPr>
          <p:cNvPr id="395" name="Google Shape;395;p38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2300"/>
              <a:t>Point-of-Sale-Toolkit (POST)</a:t>
            </a:r>
            <a:endParaRPr sz="100"/>
          </a:p>
        </p:txBody>
      </p:sp>
      <p:sp>
        <p:nvSpPr>
          <p:cNvPr id="396" name="Google Shape;396;p38"/>
          <p:cNvSpPr txBox="1"/>
          <p:nvPr>
            <p:ph idx="12" type="sldNum"/>
          </p:nvPr>
        </p:nvSpPr>
        <p:spPr>
          <a:xfrm>
            <a:off x="738810" y="6231917"/>
            <a:ext cx="4440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97" name="Google Shape;39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1900" y="457200"/>
            <a:ext cx="7243451" cy="5122299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9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Point-of-Sale-Toolkit (POST)</a:t>
            </a:r>
            <a:endParaRPr/>
          </a:p>
        </p:txBody>
      </p:sp>
      <p:sp>
        <p:nvSpPr>
          <p:cNvPr id="404" name="Google Shape;404;p39"/>
          <p:cNvSpPr txBox="1"/>
          <p:nvPr>
            <p:ph idx="1" type="body"/>
          </p:nvPr>
        </p:nvSpPr>
        <p:spPr>
          <a:xfrm>
            <a:off x="1282148" y="1825625"/>
            <a:ext cx="10071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C40E3E"/>
                </a:solidFill>
              </a:rPr>
              <a:t>Features:</a:t>
            </a:r>
            <a:endParaRPr b="1">
              <a:solidFill>
                <a:srgbClr val="C40E3E"/>
              </a:solidFill>
            </a:endParaRPr>
          </a:p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Password-protected website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Store mergers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Help desk (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help@countertools.org</a:t>
            </a:r>
            <a:r>
              <a:rPr lang="en-US"/>
              <a:t>)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Stories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C40E3E"/>
                </a:solidFill>
              </a:rPr>
              <a:t>Data Collection:</a:t>
            </a:r>
            <a:endParaRPr b="1">
              <a:solidFill>
                <a:srgbClr val="C40E3E"/>
              </a:solidFill>
            </a:endParaRPr>
          </a:p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Assessment, Education and Enforcement tobacco retailer visits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Create campaigns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Online/Offline data entry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C40E3E"/>
                </a:solidFill>
              </a:rPr>
              <a:t>Data Monitoring:</a:t>
            </a:r>
            <a:endParaRPr b="1">
              <a:solidFill>
                <a:srgbClr val="C40E3E"/>
              </a:solidFill>
            </a:endParaRPr>
          </a:p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Multi-violations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Retail Environment</a:t>
            </a:r>
            <a:endParaRPr/>
          </a:p>
        </p:txBody>
      </p:sp>
      <p:sp>
        <p:nvSpPr>
          <p:cNvPr id="405" name="Google Shape;405;p39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06" name="Google Shape;406;p39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40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Questions? Comments.</a:t>
            </a:r>
            <a:endParaRPr/>
          </a:p>
        </p:txBody>
      </p:sp>
      <p:sp>
        <p:nvSpPr>
          <p:cNvPr id="413" name="Google Shape;413;p40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14" name="Google Shape;414;p40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15" name="Google Shape;415;p40"/>
          <p:cNvGrpSpPr/>
          <p:nvPr/>
        </p:nvGrpSpPr>
        <p:grpSpPr>
          <a:xfrm>
            <a:off x="6430273" y="2757096"/>
            <a:ext cx="4136394" cy="1889445"/>
            <a:chOff x="2283025" y="2322568"/>
            <a:chExt cx="5267950" cy="643500"/>
          </a:xfrm>
        </p:grpSpPr>
        <p:sp>
          <p:nvSpPr>
            <p:cNvPr id="416" name="Google Shape;416;p40"/>
            <p:cNvSpPr/>
            <p:nvPr/>
          </p:nvSpPr>
          <p:spPr>
            <a:xfrm>
              <a:off x="3728375" y="2322568"/>
              <a:ext cx="3822600" cy="6435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7" name="Google Shape;417;p40"/>
            <p:cNvSpPr/>
            <p:nvPr/>
          </p:nvSpPr>
          <p:spPr>
            <a:xfrm flipH="1">
              <a:off x="2283025" y="2322575"/>
              <a:ext cx="1844400" cy="642600"/>
            </a:xfrm>
            <a:prstGeom prst="rect">
              <a:avLst/>
            </a:prstGeom>
            <a:solidFill>
              <a:srgbClr val="3D3D3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8" name="Google Shape;418;p40"/>
            <p:cNvSpPr/>
            <p:nvPr/>
          </p:nvSpPr>
          <p:spPr>
            <a:xfrm rot="-5400000">
              <a:off x="3445652" y="1990609"/>
              <a:ext cx="643357" cy="1307278"/>
            </a:xfrm>
            <a:prstGeom prst="flowChartOffpageConnector">
              <a:avLst/>
            </a:prstGeom>
            <a:solidFill>
              <a:srgbClr val="3D3D3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9" name="Google Shape;419;p40"/>
            <p:cNvSpPr/>
            <p:nvPr/>
          </p:nvSpPr>
          <p:spPr>
            <a:xfrm>
              <a:off x="2342615" y="2399948"/>
              <a:ext cx="1622400" cy="495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700"/>
                <a:buFont typeface="Trebuchet MS"/>
                <a:buNone/>
              </a:pPr>
              <a:r>
                <a:rPr lang="en-US" sz="2000">
                  <a:solidFill>
                    <a:srgbClr val="FFFFFF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Nikardi Hynes</a:t>
              </a:r>
              <a:endParaRPr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420" name="Google Shape;420;p40"/>
            <p:cNvSpPr/>
            <p:nvPr/>
          </p:nvSpPr>
          <p:spPr>
            <a:xfrm>
              <a:off x="4469907" y="2323753"/>
              <a:ext cx="3081000" cy="642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Email: </a:t>
              </a:r>
              <a:r>
                <a:rPr b="1" lang="en-US" u="sng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  <a:hlinkClick r:id="rId3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n</a:t>
              </a:r>
              <a:r>
                <a:rPr b="1" lang="en-US" u="sng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  <a:hlinkClick r:id="rId4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ikardi.jallah@maryland.gov</a:t>
              </a:r>
              <a:r>
                <a:rPr b="1" lang="en-US">
                  <a:solidFill>
                    <a:srgbClr val="3D3D3D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b="1">
                <a:solidFill>
                  <a:srgbClr val="3D3D3D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Yellow and blue symbols" id="421" name="Google Shape;421;p40"/>
          <p:cNvPicPr preferRelativeResize="0"/>
          <p:nvPr/>
        </p:nvPicPr>
        <p:blipFill rotWithShape="1">
          <a:blip r:embed="rId5">
            <a:alphaModFix/>
          </a:blip>
          <a:srcRect b="0" l="1540" r="1540" t="0"/>
          <a:stretch/>
        </p:blipFill>
        <p:spPr>
          <a:xfrm>
            <a:off x="1671588" y="1956400"/>
            <a:ext cx="4655774" cy="3490678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40"/>
          <p:cNvSpPr/>
          <p:nvPr/>
        </p:nvSpPr>
        <p:spPr>
          <a:xfrm>
            <a:off x="2104683" y="3085808"/>
            <a:ext cx="2303700" cy="1723500"/>
          </a:xfrm>
          <a:prstGeom prst="wedgeRoundRectCallout">
            <a:avLst>
              <a:gd fmla="val -20833" name="adj1"/>
              <a:gd fmla="val 62500" name="adj2"/>
              <a:gd fmla="val 0" name="adj3"/>
            </a:avLst>
          </a:prstGeom>
          <a:solidFill>
            <a:srgbClr val="C00000"/>
          </a:solidFill>
          <a:ln cap="flat" cmpd="sng" w="12700">
            <a:solidFill>
              <a:srgbClr val="8C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/>
          </a:p>
        </p:txBody>
      </p:sp>
      <p:sp>
        <p:nvSpPr>
          <p:cNvPr id="423" name="Google Shape;423;p40"/>
          <p:cNvSpPr/>
          <p:nvPr/>
        </p:nvSpPr>
        <p:spPr>
          <a:xfrm>
            <a:off x="3693804" y="2357659"/>
            <a:ext cx="2386800" cy="1943100"/>
          </a:xfrm>
          <a:prstGeom prst="wedgeEllipseCallout">
            <a:avLst>
              <a:gd fmla="val -20833" name="adj1"/>
              <a:gd fmla="val 62500" name="adj2"/>
            </a:avLst>
          </a:prstGeom>
          <a:solidFill>
            <a:srgbClr val="FFC000"/>
          </a:solidFill>
          <a:ln cap="flat" cmpd="sng" w="12700">
            <a:solidFill>
              <a:srgbClr val="FFC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9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b="1"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Maryland Youth Risk Behavior Survey/Youth Tobacco Survey (YRBS/YTS) Overview</a:t>
            </a:r>
            <a:endParaRPr/>
          </a:p>
        </p:txBody>
      </p:sp>
      <p:sp>
        <p:nvSpPr>
          <p:cNvPr id="99" name="Google Shape;99;p15"/>
          <p:cNvSpPr txBox="1"/>
          <p:nvPr>
            <p:ph idx="1" type="body"/>
          </p:nvPr>
        </p:nvSpPr>
        <p:spPr>
          <a:xfrm>
            <a:off x="1282148" y="1825625"/>
            <a:ext cx="10071600" cy="43512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92500" lnSpcReduction="20000"/>
          </a:bodyPr>
          <a:lstStyle/>
          <a:p>
            <a:pPr indent="-381317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600">
                <a:solidFill>
                  <a:schemeClr val="dk1"/>
                </a:solidFill>
              </a:rPr>
              <a:t>The Maryland </a:t>
            </a:r>
            <a:r>
              <a:rPr lang="en-US" sz="2600">
                <a:solidFill>
                  <a:schemeClr val="dk1"/>
                </a:solidFill>
              </a:rPr>
              <a:t>YRBS/YTS</a:t>
            </a:r>
            <a:r>
              <a:rPr lang="en-US" sz="2600">
                <a:solidFill>
                  <a:schemeClr val="dk1"/>
                </a:solidFill>
              </a:rPr>
              <a:t> combines the Youth Risk Behavior Survey and Youth Tobacco Survey into one survey instrument.</a:t>
            </a:r>
            <a:endParaRPr sz="2600">
              <a:solidFill>
                <a:schemeClr val="dk1"/>
              </a:solidFill>
            </a:endParaRPr>
          </a:p>
          <a:p>
            <a:pPr indent="-381317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600">
                <a:solidFill>
                  <a:schemeClr val="dk1"/>
                </a:solidFill>
              </a:rPr>
              <a:t>Collects </a:t>
            </a:r>
            <a:r>
              <a:rPr lang="en-US" sz="2600">
                <a:solidFill>
                  <a:schemeClr val="dk1"/>
                </a:solidFill>
              </a:rPr>
              <a:t>data</a:t>
            </a:r>
            <a:r>
              <a:rPr lang="en-US" sz="2600">
                <a:solidFill>
                  <a:schemeClr val="dk1"/>
                </a:solidFill>
              </a:rPr>
              <a:t> on middle school and high school health risk behaviors.</a:t>
            </a:r>
            <a:endParaRPr sz="2600">
              <a:solidFill>
                <a:schemeClr val="dk1"/>
              </a:solidFill>
            </a:endParaRPr>
          </a:p>
          <a:p>
            <a:pPr indent="-381317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600">
                <a:solidFill>
                  <a:schemeClr val="dk1"/>
                </a:solidFill>
              </a:rPr>
              <a:t>Required by state statute every other even calendar year.</a:t>
            </a:r>
            <a:endParaRPr sz="2600">
              <a:solidFill>
                <a:schemeClr val="dk1"/>
              </a:solidFill>
            </a:endParaRPr>
          </a:p>
          <a:p>
            <a:pPr indent="-381317" lvl="0" marL="45720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600">
                <a:solidFill>
                  <a:schemeClr val="dk1"/>
                </a:solidFill>
              </a:rPr>
              <a:t>Delayed from fall 2020 to fall 2021 due to COVID-19.</a:t>
            </a:r>
            <a:endParaRPr sz="2600">
              <a:solidFill>
                <a:schemeClr val="dk1"/>
              </a:solidFill>
            </a:endParaRPr>
          </a:p>
          <a:p>
            <a:pPr indent="-381317" lvl="0" marL="457200" rtl="0" algn="l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•"/>
            </a:pPr>
            <a:r>
              <a:rPr lang="en-US" sz="2600">
                <a:solidFill>
                  <a:schemeClr val="dk1"/>
                </a:solidFill>
              </a:rPr>
              <a:t>Baltimore City fell below the 60% required response rate.</a:t>
            </a:r>
            <a:endParaRPr sz="2600">
              <a:solidFill>
                <a:schemeClr val="dk1"/>
              </a:solidFill>
            </a:endParaRPr>
          </a:p>
          <a:p>
            <a:pPr indent="-393065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Changes in youth lives related to virtual learning and social isolation may have contributed to the increase in mental health issues, suicidal ideation, and suicide attempts.</a:t>
            </a:r>
            <a:endParaRPr/>
          </a:p>
          <a:p>
            <a:pPr indent="-393065" lvl="0" marL="457200" rtl="0" algn="l">
              <a:spcBef>
                <a:spcPts val="1000"/>
              </a:spcBef>
              <a:spcAft>
                <a:spcPts val="1000"/>
              </a:spcAft>
              <a:buSzPct val="107692"/>
              <a:buChar char="•"/>
            </a:pPr>
            <a:r>
              <a:rPr lang="en-US"/>
              <a:t>Declines in most substance use and violent behaviors was also noted.</a:t>
            </a:r>
            <a:endParaRPr sz="2600">
              <a:solidFill>
                <a:schemeClr val="dk1"/>
              </a:solidFill>
            </a:endParaRPr>
          </a:p>
        </p:txBody>
      </p:sp>
      <p:sp>
        <p:nvSpPr>
          <p:cNvPr id="100" name="Google Shape;100;p15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p15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6"/>
          <p:cNvSpPr txBox="1"/>
          <p:nvPr>
            <p:ph idx="1" type="body"/>
          </p:nvPr>
        </p:nvSpPr>
        <p:spPr>
          <a:xfrm>
            <a:off x="1610139" y="3575637"/>
            <a:ext cx="10581900" cy="570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2021-2022 Maryland YRBS/YTS</a:t>
            </a:r>
            <a:endParaRPr/>
          </a:p>
        </p:txBody>
      </p:sp>
      <p:sp>
        <p:nvSpPr>
          <p:cNvPr id="108" name="Google Shape;108;p16"/>
          <p:cNvSpPr txBox="1"/>
          <p:nvPr>
            <p:ph idx="2" type="body"/>
          </p:nvPr>
        </p:nvSpPr>
        <p:spPr>
          <a:xfrm>
            <a:off x="1610138" y="4162495"/>
            <a:ext cx="10581900" cy="764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Youth Tobacco Use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7"/>
          <p:cNvPicPr preferRelativeResize="0"/>
          <p:nvPr/>
        </p:nvPicPr>
        <p:blipFill rotWithShape="1">
          <a:blip r:embed="rId3">
            <a:alphaModFix/>
          </a:blip>
          <a:srcRect b="20411" l="0" r="0" t="8887"/>
          <a:stretch/>
        </p:blipFill>
        <p:spPr>
          <a:xfrm>
            <a:off x="163450" y="1604975"/>
            <a:ext cx="8837976" cy="482844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7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7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Any Tobacco Use (MAP)</a:t>
            </a:r>
            <a:endParaRPr/>
          </a:p>
        </p:txBody>
      </p:sp>
      <p:sp>
        <p:nvSpPr>
          <p:cNvPr id="117" name="Google Shape;117;p17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 sz="1800"/>
              <a:t>‹#›</a:t>
            </a:fld>
            <a:endParaRPr sz="1800"/>
          </a:p>
        </p:txBody>
      </p:sp>
      <p:sp>
        <p:nvSpPr>
          <p:cNvPr id="118" name="Google Shape;118;p17"/>
          <p:cNvSpPr/>
          <p:nvPr/>
        </p:nvSpPr>
        <p:spPr>
          <a:xfrm>
            <a:off x="9892875" y="5448025"/>
            <a:ext cx="3633300" cy="343800"/>
          </a:xfrm>
          <a:prstGeom prst="rect">
            <a:avLst/>
          </a:prstGeom>
          <a:solidFill>
            <a:srgbClr val="FE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High School YRBS/YTS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9" name="Google Shape;11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" y="22145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1600" y="17573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3000" y="21383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62800" y="42719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1800" y="41195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62800" y="22145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15200" y="36623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67600" y="54911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58200" y="48053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15200" y="48815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57600" y="20621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77000" y="21383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15200" y="2443165"/>
            <a:ext cx="3048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53200" y="3433765"/>
            <a:ext cx="3048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7"/>
          <p:cNvSpPr txBox="1"/>
          <p:nvPr/>
        </p:nvSpPr>
        <p:spPr>
          <a:xfrm>
            <a:off x="8112950" y="1805825"/>
            <a:ext cx="35187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●"/>
            </a:pPr>
            <a:r>
              <a:rPr b="1" lang="en-US" sz="1700">
                <a:latin typeface="Calibri"/>
                <a:ea typeface="Calibri"/>
                <a:cs typeface="Calibri"/>
                <a:sym typeface="Calibri"/>
              </a:rPr>
              <a:t>Four counties have </a:t>
            </a:r>
            <a:r>
              <a:rPr b="1" lang="en-US" sz="1700">
                <a:latin typeface="Calibri"/>
                <a:ea typeface="Calibri"/>
                <a:cs typeface="Calibri"/>
                <a:sym typeface="Calibri"/>
              </a:rPr>
              <a:t>significantly</a:t>
            </a:r>
            <a:r>
              <a:rPr b="1" lang="en-US" sz="1700">
                <a:latin typeface="Calibri"/>
                <a:ea typeface="Calibri"/>
                <a:cs typeface="Calibri"/>
                <a:sym typeface="Calibri"/>
              </a:rPr>
              <a:t> lower tobacco use rates.</a:t>
            </a:r>
            <a:endParaRPr b="1"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○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Charles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○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Howard 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○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Montgomery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Calibri"/>
              <a:buChar char="○"/>
            </a:pPr>
            <a:r>
              <a:rPr lang="en-US" sz="1700">
                <a:latin typeface="Calibri"/>
                <a:ea typeface="Calibri"/>
                <a:cs typeface="Calibri"/>
                <a:sym typeface="Calibri"/>
              </a:rPr>
              <a:t>Prince George’s</a:t>
            </a:r>
            <a:endParaRPr sz="17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4" name="Google Shape;13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0475" y="5217885"/>
            <a:ext cx="543300" cy="5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7"/>
          <p:cNvSpPr txBox="1"/>
          <p:nvPr/>
        </p:nvSpPr>
        <p:spPr>
          <a:xfrm>
            <a:off x="1752600" y="5166275"/>
            <a:ext cx="2286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latin typeface="Calibri"/>
                <a:ea typeface="Calibri"/>
                <a:cs typeface="Calibri"/>
                <a:sym typeface="Calibri"/>
              </a:rPr>
              <a:t>Significantly higher than the State Estimate (15.6%)</a:t>
            </a:r>
            <a:endParaRPr b="1" sz="150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6" name="Google Shape;13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000" y="5186365"/>
            <a:ext cx="3048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8"/>
          <p:cNvSpPr txBox="1"/>
          <p:nvPr>
            <p:ph type="title"/>
          </p:nvPr>
        </p:nvSpPr>
        <p:spPr>
          <a:xfrm>
            <a:off x="838200" y="59634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Tobacco Product Use </a:t>
            </a:r>
            <a:r>
              <a:rPr lang="en-US"/>
              <a:t>Trends</a:t>
            </a:r>
            <a:endParaRPr/>
          </a:p>
        </p:txBody>
      </p:sp>
      <p:sp>
        <p:nvSpPr>
          <p:cNvPr id="143" name="Google Shape;143;p18"/>
          <p:cNvSpPr txBox="1"/>
          <p:nvPr>
            <p:ph idx="12" type="sldNum"/>
          </p:nvPr>
        </p:nvSpPr>
        <p:spPr>
          <a:xfrm>
            <a:off x="537186" y="6253165"/>
            <a:ext cx="5433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4" name="Google Shape;144;p18"/>
          <p:cNvSpPr txBox="1"/>
          <p:nvPr>
            <p:ph idx="2" type="body"/>
          </p:nvPr>
        </p:nvSpPr>
        <p:spPr>
          <a:xfrm>
            <a:off x="884583" y="362022"/>
            <a:ext cx="10469100" cy="343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5" name="Google Shape;14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0625" y="1650550"/>
            <a:ext cx="7566581" cy="48074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8"/>
          <p:cNvSpPr/>
          <p:nvPr/>
        </p:nvSpPr>
        <p:spPr>
          <a:xfrm>
            <a:off x="9892875" y="5448025"/>
            <a:ext cx="3633300" cy="343800"/>
          </a:xfrm>
          <a:prstGeom prst="rect">
            <a:avLst/>
          </a:prstGeom>
          <a:solidFill>
            <a:srgbClr val="FE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High School YRBS/YTS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18"/>
          <p:cNvSpPr txBox="1"/>
          <p:nvPr/>
        </p:nvSpPr>
        <p:spPr>
          <a:xfrm>
            <a:off x="9113925" y="1880250"/>
            <a:ext cx="30447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/>
              <a:t>About </a:t>
            </a:r>
            <a:r>
              <a:rPr b="1" lang="en-US" sz="2500"/>
              <a:t>1 in 4 (24.9%)</a:t>
            </a:r>
            <a:r>
              <a:rPr lang="en-US" sz="2100"/>
              <a:t> students identifying as </a:t>
            </a:r>
            <a:r>
              <a:rPr b="1" lang="en-US" sz="2100">
                <a:solidFill>
                  <a:srgbClr val="C40E3E"/>
                </a:solidFill>
              </a:rPr>
              <a:t>Gay, Lesbian, or Bisexual</a:t>
            </a:r>
            <a:r>
              <a:rPr lang="en-US" sz="2100"/>
              <a:t> and </a:t>
            </a:r>
            <a:r>
              <a:rPr b="1" lang="en-US" sz="2500"/>
              <a:t>22.2%</a:t>
            </a:r>
            <a:r>
              <a:rPr lang="en-US" sz="2100"/>
              <a:t> of students identifying as </a:t>
            </a:r>
            <a:r>
              <a:rPr b="1" lang="en-US" sz="2100">
                <a:solidFill>
                  <a:srgbClr val="C40E3E"/>
                </a:solidFill>
              </a:rPr>
              <a:t>Transgender </a:t>
            </a:r>
            <a:r>
              <a:rPr lang="en-US" sz="2100"/>
              <a:t>used any tobacco product in 2021.</a:t>
            </a:r>
            <a:endParaRPr sz="2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9"/>
          <p:cNvSpPr txBox="1"/>
          <p:nvPr/>
        </p:nvSpPr>
        <p:spPr>
          <a:xfrm>
            <a:off x="485275" y="5269175"/>
            <a:ext cx="1719000" cy="183000"/>
          </a:xfrm>
          <a:prstGeom prst="rect">
            <a:avLst/>
          </a:prstGeom>
          <a:solidFill>
            <a:srgbClr val="FEC232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19"/>
          <p:cNvSpPr txBox="1"/>
          <p:nvPr>
            <p:ph idx="12" type="sldNum"/>
          </p:nvPr>
        </p:nvSpPr>
        <p:spPr>
          <a:xfrm>
            <a:off x="738810" y="6231917"/>
            <a:ext cx="4440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aphicFrame>
        <p:nvGraphicFramePr>
          <p:cNvPr id="155" name="Google Shape;155;p19"/>
          <p:cNvGraphicFramePr/>
          <p:nvPr/>
        </p:nvGraphicFramePr>
        <p:xfrm>
          <a:off x="495300" y="1066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{F938F5FF-6324-4172-9C9B-805A619D7704}</a:tableStyleId>
              </a:tblPr>
              <a:tblGrid>
                <a:gridCol w="1714500"/>
                <a:gridCol w="1714500"/>
                <a:gridCol w="1714500"/>
                <a:gridCol w="1714500"/>
                <a:gridCol w="1714500"/>
              </a:tblGrid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solidFill>
                      <a:schemeClr val="lt1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chemeClr val="lt1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188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C23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C23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C23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B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C23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C23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CCCCC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C23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C23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C23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40E3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C232"/>
                    </a:solidFill>
                  </a:tcPr>
                </a:tc>
              </a:tr>
            </a:tbl>
          </a:graphicData>
        </a:graphic>
      </p:graphicFrame>
      <p:sp>
        <p:nvSpPr>
          <p:cNvPr id="156" name="Google Shape;156;p19"/>
          <p:cNvSpPr/>
          <p:nvPr/>
        </p:nvSpPr>
        <p:spPr>
          <a:xfrm>
            <a:off x="9892875" y="5448025"/>
            <a:ext cx="3633300" cy="343800"/>
          </a:xfrm>
          <a:prstGeom prst="rect">
            <a:avLst/>
          </a:prstGeom>
          <a:solidFill>
            <a:srgbClr val="FEC2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Calibri"/>
                <a:ea typeface="Calibri"/>
                <a:cs typeface="Calibri"/>
                <a:sym typeface="Calibri"/>
              </a:rPr>
              <a:t>High School YRBS/YTS</a:t>
            </a:r>
            <a:endParaRPr b="1" sz="1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19"/>
          <p:cNvSpPr/>
          <p:nvPr/>
        </p:nvSpPr>
        <p:spPr>
          <a:xfrm>
            <a:off x="469975" y="985575"/>
            <a:ext cx="91500" cy="49194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9"/>
          <p:cNvSpPr/>
          <p:nvPr/>
        </p:nvSpPr>
        <p:spPr>
          <a:xfrm rot="5400000">
            <a:off x="4753975" y="1535775"/>
            <a:ext cx="91500" cy="86685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aphicFrame>
        <p:nvGraphicFramePr>
          <p:cNvPr id="159" name="Google Shape;159;p19"/>
          <p:cNvGraphicFramePr/>
          <p:nvPr/>
        </p:nvGraphicFramePr>
        <p:xfrm>
          <a:off x="485300" y="59049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{F938F5FF-6324-4172-9C9B-805A619D7704}</a:tableStyleId>
              </a:tblPr>
              <a:tblGrid>
                <a:gridCol w="1688300"/>
                <a:gridCol w="1688300"/>
                <a:gridCol w="1688300"/>
                <a:gridCol w="1688300"/>
                <a:gridCol w="1688300"/>
              </a:tblGrid>
              <a:tr h="79245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Sad/Hopeless</a:t>
                      </a:r>
                      <a:endParaRPr b="1" sz="2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Suicide Attempt</a:t>
                      </a:r>
                      <a:endParaRPr b="1" sz="2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Alcohol Use</a:t>
                      </a:r>
                      <a:endParaRPr b="1" sz="2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Marijuana Use</a:t>
                      </a:r>
                      <a:endParaRPr b="1" sz="2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Prescription Drug Use</a:t>
                      </a:r>
                      <a:endParaRPr b="1" sz="200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160" name="Google Shape;160;p19"/>
          <p:cNvGraphicFramePr/>
          <p:nvPr/>
        </p:nvGraphicFramePr>
        <p:xfrm>
          <a:off x="74000" y="44366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{F938F5FF-6324-4172-9C9B-805A619D7704}</a:tableStyleId>
              </a:tblPr>
              <a:tblGrid>
                <a:gridCol w="382850"/>
              </a:tblGrid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24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22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20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18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16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14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12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10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8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6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4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005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/>
                        <a:t>2</a:t>
                      </a:r>
                      <a:endParaRPr b="1"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61" name="Google Shape;161;p19"/>
          <p:cNvSpPr txBox="1"/>
          <p:nvPr/>
        </p:nvSpPr>
        <p:spPr>
          <a:xfrm>
            <a:off x="7353300" y="5269175"/>
            <a:ext cx="1719000" cy="183000"/>
          </a:xfrm>
          <a:prstGeom prst="rect">
            <a:avLst/>
          </a:prstGeom>
          <a:solidFill>
            <a:srgbClr val="FEC232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19"/>
          <p:cNvSpPr txBox="1"/>
          <p:nvPr/>
        </p:nvSpPr>
        <p:spPr>
          <a:xfrm>
            <a:off x="2209800" y="5371825"/>
            <a:ext cx="1719000" cy="91500"/>
          </a:xfrm>
          <a:prstGeom prst="rect">
            <a:avLst/>
          </a:prstGeom>
          <a:solidFill>
            <a:srgbClr val="C40E3E"/>
          </a:solidFill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19"/>
          <p:cNvSpPr txBox="1"/>
          <p:nvPr/>
        </p:nvSpPr>
        <p:spPr>
          <a:xfrm>
            <a:off x="571500" y="4400225"/>
            <a:ext cx="1632900" cy="7695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Tobacco Users 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00">
                <a:latin typeface="Calibri"/>
                <a:ea typeface="Calibri"/>
                <a:cs typeface="Calibri"/>
                <a:sym typeface="Calibri"/>
              </a:rPr>
              <a:t>3X more likely</a:t>
            </a:r>
            <a:endParaRPr b="1" sz="19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19"/>
          <p:cNvSpPr txBox="1"/>
          <p:nvPr/>
        </p:nvSpPr>
        <p:spPr>
          <a:xfrm>
            <a:off x="7429500" y="4476425"/>
            <a:ext cx="1632900" cy="7695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Tobacco Users 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00">
                <a:latin typeface="Calibri"/>
                <a:ea typeface="Calibri"/>
                <a:cs typeface="Calibri"/>
                <a:sym typeface="Calibri"/>
              </a:rPr>
              <a:t>3X more likely</a:t>
            </a:r>
            <a:endParaRPr b="1" sz="19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19"/>
          <p:cNvSpPr txBox="1"/>
          <p:nvPr/>
        </p:nvSpPr>
        <p:spPr>
          <a:xfrm>
            <a:off x="2247900" y="4247825"/>
            <a:ext cx="1632900" cy="1062000"/>
          </a:xfrm>
          <a:prstGeom prst="rect">
            <a:avLst/>
          </a:prstGeom>
          <a:solidFill>
            <a:srgbClr val="EAD1DC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Tobacco Users 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00">
                <a:latin typeface="Calibri"/>
                <a:ea typeface="Calibri"/>
                <a:cs typeface="Calibri"/>
                <a:sym typeface="Calibri"/>
              </a:rPr>
              <a:t>2.5</a:t>
            </a:r>
            <a:r>
              <a:rPr b="1" lang="en-US" sz="1900">
                <a:latin typeface="Calibri"/>
                <a:ea typeface="Calibri"/>
                <a:cs typeface="Calibri"/>
                <a:sym typeface="Calibri"/>
              </a:rPr>
              <a:t>X more likely</a:t>
            </a:r>
            <a:endParaRPr b="1" sz="19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9"/>
          <p:cNvSpPr txBox="1"/>
          <p:nvPr/>
        </p:nvSpPr>
        <p:spPr>
          <a:xfrm>
            <a:off x="4000500" y="1885625"/>
            <a:ext cx="1632900" cy="10620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Tobacco Users 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00">
                <a:latin typeface="Calibri"/>
                <a:ea typeface="Calibri"/>
                <a:cs typeface="Calibri"/>
                <a:sym typeface="Calibri"/>
              </a:rPr>
              <a:t>14</a:t>
            </a:r>
            <a:r>
              <a:rPr b="1" lang="en-US" sz="1900">
                <a:latin typeface="Calibri"/>
                <a:ea typeface="Calibri"/>
                <a:cs typeface="Calibri"/>
                <a:sym typeface="Calibri"/>
              </a:rPr>
              <a:t>X more likely</a:t>
            </a:r>
            <a:endParaRPr b="1" sz="19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9"/>
          <p:cNvSpPr txBox="1"/>
          <p:nvPr/>
        </p:nvSpPr>
        <p:spPr>
          <a:xfrm>
            <a:off x="5448300" y="658500"/>
            <a:ext cx="2022900" cy="7695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latin typeface="Calibri"/>
                <a:ea typeface="Calibri"/>
                <a:cs typeface="Calibri"/>
                <a:sym typeface="Calibri"/>
              </a:rPr>
              <a:t>Tobacco Users </a:t>
            </a:r>
            <a:endParaRPr sz="1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900">
                <a:latin typeface="Calibri"/>
                <a:ea typeface="Calibri"/>
                <a:cs typeface="Calibri"/>
                <a:sym typeface="Calibri"/>
              </a:rPr>
              <a:t>22</a:t>
            </a:r>
            <a:r>
              <a:rPr b="1" lang="en-US" sz="1900">
                <a:latin typeface="Calibri"/>
                <a:ea typeface="Calibri"/>
                <a:cs typeface="Calibri"/>
                <a:sym typeface="Calibri"/>
              </a:rPr>
              <a:t>X more likely</a:t>
            </a:r>
            <a:endParaRPr b="1" sz="19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9"/>
          <p:cNvSpPr txBox="1"/>
          <p:nvPr>
            <p:ph type="title"/>
          </p:nvPr>
        </p:nvSpPr>
        <p:spPr>
          <a:xfrm>
            <a:off x="8309400" y="291275"/>
            <a:ext cx="3882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Tobacco</a:t>
            </a:r>
            <a:r>
              <a:rPr lang="en-US"/>
              <a:t> Use and Associated Risk Behaviors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0"/>
          <p:cNvSpPr txBox="1"/>
          <p:nvPr>
            <p:ph idx="1" type="body"/>
          </p:nvPr>
        </p:nvSpPr>
        <p:spPr>
          <a:xfrm>
            <a:off x="1610139" y="3575637"/>
            <a:ext cx="10581900" cy="570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2021-2022 Maryland YRBS/YTS</a:t>
            </a:r>
            <a:endParaRPr/>
          </a:p>
        </p:txBody>
      </p:sp>
      <p:sp>
        <p:nvSpPr>
          <p:cNvPr id="175" name="Google Shape;175;p20"/>
          <p:cNvSpPr txBox="1"/>
          <p:nvPr>
            <p:ph idx="2" type="body"/>
          </p:nvPr>
        </p:nvSpPr>
        <p:spPr>
          <a:xfrm>
            <a:off x="1610138" y="4162495"/>
            <a:ext cx="10581900" cy="764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Adverse Childhood Experiences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1"/>
          <p:cNvSpPr txBox="1"/>
          <p:nvPr>
            <p:ph idx="4294967295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•"/>
            </a:pPr>
            <a:r>
              <a:rPr b="1" lang="en-US" sz="2100"/>
              <a:t>High School </a:t>
            </a:r>
            <a:endParaRPr b="1" sz="21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Emotional Abuse 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Household Mental Illness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Household Substance Abuse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Household Incarceration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Witnessing Intimate Partner Violence (IPV)</a:t>
            </a:r>
            <a:endParaRPr sz="1900"/>
          </a:p>
          <a:p>
            <a:pPr indent="-361950" lvl="0" marL="457200" rtl="0" algn="l">
              <a:spcBef>
                <a:spcPts val="1000"/>
              </a:spcBef>
              <a:spcAft>
                <a:spcPts val="0"/>
              </a:spcAft>
              <a:buSzPts val="2100"/>
              <a:buChar char="•"/>
            </a:pPr>
            <a:r>
              <a:rPr b="1" lang="en-US" sz="2100"/>
              <a:t>Middle School</a:t>
            </a:r>
            <a:endParaRPr b="1" sz="21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Emotional Abuse 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Household Mental Illness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Household Substance Abuse</a:t>
            </a:r>
            <a:endParaRPr sz="1900"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SzPts val="1900"/>
              <a:buChar char="•"/>
            </a:pPr>
            <a:r>
              <a:rPr lang="en-US" sz="1900"/>
              <a:t>Household Incarceration</a:t>
            </a:r>
            <a:endParaRPr sz="1900"/>
          </a:p>
        </p:txBody>
      </p:sp>
      <p:sp>
        <p:nvSpPr>
          <p:cNvPr id="182" name="Google Shape;182;p21"/>
          <p:cNvSpPr txBox="1"/>
          <p:nvPr>
            <p:ph type="title"/>
          </p:nvPr>
        </p:nvSpPr>
        <p:spPr>
          <a:xfrm>
            <a:off x="838200" y="695739"/>
            <a:ext cx="10515600" cy="9948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Adverse Childhood Experiences (ACEs)</a:t>
            </a:r>
            <a:endParaRPr/>
          </a:p>
        </p:txBody>
      </p:sp>
      <p:sp>
        <p:nvSpPr>
          <p:cNvPr id="183" name="Google Shape;183;p21"/>
          <p:cNvSpPr txBox="1"/>
          <p:nvPr>
            <p:ph idx="12" type="sldNum"/>
          </p:nvPr>
        </p:nvSpPr>
        <p:spPr>
          <a:xfrm>
            <a:off x="738810" y="6231917"/>
            <a:ext cx="444000" cy="365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grpSp>
        <p:nvGrpSpPr>
          <p:cNvPr id="184" name="Google Shape;184;p21"/>
          <p:cNvGrpSpPr/>
          <p:nvPr/>
        </p:nvGrpSpPr>
        <p:grpSpPr>
          <a:xfrm>
            <a:off x="4962969" y="2041980"/>
            <a:ext cx="2356811" cy="2015366"/>
            <a:chOff x="1660800" y="1171213"/>
            <a:chExt cx="1942800" cy="1569600"/>
          </a:xfrm>
        </p:grpSpPr>
        <p:sp>
          <p:nvSpPr>
            <p:cNvPr id="185" name="Google Shape;185;p21"/>
            <p:cNvSpPr/>
            <p:nvPr/>
          </p:nvSpPr>
          <p:spPr>
            <a:xfrm>
              <a:off x="1660800" y="1171213"/>
              <a:ext cx="1942800" cy="1569600"/>
            </a:xfrm>
            <a:prstGeom prst="round1Rect">
              <a:avLst>
                <a:gd fmla="val 17446" name="adj"/>
              </a:avLst>
            </a:prstGeom>
            <a:solidFill>
              <a:srgbClr val="249C90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186" name="Google Shape;186;p21"/>
            <p:cNvSpPr txBox="1"/>
            <p:nvPr/>
          </p:nvSpPr>
          <p:spPr>
            <a:xfrm>
              <a:off x="1879865" y="1870784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ABUSE</a:t>
              </a:r>
              <a:endParaRPr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87" name="Google Shape;187;p21"/>
          <p:cNvGrpSpPr/>
          <p:nvPr/>
        </p:nvGrpSpPr>
        <p:grpSpPr>
          <a:xfrm>
            <a:off x="7316141" y="2041980"/>
            <a:ext cx="2356811" cy="2015366"/>
            <a:chOff x="3600600" y="1170963"/>
            <a:chExt cx="1942800" cy="1569600"/>
          </a:xfrm>
        </p:grpSpPr>
        <p:sp>
          <p:nvSpPr>
            <p:cNvPr id="188" name="Google Shape;188;p21"/>
            <p:cNvSpPr/>
            <p:nvPr/>
          </p:nvSpPr>
          <p:spPr>
            <a:xfrm>
              <a:off x="3600600" y="1170963"/>
              <a:ext cx="1942800" cy="1569600"/>
            </a:xfrm>
            <a:prstGeom prst="round2SameRect">
              <a:avLst>
                <a:gd fmla="val 18098" name="adj1"/>
                <a:gd fmla="val 0" name="adj2"/>
              </a:avLst>
            </a:prstGeom>
            <a:solidFill>
              <a:srgbClr val="1F887E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/>
            </a:p>
          </p:txBody>
        </p:sp>
        <p:sp>
          <p:nvSpPr>
            <p:cNvPr id="189" name="Google Shape;189;p21"/>
            <p:cNvSpPr txBox="1"/>
            <p:nvPr/>
          </p:nvSpPr>
          <p:spPr>
            <a:xfrm>
              <a:off x="3819008" y="1813633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NEGLECT</a:t>
              </a:r>
              <a:endParaRPr sz="1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90" name="Google Shape;190;p21"/>
          <p:cNvGrpSpPr/>
          <p:nvPr/>
        </p:nvGrpSpPr>
        <p:grpSpPr>
          <a:xfrm>
            <a:off x="9668626" y="2063709"/>
            <a:ext cx="2356811" cy="1993549"/>
            <a:chOff x="5539816" y="1171213"/>
            <a:chExt cx="1942800" cy="1569600"/>
          </a:xfrm>
        </p:grpSpPr>
        <p:sp>
          <p:nvSpPr>
            <p:cNvPr id="191" name="Google Shape;191;p21"/>
            <p:cNvSpPr/>
            <p:nvPr/>
          </p:nvSpPr>
          <p:spPr>
            <a:xfrm flipH="1">
              <a:off x="5539816" y="1171213"/>
              <a:ext cx="1942800" cy="1569600"/>
            </a:xfrm>
            <a:prstGeom prst="round1Rect">
              <a:avLst>
                <a:gd fmla="val 17446" name="adj"/>
              </a:avLst>
            </a:prstGeom>
            <a:solidFill>
              <a:srgbClr val="1B786E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700"/>
            </a:p>
          </p:txBody>
        </p:sp>
        <p:sp>
          <p:nvSpPr>
            <p:cNvPr id="192" name="Google Shape;192;p21"/>
            <p:cNvSpPr txBox="1"/>
            <p:nvPr/>
          </p:nvSpPr>
          <p:spPr>
            <a:xfrm>
              <a:off x="5762399" y="1760225"/>
              <a:ext cx="1451700" cy="45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7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HOUSEHOLD DYSFUNCTION</a:t>
              </a:r>
              <a:endParaRPr sz="1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93" name="Google Shape;193;p21"/>
          <p:cNvGrpSpPr/>
          <p:nvPr/>
        </p:nvGrpSpPr>
        <p:grpSpPr>
          <a:xfrm>
            <a:off x="7162763" y="3013221"/>
            <a:ext cx="315874" cy="334313"/>
            <a:chOff x="3157188" y="909150"/>
            <a:chExt cx="470400" cy="470400"/>
          </a:xfrm>
        </p:grpSpPr>
        <p:sp>
          <p:nvSpPr>
            <p:cNvPr id="194" name="Google Shape;194;p21"/>
            <p:cNvSpPr/>
            <p:nvPr/>
          </p:nvSpPr>
          <p:spPr>
            <a:xfrm>
              <a:off x="3157188" y="909150"/>
              <a:ext cx="470400" cy="47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</p:txBody>
        </p:sp>
        <p:sp>
          <p:nvSpPr>
            <p:cNvPr id="195" name="Google Shape;195;p21"/>
            <p:cNvSpPr/>
            <p:nvPr/>
          </p:nvSpPr>
          <p:spPr>
            <a:xfrm>
              <a:off x="3243138" y="995100"/>
              <a:ext cx="298500" cy="298500"/>
            </a:xfrm>
            <a:prstGeom prst="mathPlus">
              <a:avLst>
                <a:gd fmla="val 9900" name="adj1"/>
              </a:avLst>
            </a:prstGeom>
            <a:solidFill>
              <a:srgbClr val="249C90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</p:txBody>
        </p:sp>
      </p:grpSp>
      <p:grpSp>
        <p:nvGrpSpPr>
          <p:cNvPr id="196" name="Google Shape;196;p21"/>
          <p:cNvGrpSpPr/>
          <p:nvPr/>
        </p:nvGrpSpPr>
        <p:grpSpPr>
          <a:xfrm>
            <a:off x="9515353" y="3013221"/>
            <a:ext cx="315874" cy="334313"/>
            <a:chOff x="3157188" y="909150"/>
            <a:chExt cx="470400" cy="470400"/>
          </a:xfrm>
        </p:grpSpPr>
        <p:sp>
          <p:nvSpPr>
            <p:cNvPr id="197" name="Google Shape;197;p21"/>
            <p:cNvSpPr/>
            <p:nvPr/>
          </p:nvSpPr>
          <p:spPr>
            <a:xfrm>
              <a:off x="3157188" y="909150"/>
              <a:ext cx="470400" cy="47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</p:txBody>
        </p:sp>
        <p:sp>
          <p:nvSpPr>
            <p:cNvPr id="198" name="Google Shape;198;p21"/>
            <p:cNvSpPr/>
            <p:nvPr/>
          </p:nvSpPr>
          <p:spPr>
            <a:xfrm>
              <a:off x="3243138" y="995100"/>
              <a:ext cx="298500" cy="298500"/>
            </a:xfrm>
            <a:prstGeom prst="mathPlus">
              <a:avLst>
                <a:gd fmla="val 9900" name="adj1"/>
              </a:avLst>
            </a:prstGeom>
            <a:solidFill>
              <a:srgbClr val="1D7E74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</p:txBody>
        </p:sp>
      </p:grpSp>
      <p:grpSp>
        <p:nvGrpSpPr>
          <p:cNvPr id="199" name="Google Shape;199;p21"/>
          <p:cNvGrpSpPr/>
          <p:nvPr/>
        </p:nvGrpSpPr>
        <p:grpSpPr>
          <a:xfrm>
            <a:off x="4962283" y="4035679"/>
            <a:ext cx="7063153" cy="1603202"/>
            <a:chOff x="1660800" y="2723938"/>
            <a:chExt cx="5822400" cy="1248600"/>
          </a:xfrm>
        </p:grpSpPr>
        <p:sp>
          <p:nvSpPr>
            <p:cNvPr id="200" name="Google Shape;200;p21"/>
            <p:cNvSpPr/>
            <p:nvPr/>
          </p:nvSpPr>
          <p:spPr>
            <a:xfrm rot="10800000">
              <a:off x="1660800" y="2723938"/>
              <a:ext cx="5822400" cy="1248600"/>
            </a:xfrm>
            <a:prstGeom prst="round2SameRect">
              <a:avLst>
                <a:gd fmla="val 18098" name="adj1"/>
                <a:gd fmla="val 0" name="adj2"/>
              </a:avLst>
            </a:prstGeom>
            <a:solidFill>
              <a:srgbClr val="155B54"/>
            </a:solidFill>
            <a:ln>
              <a:noFill/>
            </a:ln>
          </p:spPr>
          <p:txBody>
            <a:bodyPr anchorCtr="0" anchor="ctr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900"/>
            </a:p>
          </p:txBody>
        </p:sp>
        <p:sp>
          <p:nvSpPr>
            <p:cNvPr id="201" name="Google Shape;201;p21"/>
            <p:cNvSpPr txBox="1"/>
            <p:nvPr/>
          </p:nvSpPr>
          <p:spPr>
            <a:xfrm>
              <a:off x="2583300" y="3150204"/>
              <a:ext cx="3977400" cy="349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1900" lIns="121900" spcFirstLastPara="1" rIns="121900" wrap="square" tIns="121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9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RISK BEHAVIORS, POOR MENTAL and PHYSICAL HEALTH</a:t>
              </a:r>
              <a:endParaRPr sz="19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MDH Pallett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93EAA3F8F16B47A753E66737761C97" ma:contentTypeVersion="15" ma:contentTypeDescription="Create a new document." ma:contentTypeScope="" ma:versionID="728d7ca0fe891709b8a28e63fc66d635">
  <xsd:schema xmlns:xsd="http://www.w3.org/2001/XMLSchema" xmlns:xs="http://www.w3.org/2001/XMLSchema" xmlns:p="http://schemas.microsoft.com/office/2006/metadata/properties" xmlns:ns2="9fa23521-5820-46c9-b968-4f4cc61e2276" xmlns:ns3="f06332cb-994b-4a35-97af-1f5b60e13a65" targetNamespace="http://schemas.microsoft.com/office/2006/metadata/properties" ma:root="true" ma:fieldsID="e9c3a25a22a558ed656b5893876d736d" ns2:_="" ns3:_="">
    <xsd:import namespace="9fa23521-5820-46c9-b968-4f4cc61e2276"/>
    <xsd:import namespace="f06332cb-994b-4a35-97af-1f5b60e13a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a23521-5820-46c9-b968-4f4cc61e22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9d37ae30-1c3a-40e1-94c5-05ea5a1665a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06332cb-994b-4a35-97af-1f5b60e13a6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23dd9fc3-841d-4ad8-9608-186591a82c35}" ma:internalName="TaxCatchAll" ma:showField="CatchAllData" ma:web="f06332cb-994b-4a35-97af-1f5b60e13a6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fa23521-5820-46c9-b968-4f4cc61e2276">
      <Terms xmlns="http://schemas.microsoft.com/office/infopath/2007/PartnerControls"/>
    </lcf76f155ced4ddcb4097134ff3c332f>
    <TaxCatchAll xmlns="f06332cb-994b-4a35-97af-1f5b60e13a65" xsi:nil="true"/>
  </documentManagement>
</p:properties>
</file>

<file path=customXml/itemProps1.xml><?xml version="1.0" encoding="utf-8"?>
<ds:datastoreItem xmlns:ds="http://schemas.openxmlformats.org/officeDocument/2006/customXml" ds:itemID="{452ED3A3-173F-4BDE-899E-07D3F24E5701}"/>
</file>

<file path=customXml/itemProps2.xml><?xml version="1.0" encoding="utf-8"?>
<ds:datastoreItem xmlns:ds="http://schemas.openxmlformats.org/officeDocument/2006/customXml" ds:itemID="{628DC2C7-C3F2-4B79-8A1B-246490F1833E}"/>
</file>

<file path=customXml/itemProps3.xml><?xml version="1.0" encoding="utf-8"?>
<ds:datastoreItem xmlns:ds="http://schemas.openxmlformats.org/officeDocument/2006/customXml" ds:itemID="{530B01ED-A9E1-4CDF-A439-F2CA7573C873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0x0101001093EAA3F8F16B47A753E66737761C97</vt:lpwstr>
  </property>
  <property fmtid="{D5CDD505-2E9C-101B-9397-08002B2CF9AE}" pid="3" name="MediaServiceImageTags">
    <vt:lpwstr/>
  </property>
</Properties>
</file>