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 id="2147483660" r:id="rId5"/>
  </p:sldMasterIdLst>
  <p:notesMasterIdLst>
    <p:notesMasterId r:id="rId44"/>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Lst>
  <p:sldSz cx="12192000" cy="6858000"/>
  <p:notesSz cx="6858000" cy="9144000"/>
  <p:embeddedFontLst>
    <p:embeddedFont>
      <p:font typeface="Georgia" panose="02040502050405020303" pitchFamily="18" charset="0"/>
      <p:regular r:id="rId45"/>
      <p:bold r:id="rId46"/>
      <p:italic r:id="rId47"/>
      <p:boldItalic r:id="rId48"/>
    </p:embeddedFont>
    <p:embeddedFont>
      <p:font typeface="Montserrat" panose="00000500000000000000" pitchFamily="2"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3" roundtripDataSignature="AMtx7mhkvUklzvXjCrzngkN5tpao3OJQ7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288287-DD10-4989-84FF-10F1C78C39A1}" v="2" dt="2025-03-26T15:47:16.183"/>
  </p1510:revLst>
</p1510:revInfo>
</file>

<file path=ppt/tableStyles.xml><?xml version="1.0" encoding="utf-8"?>
<a:tblStyleLst xmlns:a="http://schemas.openxmlformats.org/drawingml/2006/main" def="{E8F76D5B-43E7-4CC4-AC28-054D90920FE6}">
  <a:tblStyle styleId="{E8F76D5B-43E7-4CC4-AC28-054D90920FE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789111CB-968D-4C99-9693-8A87C168E4F1}" styleName="Table_1">
    <a:wholeTbl>
      <a:tcTxStyle b="off" i="off">
        <a:font>
          <a:latin typeface="Calibri"/>
          <a:ea typeface="Calibri"/>
          <a:cs typeface="Calibri"/>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3C1D0506-2226-47F9-8CD3-01CC2D1D1CBD}" styleName="Table_2">
    <a:wholeTbl>
      <a:tcTxStyle>
        <a:font>
          <a:latin typeface="Arial"/>
          <a:ea typeface="Arial"/>
          <a:cs typeface="Arial"/>
        </a:font>
        <a:srgbClr val="000000"/>
      </a:tcTxStyle>
      <a:tcStyle>
        <a:tcBdr>
          <a:left>
            <a:ln w="12700" cap="flat" cmpd="sng">
              <a:solidFill>
                <a:srgbClr val="000000"/>
              </a:solidFill>
              <a:prstDash val="solid"/>
              <a:round/>
              <a:headEnd type="none" w="sm" len="sm"/>
              <a:tailEnd type="none" w="sm" len="sm"/>
            </a:ln>
          </a:left>
          <a:right>
            <a:ln w="12700" cap="flat" cmpd="sng">
              <a:solidFill>
                <a:srgbClr val="000000"/>
              </a:solidFill>
              <a:prstDash val="solid"/>
              <a:round/>
              <a:headEnd type="none" w="sm" len="sm"/>
              <a:tailEnd type="none" w="sm" len="sm"/>
            </a:ln>
          </a:right>
          <a:top>
            <a:ln w="12700" cap="flat" cmpd="sng">
              <a:solidFill>
                <a:srgbClr val="000000"/>
              </a:solidFill>
              <a:prstDash val="solid"/>
              <a:round/>
              <a:headEnd type="none" w="sm" len="sm"/>
              <a:tailEnd type="none" w="sm" len="sm"/>
            </a:ln>
          </a:top>
          <a:bottom>
            <a:ln w="12700" cap="flat" cmpd="sng">
              <a:solidFill>
                <a:srgbClr val="000000"/>
              </a:solidFill>
              <a:prstDash val="solid"/>
              <a:round/>
              <a:headEnd type="none" w="sm" len="sm"/>
              <a:tailEnd type="none" w="sm" len="sm"/>
            </a:ln>
          </a:bottom>
          <a:insideH>
            <a:ln w="12700" cap="flat" cmpd="sng">
              <a:solidFill>
                <a:srgbClr val="000000"/>
              </a:solidFill>
              <a:prstDash val="solid"/>
              <a:round/>
              <a:headEnd type="none" w="sm" len="sm"/>
              <a:tailEnd type="none" w="sm" len="sm"/>
            </a:ln>
          </a:insideH>
          <a:insideV>
            <a:ln w="12700"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font" Target="fonts/font1.fntdata"/><Relationship Id="rId53" Type="http://customschemas.google.com/relationships/presentationmetadata" Target="metadata"/><Relationship Id="rId58" Type="http://schemas.microsoft.com/office/2016/11/relationships/changesInfo" Target="changesInfos/changesInfo1.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font" Target="fonts/font4.fntdata"/><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font" Target="fonts/font7.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2.fntdata"/><Relationship Id="rId59"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5.fntdata"/><Relationship Id="rId5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notesMaster" Target="notesMasters/notesMaster1.xml"/><Relationship Id="rId52" Type="http://schemas.openxmlformats.org/officeDocument/2006/relationships/font" Target="fonts/font8.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rton, Brooke" userId="S::btorton@law.umaryland.edu::5b74f2aa-9755-45ba-8317-2ae944e35fe8" providerId="AD" clId="Web-{8B288287-DD10-4989-84FF-10F1C78C39A1}"/>
    <pc:docChg chg="modSld">
      <pc:chgData name="Torton, Brooke" userId="S::btorton@law.umaryland.edu::5b74f2aa-9755-45ba-8317-2ae944e35fe8" providerId="AD" clId="Web-{8B288287-DD10-4989-84FF-10F1C78C39A1}" dt="2025-03-26T15:47:16.183" v="1"/>
      <pc:docMkLst>
        <pc:docMk/>
      </pc:docMkLst>
      <pc:sldChg chg="addSp delSp">
        <pc:chgData name="Torton, Brooke" userId="S::btorton@law.umaryland.edu::5b74f2aa-9755-45ba-8317-2ae944e35fe8" providerId="AD" clId="Web-{8B288287-DD10-4989-84FF-10F1C78C39A1}" dt="2025-03-26T15:47:16.183" v="1"/>
        <pc:sldMkLst>
          <pc:docMk/>
          <pc:sldMk cId="0" sldId="261"/>
        </pc:sldMkLst>
        <pc:picChg chg="add del">
          <ac:chgData name="Torton, Brooke" userId="S::btorton@law.umaryland.edu::5b74f2aa-9755-45ba-8317-2ae944e35fe8" providerId="AD" clId="Web-{8B288287-DD10-4989-84FF-10F1C78C39A1}" dt="2025-03-26T15:47:16.183" v="1"/>
          <ac:picMkLst>
            <pc:docMk/>
            <pc:sldMk cId="0" sldId="261"/>
            <ac:picMk id="201"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22c9e4c7141_0_1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22c9e4c7141_0_13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This is no surprise since free samples in black neighborhoods was a purposeful marketing strategy. </a:t>
            </a:r>
            <a:endParaRPr/>
          </a:p>
        </p:txBody>
      </p:sp>
      <p:sp>
        <p:nvSpPr>
          <p:cNvPr id="238" name="Google Shape;238;g22c9e4c7141_0_13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22c9e4c7141_0_2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22c9e4c7141_0_23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In Feb. 2021, several organizations issued a Menthol Report highlighting key findings from the Tobacco Industry’s predatory marketing in the Black community and to black youth.</a:t>
            </a:r>
            <a:endParaRPr/>
          </a:p>
        </p:txBody>
      </p:sp>
      <p:sp>
        <p:nvSpPr>
          <p:cNvPr id="246" name="Google Shape;246;g22c9e4c7141_0_23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22c9e4c7141_0_2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22c9e4c7141_0_26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7" name="Google Shape;257;g22c9e4c7141_0_26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22c9e4c7141_0_2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22c9e4c7141_0_27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6" name="Google Shape;266;g22c9e4c7141_0_27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22c9e4c7141_0_2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22c9e4c7141_0_27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5" name="Google Shape;275;g22c9e4c7141_0_27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2330ed6c8f5_0_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2330ed6c8f5_0_5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When the proposed rule becomes active, it will protect youth by reducing the appeal of cigarettes, they will feel the harshness when experimenting and prevent them from progressing to regular smoking. </a:t>
            </a:r>
            <a:endParaRPr/>
          </a:p>
        </p:txBody>
      </p:sp>
      <p:sp>
        <p:nvSpPr>
          <p:cNvPr id="285" name="Google Shape;285;g2330ed6c8f5_0_5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2330ed6c8f5_0_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2330ed6c8f5_0_6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Through Sept. 2023- FDA issued request for comments to obtain information about the potential regulation of menthol cigarettes where they asked for comment to specific questions. </a:t>
            </a:r>
            <a:endParaRPr/>
          </a:p>
          <a:p>
            <a:pPr marL="0" lvl="0" indent="0" algn="l" rtl="0">
              <a:spcBef>
                <a:spcPts val="0"/>
              </a:spcBef>
              <a:spcAft>
                <a:spcPts val="0"/>
              </a:spcAft>
              <a:buNone/>
            </a:pPr>
            <a:r>
              <a:rPr lang="en-US"/>
              <a:t>Ex. If a tobacco product standard for menthol in menthol cigarettes were established, should the FDA consider issuing regulations to address menthol in other tobacco products besides cigarettes.</a:t>
            </a:r>
            <a:endParaRPr/>
          </a:p>
          <a:p>
            <a:pPr marL="0" lvl="0" indent="0" algn="l" rtl="0">
              <a:spcBef>
                <a:spcPts val="0"/>
              </a:spcBef>
              <a:spcAft>
                <a:spcPts val="0"/>
              </a:spcAft>
              <a:buNone/>
            </a:pPr>
            <a:endParaRPr/>
          </a:p>
        </p:txBody>
      </p:sp>
      <p:sp>
        <p:nvSpPr>
          <p:cNvPr id="294" name="Google Shape;294;g2330ed6c8f5_0_6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237708d947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237708d947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It’s important to also recognize that ….</a:t>
            </a:r>
            <a:endParaRPr/>
          </a:p>
          <a:p>
            <a:pPr marL="0" lvl="0" indent="0" algn="l" rtl="0">
              <a:spcBef>
                <a:spcPts val="0"/>
              </a:spcBef>
              <a:spcAft>
                <a:spcPts val="0"/>
              </a:spcAft>
              <a:buNone/>
            </a:pPr>
            <a:r>
              <a:rPr lang="en-US"/>
              <a:t>Questions during this comment period were proposed such as, Rather than a tobacco product standard for mentho in menthol cigarettes, should the FDA consider a tobacco product standard for any additive, constituent, artificial or </a:t>
            </a:r>
            <a:endParaRPr/>
          </a:p>
        </p:txBody>
      </p:sp>
      <p:sp>
        <p:nvSpPr>
          <p:cNvPr id="303" name="Google Shape;303;g237708d947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232d77e7ccf_0_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0" name="Google Shape;310;g232d77e7ccf_0_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1" name="Google Shape;311;g232d77e7ccf_0_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22c9e4c7141_0_2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22c9e4c7141_0_21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9" name="Google Shape;319;g22c9e4c7141_0_21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22c9e4c7141_0_0:notes"/>
          <p:cNvSpPr>
            <a:spLocks noGrp="1" noRot="1" noChangeAspect="1"/>
          </p:cNvSpPr>
          <p:nvPr>
            <p:ph type="sldImg" idx="2"/>
          </p:nvPr>
        </p:nvSpPr>
        <p:spPr>
          <a:xfrm>
            <a:off x="687388" y="1143000"/>
            <a:ext cx="54849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g22c9e4c7141_0_0:notes"/>
          <p:cNvSpPr txBox="1">
            <a:spLocks noGrp="1"/>
          </p:cNvSpPr>
          <p:nvPr>
            <p:ph type="body" idx="1"/>
          </p:nvPr>
        </p:nvSpPr>
        <p:spPr>
          <a:xfrm>
            <a:off x="685803" y="4400551"/>
            <a:ext cx="5486400" cy="3600300"/>
          </a:xfrm>
          <a:prstGeom prst="rect">
            <a:avLst/>
          </a:prstGeom>
          <a:noFill/>
          <a:ln>
            <a:noFill/>
          </a:ln>
        </p:spPr>
        <p:txBody>
          <a:bodyPr spcFirstLastPara="1" wrap="square" lIns="92425" tIns="46200" rIns="92425" bIns="462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63" name="Google Shape;163;g22c9e4c7141_0_0:notes"/>
          <p:cNvSpPr txBox="1">
            <a:spLocks noGrp="1"/>
          </p:cNvSpPr>
          <p:nvPr>
            <p:ph type="sldNum" idx="12"/>
          </p:nvPr>
        </p:nvSpPr>
        <p:spPr>
          <a:xfrm>
            <a:off x="3884614" y="8685215"/>
            <a:ext cx="2971800" cy="458700"/>
          </a:xfrm>
          <a:prstGeom prst="rect">
            <a:avLst/>
          </a:prstGeom>
          <a:noFill/>
          <a:ln>
            <a:noFill/>
          </a:ln>
        </p:spPr>
        <p:txBody>
          <a:bodyPr spcFirstLastPara="1" wrap="square" lIns="92425" tIns="46200" rIns="92425" bIns="462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22c9e4c7141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22c9e4c7141_0_14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And those results come at a price….</a:t>
            </a:r>
            <a:endParaRPr/>
          </a:p>
        </p:txBody>
      </p:sp>
      <p:sp>
        <p:nvSpPr>
          <p:cNvPr id="328" name="Google Shape;328;g22c9e4c7141_0_14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22c9e4c7141_0_20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22c9e4c7141_0_20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7" name="Google Shape;337;g22c9e4c7141_0_20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22c9e4c7141_0_1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22c9e4c7141_0_15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g22c9e4c7141_0_15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230c3a16e60_0_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Based on Maryland’s BRFSS Adult data… and when it comes to Menthol Tobacco use in Maryland specifically, </a:t>
            </a:r>
            <a:endParaRPr/>
          </a:p>
          <a:p>
            <a:pPr marL="0" lvl="0" indent="0" algn="l" rtl="0">
              <a:lnSpc>
                <a:spcPct val="100000"/>
              </a:lnSpc>
              <a:spcBef>
                <a:spcPts val="0"/>
              </a:spcBef>
              <a:spcAft>
                <a:spcPts val="0"/>
              </a:spcAft>
              <a:buSzPts val="1100"/>
              <a:buNone/>
            </a:pPr>
            <a:r>
              <a:rPr lang="en-US"/>
              <a:t>54.5% of adult every day cigarette smokers stated they smoked menthol cigarettes. </a:t>
            </a:r>
            <a:endParaRPr/>
          </a:p>
          <a:p>
            <a:pPr marL="0" lvl="0" indent="0" algn="l" rtl="0">
              <a:lnSpc>
                <a:spcPct val="100000"/>
              </a:lnSpc>
              <a:spcBef>
                <a:spcPts val="0"/>
              </a:spcBef>
              <a:spcAft>
                <a:spcPts val="0"/>
              </a:spcAft>
              <a:buSzPts val="1100"/>
              <a:buNone/>
            </a:pPr>
            <a:r>
              <a:rPr lang="en-US"/>
              <a:t>Of the 54.5 % - 91% of them were Black compared to 40% White. This is more than doubled which sets off an alarm. </a:t>
            </a:r>
            <a:endParaRPr/>
          </a:p>
          <a:p>
            <a:pPr marL="0" lvl="0" indent="0" algn="l" rtl="0">
              <a:lnSpc>
                <a:spcPct val="100000"/>
              </a:lnSpc>
              <a:spcBef>
                <a:spcPts val="0"/>
              </a:spcBef>
              <a:spcAft>
                <a:spcPts val="0"/>
              </a:spcAft>
              <a:buSzPts val="1100"/>
              <a:buNone/>
            </a:pPr>
            <a:r>
              <a:rPr lang="en-US"/>
              <a:t>And while this question was not asked in the 2021 data, in 2019 those who identified as LGBT population, nearly 75% reported they too smoked menthol cigarettes.  I’m not sure that we’ve seen a such a divide among population groups ever before. Also important to acknowledge that the </a:t>
            </a:r>
            <a:r>
              <a:rPr lang="en-US" sz="1100">
                <a:solidFill>
                  <a:srgbClr val="222222"/>
                </a:solidFill>
                <a:highlight>
                  <a:srgbClr val="FFFFFF"/>
                </a:highlight>
                <a:latin typeface="Arial"/>
                <a:ea typeface="Arial"/>
                <a:cs typeface="Arial"/>
                <a:sym typeface="Arial"/>
              </a:rPr>
              <a:t>The menthol cigarette use data for Hispanic and Asian racial/ethnic groups were suppressed due to high uncertainty and/or insufficient sample sizes.</a:t>
            </a:r>
            <a:endParaRPr/>
          </a:p>
        </p:txBody>
      </p:sp>
      <p:sp>
        <p:nvSpPr>
          <p:cNvPr id="354" name="Google Shape;354;g230c3a16e60_0_120:notes"/>
          <p:cNvSpPr>
            <a:spLocks noGrp="1" noRot="1" noChangeAspect="1"/>
          </p:cNvSpPr>
          <p:nvPr>
            <p:ph type="sldImg" idx="2"/>
          </p:nvPr>
        </p:nvSpPr>
        <p:spPr>
          <a:xfrm>
            <a:off x="-2158992" y="685800"/>
            <a:ext cx="111768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232d77e7ccf_0_1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 name="Google Shape;377;g232d77e7ccf_0_13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 *What you see here are the E-cigarette Unit Sales by flavor and specifically for Menthol (red), Mint (blue), All Flavors (gray) and Tobacco Flavor in yellow.  Keep in mind that the FDA tobacco control act expressly banned all other flavors, but not menthol</a:t>
            </a:r>
            <a:endParaRPr/>
          </a:p>
          <a:p>
            <a:pPr marL="0" lvl="0" indent="0" algn="l" rtl="0">
              <a:spcBef>
                <a:spcPts val="0"/>
              </a:spcBef>
              <a:spcAft>
                <a:spcPts val="0"/>
              </a:spcAft>
              <a:buNone/>
            </a:pPr>
            <a:endParaRPr/>
          </a:p>
          <a:p>
            <a:pPr marL="0" lvl="0" indent="0" algn="l" rtl="0">
              <a:spcBef>
                <a:spcPts val="0"/>
              </a:spcBef>
              <a:spcAft>
                <a:spcPts val="0"/>
              </a:spcAft>
              <a:buNone/>
            </a:pPr>
            <a:r>
              <a:rPr lang="en-US"/>
              <a:t>* Pay close attention to the Menthol Flavor(red) from the left side, in 2018 and then where the black dotted line showing by 2020 after the FDA banned the sale of all flavored non-disposable e-cigs &amp; when MD banned the sale of all flavored cartridge-based and disposable e-cigarettes, other than the menthol flavor.  What you see are significant increases in purchasers choosing menthol coincides with increases after the bans were put in place. So with this data, we know that the preferred E-cig flavor is menthol here in Maryland. So, directing our resources, awareness and education efforts, and supporting strategies that highlight menthol specifically are key to preventing young people from ever beginning and supporting attempts to quit. And since menthol makes it harder to quit, we should know that it may take additional time and effort to support those that use menthol products to quit. So prepare to (1) ask what type of tobacco products users are attempting to quit, and (2) then consider making available additional counseling sessions and weeks of NRT to support users to quit menthol. </a:t>
            </a:r>
            <a:endParaRPr/>
          </a:p>
        </p:txBody>
      </p:sp>
      <p:sp>
        <p:nvSpPr>
          <p:cNvPr id="378" name="Google Shape;378;g232d77e7ccf_0_13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232d77e7ccf_1_1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3" name="Google Shape;393;g232d77e7ccf_1_10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In addition to the e-cigarette menthol unit sales increasing (this is adult data), in MD when we compared the last two YRBS/YTS surveys, we saw a 27% increase in the preference of using menthol, mint, or wintergreen flavors in their ESD devices.  Again, we know that menthol and similar flavors make it easier to start, masking any harshness and it enhances the effects of nicotine on the brain which can make these products even more addictive.</a:t>
            </a:r>
            <a:endParaRPr/>
          </a:p>
        </p:txBody>
      </p:sp>
      <p:sp>
        <p:nvSpPr>
          <p:cNvPr id="394" name="Google Shape;394;g232d77e7ccf_1_10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2330ed6c8f5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3" name="Google Shape;403;g2330ed6c8f5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So, with the data presented along with the documented years of marketing practices, we identify menthol as a social justice issue. </a:t>
            </a:r>
            <a:endParaRPr/>
          </a:p>
        </p:txBody>
      </p:sp>
      <p:sp>
        <p:nvSpPr>
          <p:cNvPr id="404" name="Google Shape;404;g2330ed6c8f5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230c3a16e60_0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2" name="Google Shape;412;g230c3a16e60_0_1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lgn="l" rtl="0">
              <a:spcBef>
                <a:spcPts val="0"/>
              </a:spcBef>
              <a:spcAft>
                <a:spcPts val="0"/>
              </a:spcAft>
              <a:buSzPts val="1400"/>
              <a:buChar char="●"/>
            </a:pPr>
            <a:r>
              <a:rPr lang="en-US"/>
              <a:t>The Center for Black health and Equity has a nicely articulated description of why Menthol is a social justice issue. We know that more ads and discounts….</a:t>
            </a:r>
            <a:endParaRPr/>
          </a:p>
        </p:txBody>
      </p:sp>
      <p:sp>
        <p:nvSpPr>
          <p:cNvPr id="413" name="Google Shape;413;g230c3a16e60_0_1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230c3a16e60_0_2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2" name="Google Shape;422;g230c3a16e60_0_22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-Example of corporate philanthropy - Juul made a $7.5 million donation to an HBCU Medical College in Tennessee. Even though the school had a policy to decline donations from tobacco companies, Juul Labs was not technically seen as a tobacco company, even though Altria is a partial owner.</a:t>
            </a:r>
            <a:endParaRPr/>
          </a:p>
          <a:p>
            <a:pPr marL="0" lvl="0" indent="0" algn="l" rtl="0">
              <a:spcBef>
                <a:spcPts val="0"/>
              </a:spcBef>
              <a:spcAft>
                <a:spcPts val="0"/>
              </a:spcAft>
              <a:buNone/>
            </a:pPr>
            <a:r>
              <a:rPr lang="en-US"/>
              <a:t>-Some of the same or similar tactics used in the communities of color are being used in the LGBTQ+ communities as the industry attempts to normalize tobacco use among this population. A specific example, we’ve all heard of Project SCUM where marketing was directed specifically toward gay men and individuals experiencing homelessness in the late 90’s</a:t>
            </a:r>
            <a:endParaRPr/>
          </a:p>
          <a:p>
            <a:pPr marL="0" lvl="0" indent="0" algn="l" rtl="0">
              <a:spcBef>
                <a:spcPts val="0"/>
              </a:spcBef>
              <a:spcAft>
                <a:spcPts val="0"/>
              </a:spcAft>
              <a:buNone/>
            </a:pPr>
            <a:r>
              <a:rPr lang="en-US"/>
              <a:t>-</a:t>
            </a:r>
            <a:endParaRPr/>
          </a:p>
        </p:txBody>
      </p:sp>
      <p:sp>
        <p:nvSpPr>
          <p:cNvPr id="423" name="Google Shape;423;g230c3a16e60_0_22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2330ed6c8f5_0_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2330ed6c8f5_0_4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2" name="Google Shape;432;g2330ed6c8f5_0_4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238b7013009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238b7013009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2" name="Google Shape;172;g238b7013009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22d06b7f1a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2" name="Google Shape;442;g22d06b7f1a5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So after all of this, you’re probably asking, so what are practical/doable things we can do now to address? </a:t>
            </a:r>
            <a:endParaRPr/>
          </a:p>
          <a:p>
            <a:pPr marL="0" lvl="0" indent="0" algn="l" rtl="0">
              <a:spcBef>
                <a:spcPts val="0"/>
              </a:spcBef>
              <a:spcAft>
                <a:spcPts val="0"/>
              </a:spcAft>
              <a:buNone/>
            </a:pPr>
            <a:r>
              <a:rPr lang="en-US"/>
              <a:t>First, we know that preventing youth from ever beginning to use tobacco products is key and starts with us taking a further steps  beyond just messaging campaigns just directed at preventing e-cig/cigarette use.  We have data that says youth prefer menthol, mint, and wintergreen flavors, ….so enhancing our existing messaging and education efforts to target the prevention of these flavors specifically, regardless of the racial background, and LGBTQ+ status is key to begin. </a:t>
            </a:r>
            <a:endParaRPr/>
          </a:p>
          <a:p>
            <a:pPr marL="0" lvl="0" indent="0" algn="l" rtl="0">
              <a:spcBef>
                <a:spcPts val="0"/>
              </a:spcBef>
              <a:spcAft>
                <a:spcPts val="0"/>
              </a:spcAft>
              <a:buNone/>
            </a:pPr>
            <a:r>
              <a:rPr lang="en-US"/>
              <a:t>-It’s also grant application season, select community-based strategies that and ensure you enhance with with menthol specifically. </a:t>
            </a:r>
            <a:endParaRPr/>
          </a:p>
        </p:txBody>
      </p:sp>
      <p:sp>
        <p:nvSpPr>
          <p:cNvPr id="443" name="Google Shape;443;g22d06b7f1a5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2330ed6c8f5_0_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2330ed6c8f5_0_3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So after all of this, you’re probably asking, so what are practical/doable things we can do now to address? </a:t>
            </a:r>
            <a:endParaRPr/>
          </a:p>
          <a:p>
            <a:pPr marL="0" lvl="0" indent="0" algn="l" rtl="0">
              <a:spcBef>
                <a:spcPts val="0"/>
              </a:spcBef>
              <a:spcAft>
                <a:spcPts val="0"/>
              </a:spcAft>
              <a:buNone/>
            </a:pPr>
            <a:r>
              <a:rPr lang="en-US"/>
              <a:t>First, we know that preventing youth from ever beginning to use tobacco products is key and starts with us taking a step further and beyond just messaging campaigns just directed at preventing e-cig/cigarette use.  We have data that says youth prefer menthol, mint, and wintergreen flavors, ….so enhancing our existing messaging and education efforts to target the prevention of these flavors specifically, regardless of the racial background, and LGBTQ+ status is key to begin. </a:t>
            </a:r>
            <a:endParaRPr/>
          </a:p>
          <a:p>
            <a:pPr marL="0" lvl="0" indent="0" algn="l" rtl="0">
              <a:spcBef>
                <a:spcPts val="0"/>
              </a:spcBef>
              <a:spcAft>
                <a:spcPts val="0"/>
              </a:spcAft>
              <a:buNone/>
            </a:pPr>
            <a:r>
              <a:rPr lang="en-US"/>
              <a:t>-It’s also grant application season, select community-based strategies that and ensure you enhance with with menthol specifically. </a:t>
            </a:r>
            <a:endParaRPr/>
          </a:p>
        </p:txBody>
      </p:sp>
      <p:sp>
        <p:nvSpPr>
          <p:cNvPr id="450" name="Google Shape;450;g2330ed6c8f5_0_3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g238c13f7c02_0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 name="Google Shape;457;g238c13f7c02_0_1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Because there is no one size fits all approach, we don’t have a single best practice or strategy that will work in every community.  Instead we have to attract, fund and collaborate with our partners and community champions to develop strategies that will work in their community.</a:t>
            </a:r>
            <a:endParaRPr/>
          </a:p>
        </p:txBody>
      </p:sp>
      <p:sp>
        <p:nvSpPr>
          <p:cNvPr id="458" name="Google Shape;458;g238c13f7c02_0_1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230c3a16e60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230c3a16e60_0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While the QL should not be your only method of cessation offering to communities of color, here in Maryland, it is important to acknowledge there is benefit to the populations when utilized. This data reflects the calendar year of 2020. Want to acknowledge that our Asian data is more reflected from the Asian Quitline.</a:t>
            </a:r>
            <a:endParaRPr/>
          </a:p>
        </p:txBody>
      </p:sp>
      <p:sp>
        <p:nvSpPr>
          <p:cNvPr id="466" name="Google Shape;466;g230c3a16e60_0_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g238c13f7c02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2" name="Google Shape;482;g238c13f7c02_0_2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3" name="Google Shape;483;g238c13f7c02_0_2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g2372f214bef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9" name="Google Shape;489;g2372f214bef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Humanize the issue when working with the public.</a:t>
            </a:r>
            <a:endParaRPr/>
          </a:p>
        </p:txBody>
      </p:sp>
      <p:sp>
        <p:nvSpPr>
          <p:cNvPr id="490" name="Google Shape;490;g2372f214bef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2330ed6c8f5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2330ed6c8f5_0_1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Let’s consider the impact of developing such strategies around menthol in your jurisdiction on scenarios like Jake’s. </a:t>
            </a:r>
            <a:endParaRPr/>
          </a:p>
        </p:txBody>
      </p:sp>
      <p:sp>
        <p:nvSpPr>
          <p:cNvPr id="504" name="Google Shape;504;g2330ed6c8f5_0_1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g2372f214be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4" name="Google Shape;514;g2372f214be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5" name="Google Shape;515;g2372f214bef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g2372f214bef_0_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1" name="Google Shape;521;g2372f214bef_0_3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There are several of you there that have started to address menthol in your jurisdiction, I encourage you to share your current efforts and lessons learned during your discussions there today.  </a:t>
            </a:r>
            <a:endParaRPr/>
          </a:p>
        </p:txBody>
      </p:sp>
      <p:sp>
        <p:nvSpPr>
          <p:cNvPr id="522" name="Google Shape;522;g2372f214bef_0_3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38</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Let’s set the stage for menthol tobacco use!</a:t>
            </a:r>
            <a:endParaRPr/>
          </a:p>
        </p:txBody>
      </p:sp>
      <p:sp>
        <p:nvSpPr>
          <p:cNvPr id="186" name="Google Shape;18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22c9e4c7141_0_1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22c9e4c7141_0_10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It’s important to humanize the menthol issue for a moment to help us understand the emergency response needed to address it. Please know that this is just a scenario and all photos are stock images. </a:t>
            </a:r>
            <a:endParaRPr/>
          </a:p>
        </p:txBody>
      </p:sp>
      <p:sp>
        <p:nvSpPr>
          <p:cNvPr id="195" name="Google Shape;195;g22c9e4c7141_0_10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22c9e4c7141_0_9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22c9e4c7141_0_9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Who is Jake as a person?</a:t>
            </a:r>
            <a:endParaRPr/>
          </a:p>
        </p:txBody>
      </p:sp>
      <p:sp>
        <p:nvSpPr>
          <p:cNvPr id="206" name="Google Shape;206;g22c9e4c7141_0_9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22c9e4c7141_0_1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22c9e4c7141_0_12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9" name="Google Shape;219;g22c9e4c7141_0_12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22c9e4c7141_0_2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22c9e4c7141_0_22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9" name="Google Shape;229;g22c9e4c7141_0_22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14"/>
        <p:cNvGrpSpPr/>
        <p:nvPr/>
      </p:nvGrpSpPr>
      <p:grpSpPr>
        <a:xfrm>
          <a:off x="0" y="0"/>
          <a:ext cx="0" cy="0"/>
          <a:chOff x="0" y="0"/>
          <a:chExt cx="0" cy="0"/>
        </a:xfrm>
      </p:grpSpPr>
      <p:sp>
        <p:nvSpPr>
          <p:cNvPr id="15" name="Google Shape;15;p5"/>
          <p:cNvSpPr/>
          <p:nvPr/>
        </p:nvSpPr>
        <p:spPr>
          <a:xfrm>
            <a:off x="0" y="1550987"/>
            <a:ext cx="12192000" cy="4423144"/>
          </a:xfrm>
          <a:prstGeom prst="rect">
            <a:avLst/>
          </a:prstGeom>
          <a:solidFill>
            <a:schemeClr val="lt1">
              <a:alpha val="72549"/>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 name="Google Shape;16;p5"/>
          <p:cNvSpPr txBox="1">
            <a:spLocks noGrp="1"/>
          </p:cNvSpPr>
          <p:nvPr>
            <p:ph type="ctrTitle"/>
          </p:nvPr>
        </p:nvSpPr>
        <p:spPr>
          <a:xfrm>
            <a:off x="1523694" y="2808325"/>
            <a:ext cx="9144000" cy="13385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000"/>
              <a:buFont typeface="Calibri"/>
              <a:buNone/>
              <a:defRPr sz="40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5"/>
          <p:cNvSpPr txBox="1">
            <a:spLocks noGrp="1"/>
          </p:cNvSpPr>
          <p:nvPr>
            <p:ph type="subTitle" idx="1"/>
          </p:nvPr>
        </p:nvSpPr>
        <p:spPr>
          <a:xfrm>
            <a:off x="1524000" y="4373217"/>
            <a:ext cx="9144000" cy="387626"/>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C40E3E"/>
              </a:buClr>
              <a:buSzPts val="2400"/>
              <a:buNone/>
              <a:defRPr sz="2400" b="1">
                <a:solidFill>
                  <a:srgbClr val="C40E3E"/>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5"/>
          <p:cNvSpPr txBox="1">
            <a:spLocks noGrp="1"/>
          </p:cNvSpPr>
          <p:nvPr>
            <p:ph type="body" idx="2"/>
          </p:nvPr>
        </p:nvSpPr>
        <p:spPr>
          <a:xfrm>
            <a:off x="1524000" y="4940300"/>
            <a:ext cx="9144000" cy="36671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C40E3E"/>
              </a:buClr>
              <a:buSzPts val="2400"/>
              <a:buNone/>
              <a:defRPr sz="2400">
                <a:solidFill>
                  <a:srgbClr val="C40E3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9" name="Google Shape;19;p5"/>
          <p:cNvPicPr preferRelativeResize="0"/>
          <p:nvPr/>
        </p:nvPicPr>
        <p:blipFill rotWithShape="1">
          <a:blip r:embed="rId2">
            <a:alphaModFix/>
          </a:blip>
          <a:srcRect/>
          <a:stretch/>
        </p:blipFill>
        <p:spPr>
          <a:xfrm>
            <a:off x="5480884" y="1900887"/>
            <a:ext cx="1229620" cy="992976"/>
          </a:xfrm>
          <a:prstGeom prst="rect">
            <a:avLst/>
          </a:prstGeom>
          <a:noFill/>
          <a:ln>
            <a:noFill/>
          </a:ln>
        </p:spPr>
      </p:pic>
      <p:pic>
        <p:nvPicPr>
          <p:cNvPr id="20" name="Google Shape;20;p5"/>
          <p:cNvPicPr preferRelativeResize="0"/>
          <p:nvPr/>
        </p:nvPicPr>
        <p:blipFill rotWithShape="1">
          <a:blip r:embed="rId3">
            <a:alphaModFix/>
          </a:blip>
          <a:srcRect/>
          <a:stretch/>
        </p:blipFill>
        <p:spPr>
          <a:xfrm>
            <a:off x="-610" y="-10160"/>
            <a:ext cx="12192000" cy="1837010"/>
          </a:xfrm>
          <a:prstGeom prst="rect">
            <a:avLst/>
          </a:prstGeom>
          <a:noFill/>
          <a:ln>
            <a:noFill/>
          </a:ln>
        </p:spPr>
      </p:pic>
      <p:pic>
        <p:nvPicPr>
          <p:cNvPr id="21" name="Google Shape;21;p5"/>
          <p:cNvPicPr preferRelativeResize="0"/>
          <p:nvPr/>
        </p:nvPicPr>
        <p:blipFill rotWithShape="1">
          <a:blip r:embed="rId4">
            <a:alphaModFix/>
          </a:blip>
          <a:srcRect/>
          <a:stretch/>
        </p:blipFill>
        <p:spPr>
          <a:xfrm>
            <a:off x="0" y="5877068"/>
            <a:ext cx="12192000" cy="1179543"/>
          </a:xfrm>
          <a:prstGeom prst="rect">
            <a:avLst/>
          </a:prstGeom>
          <a:noFill/>
          <a:ln>
            <a:noFill/>
          </a:ln>
        </p:spPr>
      </p:pic>
      <p:pic>
        <p:nvPicPr>
          <p:cNvPr id="22" name="Google Shape;22;p5"/>
          <p:cNvPicPr preferRelativeResize="0"/>
          <p:nvPr/>
        </p:nvPicPr>
        <p:blipFill rotWithShape="1">
          <a:blip r:embed="rId5">
            <a:alphaModFix/>
          </a:blip>
          <a:srcRect b="96281"/>
          <a:stretch/>
        </p:blipFill>
        <p:spPr>
          <a:xfrm>
            <a:off x="-612" y="5820248"/>
            <a:ext cx="12192000" cy="6095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14"/>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4"/>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72" name="Google Shape;72;p14"/>
          <p:cNvCxnSpPr/>
          <p:nvPr/>
        </p:nvCxnSpPr>
        <p:spPr>
          <a:xfrm>
            <a:off x="983837" y="1582071"/>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3"/>
        <p:cNvGrpSpPr/>
        <p:nvPr/>
      </p:nvGrpSpPr>
      <p:grpSpPr>
        <a:xfrm>
          <a:off x="0" y="0"/>
          <a:ext cx="0" cy="0"/>
          <a:chOff x="0" y="0"/>
          <a:chExt cx="0" cy="0"/>
        </a:xfrm>
      </p:grpSpPr>
      <p:sp>
        <p:nvSpPr>
          <p:cNvPr id="74" name="Google Shape;74;p1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1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15"/>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77" name="Google Shape;77;p15"/>
          <p:cNvCxnSpPr/>
          <p:nvPr/>
        </p:nvCxnSpPr>
        <p:spPr>
          <a:xfrm>
            <a:off x="9263518" y="365125"/>
            <a:ext cx="0" cy="5246535"/>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84"/>
        <p:cNvGrpSpPr/>
        <p:nvPr/>
      </p:nvGrpSpPr>
      <p:grpSpPr>
        <a:xfrm>
          <a:off x="0" y="0"/>
          <a:ext cx="0" cy="0"/>
          <a:chOff x="0" y="0"/>
          <a:chExt cx="0" cy="0"/>
        </a:xfrm>
      </p:grpSpPr>
      <p:sp>
        <p:nvSpPr>
          <p:cNvPr id="85" name="Google Shape;85;g232d77e7ccf_0_742"/>
          <p:cNvSpPr txBox="1">
            <a:spLocks noGrp="1"/>
          </p:cNvSpPr>
          <p:nvPr>
            <p:ph type="title"/>
          </p:nvPr>
        </p:nvSpPr>
        <p:spPr>
          <a:xfrm>
            <a:off x="838200" y="365127"/>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6" name="Google Shape;86;g232d77e7ccf_0_742"/>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800"/>
              </a:spcBef>
              <a:spcAft>
                <a:spcPts val="0"/>
              </a:spcAft>
              <a:buClr>
                <a:schemeClr val="dk1"/>
              </a:buClr>
              <a:buSzPts val="1800"/>
              <a:buChar char="•"/>
              <a:defRPr/>
            </a:lvl1pPr>
            <a:lvl2pPr marL="914400" lvl="1" indent="-342900" algn="l" rtl="0">
              <a:lnSpc>
                <a:spcPct val="90000"/>
              </a:lnSpc>
              <a:spcBef>
                <a:spcPts val="400"/>
              </a:spcBef>
              <a:spcAft>
                <a:spcPts val="0"/>
              </a:spcAft>
              <a:buClr>
                <a:schemeClr val="dk1"/>
              </a:buClr>
              <a:buSzPts val="1800"/>
              <a:buChar char="•"/>
              <a:defRPr/>
            </a:lvl2pPr>
            <a:lvl3pPr marL="1371600" lvl="2" indent="-342900" algn="l" rtl="0">
              <a:lnSpc>
                <a:spcPct val="90000"/>
              </a:lnSpc>
              <a:spcBef>
                <a:spcPts val="400"/>
              </a:spcBef>
              <a:spcAft>
                <a:spcPts val="0"/>
              </a:spcAft>
              <a:buClr>
                <a:schemeClr val="dk1"/>
              </a:buClr>
              <a:buSzPts val="1800"/>
              <a:buChar char="•"/>
              <a:defRPr/>
            </a:lvl3pPr>
            <a:lvl4pPr marL="1828800" lvl="3" indent="-342900" algn="l" rtl="0">
              <a:lnSpc>
                <a:spcPct val="90000"/>
              </a:lnSpc>
              <a:spcBef>
                <a:spcPts val="400"/>
              </a:spcBef>
              <a:spcAft>
                <a:spcPts val="0"/>
              </a:spcAft>
              <a:buClr>
                <a:schemeClr val="dk1"/>
              </a:buClr>
              <a:buSzPts val="1800"/>
              <a:buChar char="•"/>
              <a:defRPr/>
            </a:lvl4pPr>
            <a:lvl5pPr marL="2286000" lvl="4" indent="-342900" algn="l" rtl="0">
              <a:lnSpc>
                <a:spcPct val="90000"/>
              </a:lnSpc>
              <a:spcBef>
                <a:spcPts val="400"/>
              </a:spcBef>
              <a:spcAft>
                <a:spcPts val="0"/>
              </a:spcAft>
              <a:buClr>
                <a:schemeClr val="dk1"/>
              </a:buClr>
              <a:buSzPts val="1800"/>
              <a:buChar char="•"/>
              <a:defRPr/>
            </a:lvl5pPr>
            <a:lvl6pPr marL="2743200" lvl="5" indent="-342900" algn="l" rtl="0">
              <a:lnSpc>
                <a:spcPct val="90000"/>
              </a:lnSpc>
              <a:spcBef>
                <a:spcPts val="400"/>
              </a:spcBef>
              <a:spcAft>
                <a:spcPts val="0"/>
              </a:spcAft>
              <a:buClr>
                <a:schemeClr val="dk1"/>
              </a:buClr>
              <a:buSzPts val="1800"/>
              <a:buChar char="•"/>
              <a:defRPr/>
            </a:lvl6pPr>
            <a:lvl7pPr marL="3200400" lvl="6" indent="-342900" algn="l" rtl="0">
              <a:lnSpc>
                <a:spcPct val="90000"/>
              </a:lnSpc>
              <a:spcBef>
                <a:spcPts val="400"/>
              </a:spcBef>
              <a:spcAft>
                <a:spcPts val="0"/>
              </a:spcAft>
              <a:buClr>
                <a:schemeClr val="dk1"/>
              </a:buClr>
              <a:buSzPts val="1800"/>
              <a:buChar char="•"/>
              <a:defRPr/>
            </a:lvl7pPr>
            <a:lvl8pPr marL="3657600" lvl="7" indent="-342900" algn="l" rtl="0">
              <a:lnSpc>
                <a:spcPct val="90000"/>
              </a:lnSpc>
              <a:spcBef>
                <a:spcPts val="400"/>
              </a:spcBef>
              <a:spcAft>
                <a:spcPts val="0"/>
              </a:spcAft>
              <a:buClr>
                <a:schemeClr val="dk1"/>
              </a:buClr>
              <a:buSzPts val="1800"/>
              <a:buChar char="•"/>
              <a:defRPr/>
            </a:lvl8pPr>
            <a:lvl9pPr marL="4114800" lvl="8" indent="-342900" algn="l" rtl="0">
              <a:lnSpc>
                <a:spcPct val="90000"/>
              </a:lnSpc>
              <a:spcBef>
                <a:spcPts val="400"/>
              </a:spcBef>
              <a:spcAft>
                <a:spcPts val="0"/>
              </a:spcAft>
              <a:buClr>
                <a:schemeClr val="dk1"/>
              </a:buClr>
              <a:buSzPts val="1800"/>
              <a:buChar char="•"/>
              <a:defRPr/>
            </a:lvl9pPr>
          </a:lstStyle>
          <a:p>
            <a:endParaRPr/>
          </a:p>
        </p:txBody>
      </p:sp>
      <p:sp>
        <p:nvSpPr>
          <p:cNvPr id="87" name="Google Shape;87;g232d77e7ccf_0_742"/>
          <p:cNvSpPr txBox="1">
            <a:spLocks noGrp="1"/>
          </p:cNvSpPr>
          <p:nvPr>
            <p:ph type="dt" idx="10"/>
          </p:nvPr>
        </p:nvSpPr>
        <p:spPr>
          <a:xfrm>
            <a:off x="838200" y="6356352"/>
            <a:ext cx="27429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8" name="Google Shape;88;g232d77e7ccf_0_742"/>
          <p:cNvSpPr txBox="1">
            <a:spLocks noGrp="1"/>
          </p:cNvSpPr>
          <p:nvPr>
            <p:ph type="ftr" idx="11"/>
          </p:nvPr>
        </p:nvSpPr>
        <p:spPr>
          <a:xfrm>
            <a:off x="4038600" y="6356352"/>
            <a:ext cx="41151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9" name="Google Shape;89;g232d77e7ccf_0_742"/>
          <p:cNvSpPr txBox="1">
            <a:spLocks noGrp="1"/>
          </p:cNvSpPr>
          <p:nvPr>
            <p:ph type="sldNum" idx="12"/>
          </p:nvPr>
        </p:nvSpPr>
        <p:spPr>
          <a:xfrm>
            <a:off x="8610600" y="6356352"/>
            <a:ext cx="27429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0"/>
        <p:cNvGrpSpPr/>
        <p:nvPr/>
      </p:nvGrpSpPr>
      <p:grpSpPr>
        <a:xfrm>
          <a:off x="0" y="0"/>
          <a:ext cx="0" cy="0"/>
          <a:chOff x="0" y="0"/>
          <a:chExt cx="0" cy="0"/>
        </a:xfrm>
      </p:grpSpPr>
      <p:sp>
        <p:nvSpPr>
          <p:cNvPr id="91" name="Google Shape;91;g232d77e7ccf_0_748"/>
          <p:cNvSpPr txBox="1">
            <a:spLocks noGrp="1"/>
          </p:cNvSpPr>
          <p:nvPr>
            <p:ph type="ctrTitle"/>
          </p:nvPr>
        </p:nvSpPr>
        <p:spPr>
          <a:xfrm>
            <a:off x="914400" y="1122363"/>
            <a:ext cx="10362900" cy="2387700"/>
          </a:xfrm>
          <a:prstGeom prst="rect">
            <a:avLst/>
          </a:prstGeom>
          <a:noFill/>
          <a:ln>
            <a:noFill/>
          </a:ln>
        </p:spPr>
        <p:txBody>
          <a:bodyPr spcFirstLastPara="1" wrap="square" lIns="91425" tIns="45700" rIns="91425" bIns="45700" anchor="b" anchorCtr="0">
            <a:normAutofit/>
          </a:bodyPr>
          <a:lstStyle>
            <a:lvl1pPr lvl="0" algn="ctr" rtl="0">
              <a:lnSpc>
                <a:spcPct val="90000"/>
              </a:lnSpc>
              <a:spcBef>
                <a:spcPts val="0"/>
              </a:spcBef>
              <a:spcAft>
                <a:spcPts val="0"/>
              </a:spcAft>
              <a:buClr>
                <a:schemeClr val="dk1"/>
              </a:buClr>
              <a:buSzPts val="4800"/>
              <a:buFont typeface="Calibri"/>
              <a:buNone/>
              <a:defRPr sz="48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2" name="Google Shape;92;g232d77e7ccf_0_74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normAutofit/>
          </a:bodyPr>
          <a:lstStyle>
            <a:lvl1pPr lvl="0" algn="ctr" rtl="0">
              <a:lnSpc>
                <a:spcPct val="90000"/>
              </a:lnSpc>
              <a:spcBef>
                <a:spcPts val="800"/>
              </a:spcBef>
              <a:spcAft>
                <a:spcPts val="0"/>
              </a:spcAft>
              <a:buClr>
                <a:schemeClr val="dk1"/>
              </a:buClr>
              <a:buSzPts val="1920"/>
              <a:buNone/>
              <a:defRPr sz="1920"/>
            </a:lvl1pPr>
            <a:lvl2pPr lvl="1" algn="ctr" rtl="0">
              <a:lnSpc>
                <a:spcPct val="90000"/>
              </a:lnSpc>
              <a:spcBef>
                <a:spcPts val="400"/>
              </a:spcBef>
              <a:spcAft>
                <a:spcPts val="0"/>
              </a:spcAft>
              <a:buClr>
                <a:schemeClr val="dk1"/>
              </a:buClr>
              <a:buSzPts val="1600"/>
              <a:buNone/>
              <a:defRPr sz="1600"/>
            </a:lvl2pPr>
            <a:lvl3pPr lvl="2" algn="ctr" rtl="0">
              <a:lnSpc>
                <a:spcPct val="90000"/>
              </a:lnSpc>
              <a:spcBef>
                <a:spcPts val="400"/>
              </a:spcBef>
              <a:spcAft>
                <a:spcPts val="0"/>
              </a:spcAft>
              <a:buClr>
                <a:schemeClr val="dk1"/>
              </a:buClr>
              <a:buSzPts val="1440"/>
              <a:buNone/>
              <a:defRPr sz="1440"/>
            </a:lvl3pPr>
            <a:lvl4pPr lvl="3" algn="ctr" rtl="0">
              <a:lnSpc>
                <a:spcPct val="90000"/>
              </a:lnSpc>
              <a:spcBef>
                <a:spcPts val="400"/>
              </a:spcBef>
              <a:spcAft>
                <a:spcPts val="0"/>
              </a:spcAft>
              <a:buClr>
                <a:schemeClr val="dk1"/>
              </a:buClr>
              <a:buSzPts val="1280"/>
              <a:buNone/>
              <a:defRPr sz="1280"/>
            </a:lvl4pPr>
            <a:lvl5pPr lvl="4" algn="ctr" rtl="0">
              <a:lnSpc>
                <a:spcPct val="90000"/>
              </a:lnSpc>
              <a:spcBef>
                <a:spcPts val="400"/>
              </a:spcBef>
              <a:spcAft>
                <a:spcPts val="0"/>
              </a:spcAft>
              <a:buClr>
                <a:schemeClr val="dk1"/>
              </a:buClr>
              <a:buSzPts val="1280"/>
              <a:buNone/>
              <a:defRPr sz="1280"/>
            </a:lvl5pPr>
            <a:lvl6pPr lvl="5" algn="ctr" rtl="0">
              <a:lnSpc>
                <a:spcPct val="90000"/>
              </a:lnSpc>
              <a:spcBef>
                <a:spcPts val="400"/>
              </a:spcBef>
              <a:spcAft>
                <a:spcPts val="0"/>
              </a:spcAft>
              <a:buClr>
                <a:schemeClr val="dk1"/>
              </a:buClr>
              <a:buSzPts val="1280"/>
              <a:buNone/>
              <a:defRPr sz="1280"/>
            </a:lvl6pPr>
            <a:lvl7pPr lvl="6" algn="ctr" rtl="0">
              <a:lnSpc>
                <a:spcPct val="90000"/>
              </a:lnSpc>
              <a:spcBef>
                <a:spcPts val="400"/>
              </a:spcBef>
              <a:spcAft>
                <a:spcPts val="0"/>
              </a:spcAft>
              <a:buClr>
                <a:schemeClr val="dk1"/>
              </a:buClr>
              <a:buSzPts val="1280"/>
              <a:buNone/>
              <a:defRPr sz="1280"/>
            </a:lvl7pPr>
            <a:lvl8pPr lvl="7" algn="ctr" rtl="0">
              <a:lnSpc>
                <a:spcPct val="90000"/>
              </a:lnSpc>
              <a:spcBef>
                <a:spcPts val="400"/>
              </a:spcBef>
              <a:spcAft>
                <a:spcPts val="0"/>
              </a:spcAft>
              <a:buClr>
                <a:schemeClr val="dk1"/>
              </a:buClr>
              <a:buSzPts val="1280"/>
              <a:buNone/>
              <a:defRPr sz="1280"/>
            </a:lvl8pPr>
            <a:lvl9pPr lvl="8" algn="ctr" rtl="0">
              <a:lnSpc>
                <a:spcPct val="90000"/>
              </a:lnSpc>
              <a:spcBef>
                <a:spcPts val="400"/>
              </a:spcBef>
              <a:spcAft>
                <a:spcPts val="0"/>
              </a:spcAft>
              <a:buClr>
                <a:schemeClr val="dk1"/>
              </a:buClr>
              <a:buSzPts val="1280"/>
              <a:buNone/>
              <a:defRPr sz="1280"/>
            </a:lvl9pPr>
          </a:lstStyle>
          <a:p>
            <a:endParaRPr/>
          </a:p>
        </p:txBody>
      </p:sp>
      <p:sp>
        <p:nvSpPr>
          <p:cNvPr id="93" name="Google Shape;93;g232d77e7ccf_0_748"/>
          <p:cNvSpPr txBox="1">
            <a:spLocks noGrp="1"/>
          </p:cNvSpPr>
          <p:nvPr>
            <p:ph type="dt" idx="10"/>
          </p:nvPr>
        </p:nvSpPr>
        <p:spPr>
          <a:xfrm>
            <a:off x="838200" y="6356352"/>
            <a:ext cx="27429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4" name="Google Shape;94;g232d77e7ccf_0_748"/>
          <p:cNvSpPr txBox="1">
            <a:spLocks noGrp="1"/>
          </p:cNvSpPr>
          <p:nvPr>
            <p:ph type="ftr" idx="11"/>
          </p:nvPr>
        </p:nvSpPr>
        <p:spPr>
          <a:xfrm>
            <a:off x="4038600" y="6356352"/>
            <a:ext cx="41151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5" name="Google Shape;95;g232d77e7ccf_0_748"/>
          <p:cNvSpPr txBox="1">
            <a:spLocks noGrp="1"/>
          </p:cNvSpPr>
          <p:nvPr>
            <p:ph type="sldNum" idx="12"/>
          </p:nvPr>
        </p:nvSpPr>
        <p:spPr>
          <a:xfrm>
            <a:off x="8610600" y="6356352"/>
            <a:ext cx="27429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6"/>
        <p:cNvGrpSpPr/>
        <p:nvPr/>
      </p:nvGrpSpPr>
      <p:grpSpPr>
        <a:xfrm>
          <a:off x="0" y="0"/>
          <a:ext cx="0" cy="0"/>
          <a:chOff x="0" y="0"/>
          <a:chExt cx="0" cy="0"/>
        </a:xfrm>
      </p:grpSpPr>
      <p:sp>
        <p:nvSpPr>
          <p:cNvPr id="97" name="Google Shape;97;g232d77e7ccf_0_754"/>
          <p:cNvSpPr txBox="1">
            <a:spLocks noGrp="1"/>
          </p:cNvSpPr>
          <p:nvPr>
            <p:ph type="title"/>
          </p:nvPr>
        </p:nvSpPr>
        <p:spPr>
          <a:xfrm>
            <a:off x="831850" y="1709740"/>
            <a:ext cx="10515600" cy="2852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4800"/>
              <a:buFont typeface="Calibri"/>
              <a:buNone/>
              <a:defRPr sz="480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8" name="Google Shape;98;g232d77e7ccf_0_754"/>
          <p:cNvSpPr txBox="1">
            <a:spLocks noGrp="1"/>
          </p:cNvSpPr>
          <p:nvPr>
            <p:ph type="body" idx="1"/>
          </p:nvPr>
        </p:nvSpPr>
        <p:spPr>
          <a:xfrm>
            <a:off x="831850" y="4589465"/>
            <a:ext cx="10515600" cy="15000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800"/>
              </a:spcBef>
              <a:spcAft>
                <a:spcPts val="0"/>
              </a:spcAft>
              <a:buClr>
                <a:schemeClr val="dk1"/>
              </a:buClr>
              <a:buSzPts val="1920"/>
              <a:buNone/>
              <a:defRPr sz="1920">
                <a:solidFill>
                  <a:schemeClr val="dk1"/>
                </a:solidFill>
              </a:defRPr>
            </a:lvl1pPr>
            <a:lvl2pPr marL="914400" lvl="1" indent="-228600" algn="l" rtl="0">
              <a:lnSpc>
                <a:spcPct val="90000"/>
              </a:lnSpc>
              <a:spcBef>
                <a:spcPts val="400"/>
              </a:spcBef>
              <a:spcAft>
                <a:spcPts val="0"/>
              </a:spcAft>
              <a:buClr>
                <a:srgbClr val="888888"/>
              </a:buClr>
              <a:buSzPts val="1600"/>
              <a:buNone/>
              <a:defRPr sz="1600">
                <a:solidFill>
                  <a:srgbClr val="888888"/>
                </a:solidFill>
              </a:defRPr>
            </a:lvl2pPr>
            <a:lvl3pPr marL="1371600" lvl="2" indent="-228600" algn="l" rtl="0">
              <a:lnSpc>
                <a:spcPct val="90000"/>
              </a:lnSpc>
              <a:spcBef>
                <a:spcPts val="400"/>
              </a:spcBef>
              <a:spcAft>
                <a:spcPts val="0"/>
              </a:spcAft>
              <a:buClr>
                <a:srgbClr val="888888"/>
              </a:buClr>
              <a:buSzPts val="1440"/>
              <a:buNone/>
              <a:defRPr sz="1440">
                <a:solidFill>
                  <a:srgbClr val="888888"/>
                </a:solidFill>
              </a:defRPr>
            </a:lvl3pPr>
            <a:lvl4pPr marL="1828800" lvl="3" indent="-228600" algn="l" rtl="0">
              <a:lnSpc>
                <a:spcPct val="90000"/>
              </a:lnSpc>
              <a:spcBef>
                <a:spcPts val="400"/>
              </a:spcBef>
              <a:spcAft>
                <a:spcPts val="0"/>
              </a:spcAft>
              <a:buClr>
                <a:srgbClr val="888888"/>
              </a:buClr>
              <a:buSzPts val="1280"/>
              <a:buNone/>
              <a:defRPr sz="1280">
                <a:solidFill>
                  <a:srgbClr val="888888"/>
                </a:solidFill>
              </a:defRPr>
            </a:lvl4pPr>
            <a:lvl5pPr marL="2286000" lvl="4" indent="-228600" algn="l" rtl="0">
              <a:lnSpc>
                <a:spcPct val="90000"/>
              </a:lnSpc>
              <a:spcBef>
                <a:spcPts val="400"/>
              </a:spcBef>
              <a:spcAft>
                <a:spcPts val="0"/>
              </a:spcAft>
              <a:buClr>
                <a:srgbClr val="888888"/>
              </a:buClr>
              <a:buSzPts val="1280"/>
              <a:buNone/>
              <a:defRPr sz="1280">
                <a:solidFill>
                  <a:srgbClr val="888888"/>
                </a:solidFill>
              </a:defRPr>
            </a:lvl5pPr>
            <a:lvl6pPr marL="2743200" lvl="5" indent="-228600" algn="l" rtl="0">
              <a:lnSpc>
                <a:spcPct val="90000"/>
              </a:lnSpc>
              <a:spcBef>
                <a:spcPts val="400"/>
              </a:spcBef>
              <a:spcAft>
                <a:spcPts val="0"/>
              </a:spcAft>
              <a:buClr>
                <a:srgbClr val="888888"/>
              </a:buClr>
              <a:buSzPts val="1280"/>
              <a:buNone/>
              <a:defRPr sz="1280">
                <a:solidFill>
                  <a:srgbClr val="888888"/>
                </a:solidFill>
              </a:defRPr>
            </a:lvl6pPr>
            <a:lvl7pPr marL="3200400" lvl="6" indent="-228600" algn="l" rtl="0">
              <a:lnSpc>
                <a:spcPct val="90000"/>
              </a:lnSpc>
              <a:spcBef>
                <a:spcPts val="400"/>
              </a:spcBef>
              <a:spcAft>
                <a:spcPts val="0"/>
              </a:spcAft>
              <a:buClr>
                <a:srgbClr val="888888"/>
              </a:buClr>
              <a:buSzPts val="1280"/>
              <a:buNone/>
              <a:defRPr sz="1280">
                <a:solidFill>
                  <a:srgbClr val="888888"/>
                </a:solidFill>
              </a:defRPr>
            </a:lvl7pPr>
            <a:lvl8pPr marL="3657600" lvl="7" indent="-228600" algn="l" rtl="0">
              <a:lnSpc>
                <a:spcPct val="90000"/>
              </a:lnSpc>
              <a:spcBef>
                <a:spcPts val="400"/>
              </a:spcBef>
              <a:spcAft>
                <a:spcPts val="0"/>
              </a:spcAft>
              <a:buClr>
                <a:srgbClr val="888888"/>
              </a:buClr>
              <a:buSzPts val="1280"/>
              <a:buNone/>
              <a:defRPr sz="1280">
                <a:solidFill>
                  <a:srgbClr val="888888"/>
                </a:solidFill>
              </a:defRPr>
            </a:lvl8pPr>
            <a:lvl9pPr marL="4114800" lvl="8" indent="-228600" algn="l" rtl="0">
              <a:lnSpc>
                <a:spcPct val="90000"/>
              </a:lnSpc>
              <a:spcBef>
                <a:spcPts val="400"/>
              </a:spcBef>
              <a:spcAft>
                <a:spcPts val="0"/>
              </a:spcAft>
              <a:buClr>
                <a:srgbClr val="888888"/>
              </a:buClr>
              <a:buSzPts val="1280"/>
              <a:buNone/>
              <a:defRPr sz="1280">
                <a:solidFill>
                  <a:srgbClr val="888888"/>
                </a:solidFill>
              </a:defRPr>
            </a:lvl9pPr>
          </a:lstStyle>
          <a:p>
            <a:endParaRPr/>
          </a:p>
        </p:txBody>
      </p:sp>
      <p:sp>
        <p:nvSpPr>
          <p:cNvPr id="99" name="Google Shape;99;g232d77e7ccf_0_754"/>
          <p:cNvSpPr txBox="1">
            <a:spLocks noGrp="1"/>
          </p:cNvSpPr>
          <p:nvPr>
            <p:ph type="dt" idx="10"/>
          </p:nvPr>
        </p:nvSpPr>
        <p:spPr>
          <a:xfrm>
            <a:off x="838200" y="6356352"/>
            <a:ext cx="27429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0" name="Google Shape;100;g232d77e7ccf_0_754"/>
          <p:cNvSpPr txBox="1">
            <a:spLocks noGrp="1"/>
          </p:cNvSpPr>
          <p:nvPr>
            <p:ph type="ftr" idx="11"/>
          </p:nvPr>
        </p:nvSpPr>
        <p:spPr>
          <a:xfrm>
            <a:off x="4038600" y="6356352"/>
            <a:ext cx="41151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1" name="Google Shape;101;g232d77e7ccf_0_754"/>
          <p:cNvSpPr txBox="1">
            <a:spLocks noGrp="1"/>
          </p:cNvSpPr>
          <p:nvPr>
            <p:ph type="sldNum" idx="12"/>
          </p:nvPr>
        </p:nvSpPr>
        <p:spPr>
          <a:xfrm>
            <a:off x="8610600" y="6356352"/>
            <a:ext cx="27429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02"/>
        <p:cNvGrpSpPr/>
        <p:nvPr/>
      </p:nvGrpSpPr>
      <p:grpSpPr>
        <a:xfrm>
          <a:off x="0" y="0"/>
          <a:ext cx="0" cy="0"/>
          <a:chOff x="0" y="0"/>
          <a:chExt cx="0" cy="0"/>
        </a:xfrm>
      </p:grpSpPr>
      <p:sp>
        <p:nvSpPr>
          <p:cNvPr id="103" name="Google Shape;103;g232d77e7ccf_0_760"/>
          <p:cNvSpPr txBox="1">
            <a:spLocks noGrp="1"/>
          </p:cNvSpPr>
          <p:nvPr>
            <p:ph type="title"/>
          </p:nvPr>
        </p:nvSpPr>
        <p:spPr>
          <a:xfrm>
            <a:off x="838200" y="365127"/>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4" name="Google Shape;104;g232d77e7ccf_0_760"/>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800"/>
              </a:spcBef>
              <a:spcAft>
                <a:spcPts val="0"/>
              </a:spcAft>
              <a:buClr>
                <a:schemeClr val="dk1"/>
              </a:buClr>
              <a:buSzPts val="1800"/>
              <a:buChar char="•"/>
              <a:defRPr/>
            </a:lvl1pPr>
            <a:lvl2pPr marL="914400" lvl="1" indent="-342900" algn="l" rtl="0">
              <a:lnSpc>
                <a:spcPct val="90000"/>
              </a:lnSpc>
              <a:spcBef>
                <a:spcPts val="400"/>
              </a:spcBef>
              <a:spcAft>
                <a:spcPts val="0"/>
              </a:spcAft>
              <a:buClr>
                <a:schemeClr val="dk1"/>
              </a:buClr>
              <a:buSzPts val="1800"/>
              <a:buChar char="•"/>
              <a:defRPr/>
            </a:lvl2pPr>
            <a:lvl3pPr marL="1371600" lvl="2" indent="-342900" algn="l" rtl="0">
              <a:lnSpc>
                <a:spcPct val="90000"/>
              </a:lnSpc>
              <a:spcBef>
                <a:spcPts val="400"/>
              </a:spcBef>
              <a:spcAft>
                <a:spcPts val="0"/>
              </a:spcAft>
              <a:buClr>
                <a:schemeClr val="dk1"/>
              </a:buClr>
              <a:buSzPts val="1800"/>
              <a:buChar char="•"/>
              <a:defRPr/>
            </a:lvl3pPr>
            <a:lvl4pPr marL="1828800" lvl="3" indent="-342900" algn="l" rtl="0">
              <a:lnSpc>
                <a:spcPct val="90000"/>
              </a:lnSpc>
              <a:spcBef>
                <a:spcPts val="400"/>
              </a:spcBef>
              <a:spcAft>
                <a:spcPts val="0"/>
              </a:spcAft>
              <a:buClr>
                <a:schemeClr val="dk1"/>
              </a:buClr>
              <a:buSzPts val="1800"/>
              <a:buChar char="•"/>
              <a:defRPr/>
            </a:lvl4pPr>
            <a:lvl5pPr marL="2286000" lvl="4" indent="-342900" algn="l" rtl="0">
              <a:lnSpc>
                <a:spcPct val="90000"/>
              </a:lnSpc>
              <a:spcBef>
                <a:spcPts val="400"/>
              </a:spcBef>
              <a:spcAft>
                <a:spcPts val="0"/>
              </a:spcAft>
              <a:buClr>
                <a:schemeClr val="dk1"/>
              </a:buClr>
              <a:buSzPts val="1800"/>
              <a:buChar char="•"/>
              <a:defRPr/>
            </a:lvl5pPr>
            <a:lvl6pPr marL="2743200" lvl="5" indent="-342900" algn="l" rtl="0">
              <a:lnSpc>
                <a:spcPct val="90000"/>
              </a:lnSpc>
              <a:spcBef>
                <a:spcPts val="400"/>
              </a:spcBef>
              <a:spcAft>
                <a:spcPts val="0"/>
              </a:spcAft>
              <a:buClr>
                <a:schemeClr val="dk1"/>
              </a:buClr>
              <a:buSzPts val="1800"/>
              <a:buChar char="•"/>
              <a:defRPr/>
            </a:lvl6pPr>
            <a:lvl7pPr marL="3200400" lvl="6" indent="-342900" algn="l" rtl="0">
              <a:lnSpc>
                <a:spcPct val="90000"/>
              </a:lnSpc>
              <a:spcBef>
                <a:spcPts val="400"/>
              </a:spcBef>
              <a:spcAft>
                <a:spcPts val="0"/>
              </a:spcAft>
              <a:buClr>
                <a:schemeClr val="dk1"/>
              </a:buClr>
              <a:buSzPts val="1800"/>
              <a:buChar char="•"/>
              <a:defRPr/>
            </a:lvl7pPr>
            <a:lvl8pPr marL="3657600" lvl="7" indent="-342900" algn="l" rtl="0">
              <a:lnSpc>
                <a:spcPct val="90000"/>
              </a:lnSpc>
              <a:spcBef>
                <a:spcPts val="400"/>
              </a:spcBef>
              <a:spcAft>
                <a:spcPts val="0"/>
              </a:spcAft>
              <a:buClr>
                <a:schemeClr val="dk1"/>
              </a:buClr>
              <a:buSzPts val="1800"/>
              <a:buChar char="•"/>
              <a:defRPr/>
            </a:lvl8pPr>
            <a:lvl9pPr marL="4114800" lvl="8" indent="-342900" algn="l" rtl="0">
              <a:lnSpc>
                <a:spcPct val="90000"/>
              </a:lnSpc>
              <a:spcBef>
                <a:spcPts val="400"/>
              </a:spcBef>
              <a:spcAft>
                <a:spcPts val="0"/>
              </a:spcAft>
              <a:buClr>
                <a:schemeClr val="dk1"/>
              </a:buClr>
              <a:buSzPts val="1800"/>
              <a:buChar char="•"/>
              <a:defRPr/>
            </a:lvl9pPr>
          </a:lstStyle>
          <a:p>
            <a:endParaRPr/>
          </a:p>
        </p:txBody>
      </p:sp>
      <p:sp>
        <p:nvSpPr>
          <p:cNvPr id="105" name="Google Shape;105;g232d77e7ccf_0_760"/>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800"/>
              </a:spcBef>
              <a:spcAft>
                <a:spcPts val="0"/>
              </a:spcAft>
              <a:buClr>
                <a:schemeClr val="dk1"/>
              </a:buClr>
              <a:buSzPts val="1800"/>
              <a:buChar char="•"/>
              <a:defRPr/>
            </a:lvl1pPr>
            <a:lvl2pPr marL="914400" lvl="1" indent="-342900" algn="l" rtl="0">
              <a:lnSpc>
                <a:spcPct val="90000"/>
              </a:lnSpc>
              <a:spcBef>
                <a:spcPts val="400"/>
              </a:spcBef>
              <a:spcAft>
                <a:spcPts val="0"/>
              </a:spcAft>
              <a:buClr>
                <a:schemeClr val="dk1"/>
              </a:buClr>
              <a:buSzPts val="1800"/>
              <a:buChar char="•"/>
              <a:defRPr/>
            </a:lvl2pPr>
            <a:lvl3pPr marL="1371600" lvl="2" indent="-342900" algn="l" rtl="0">
              <a:lnSpc>
                <a:spcPct val="90000"/>
              </a:lnSpc>
              <a:spcBef>
                <a:spcPts val="400"/>
              </a:spcBef>
              <a:spcAft>
                <a:spcPts val="0"/>
              </a:spcAft>
              <a:buClr>
                <a:schemeClr val="dk1"/>
              </a:buClr>
              <a:buSzPts val="1800"/>
              <a:buChar char="•"/>
              <a:defRPr/>
            </a:lvl3pPr>
            <a:lvl4pPr marL="1828800" lvl="3" indent="-342900" algn="l" rtl="0">
              <a:lnSpc>
                <a:spcPct val="90000"/>
              </a:lnSpc>
              <a:spcBef>
                <a:spcPts val="400"/>
              </a:spcBef>
              <a:spcAft>
                <a:spcPts val="0"/>
              </a:spcAft>
              <a:buClr>
                <a:schemeClr val="dk1"/>
              </a:buClr>
              <a:buSzPts val="1800"/>
              <a:buChar char="•"/>
              <a:defRPr/>
            </a:lvl4pPr>
            <a:lvl5pPr marL="2286000" lvl="4" indent="-342900" algn="l" rtl="0">
              <a:lnSpc>
                <a:spcPct val="90000"/>
              </a:lnSpc>
              <a:spcBef>
                <a:spcPts val="400"/>
              </a:spcBef>
              <a:spcAft>
                <a:spcPts val="0"/>
              </a:spcAft>
              <a:buClr>
                <a:schemeClr val="dk1"/>
              </a:buClr>
              <a:buSzPts val="1800"/>
              <a:buChar char="•"/>
              <a:defRPr/>
            </a:lvl5pPr>
            <a:lvl6pPr marL="2743200" lvl="5" indent="-342900" algn="l" rtl="0">
              <a:lnSpc>
                <a:spcPct val="90000"/>
              </a:lnSpc>
              <a:spcBef>
                <a:spcPts val="400"/>
              </a:spcBef>
              <a:spcAft>
                <a:spcPts val="0"/>
              </a:spcAft>
              <a:buClr>
                <a:schemeClr val="dk1"/>
              </a:buClr>
              <a:buSzPts val="1800"/>
              <a:buChar char="•"/>
              <a:defRPr/>
            </a:lvl6pPr>
            <a:lvl7pPr marL="3200400" lvl="6" indent="-342900" algn="l" rtl="0">
              <a:lnSpc>
                <a:spcPct val="90000"/>
              </a:lnSpc>
              <a:spcBef>
                <a:spcPts val="400"/>
              </a:spcBef>
              <a:spcAft>
                <a:spcPts val="0"/>
              </a:spcAft>
              <a:buClr>
                <a:schemeClr val="dk1"/>
              </a:buClr>
              <a:buSzPts val="1800"/>
              <a:buChar char="•"/>
              <a:defRPr/>
            </a:lvl7pPr>
            <a:lvl8pPr marL="3657600" lvl="7" indent="-342900" algn="l" rtl="0">
              <a:lnSpc>
                <a:spcPct val="90000"/>
              </a:lnSpc>
              <a:spcBef>
                <a:spcPts val="400"/>
              </a:spcBef>
              <a:spcAft>
                <a:spcPts val="0"/>
              </a:spcAft>
              <a:buClr>
                <a:schemeClr val="dk1"/>
              </a:buClr>
              <a:buSzPts val="1800"/>
              <a:buChar char="•"/>
              <a:defRPr/>
            </a:lvl8pPr>
            <a:lvl9pPr marL="4114800" lvl="8" indent="-342900" algn="l" rtl="0">
              <a:lnSpc>
                <a:spcPct val="90000"/>
              </a:lnSpc>
              <a:spcBef>
                <a:spcPts val="400"/>
              </a:spcBef>
              <a:spcAft>
                <a:spcPts val="0"/>
              </a:spcAft>
              <a:buClr>
                <a:schemeClr val="dk1"/>
              </a:buClr>
              <a:buSzPts val="1800"/>
              <a:buChar char="•"/>
              <a:defRPr/>
            </a:lvl9pPr>
          </a:lstStyle>
          <a:p>
            <a:endParaRPr/>
          </a:p>
        </p:txBody>
      </p:sp>
      <p:sp>
        <p:nvSpPr>
          <p:cNvPr id="106" name="Google Shape;106;g232d77e7ccf_0_760"/>
          <p:cNvSpPr txBox="1">
            <a:spLocks noGrp="1"/>
          </p:cNvSpPr>
          <p:nvPr>
            <p:ph type="dt" idx="10"/>
          </p:nvPr>
        </p:nvSpPr>
        <p:spPr>
          <a:xfrm>
            <a:off x="838200" y="6356352"/>
            <a:ext cx="27429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7" name="Google Shape;107;g232d77e7ccf_0_760"/>
          <p:cNvSpPr txBox="1">
            <a:spLocks noGrp="1"/>
          </p:cNvSpPr>
          <p:nvPr>
            <p:ph type="ftr" idx="11"/>
          </p:nvPr>
        </p:nvSpPr>
        <p:spPr>
          <a:xfrm>
            <a:off x="4038600" y="6356352"/>
            <a:ext cx="41151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8" name="Google Shape;108;g232d77e7ccf_0_760"/>
          <p:cNvSpPr txBox="1">
            <a:spLocks noGrp="1"/>
          </p:cNvSpPr>
          <p:nvPr>
            <p:ph type="sldNum" idx="12"/>
          </p:nvPr>
        </p:nvSpPr>
        <p:spPr>
          <a:xfrm>
            <a:off x="8610600" y="6356352"/>
            <a:ext cx="27429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09"/>
        <p:cNvGrpSpPr/>
        <p:nvPr/>
      </p:nvGrpSpPr>
      <p:grpSpPr>
        <a:xfrm>
          <a:off x="0" y="0"/>
          <a:ext cx="0" cy="0"/>
          <a:chOff x="0" y="0"/>
          <a:chExt cx="0" cy="0"/>
        </a:xfrm>
      </p:grpSpPr>
      <p:sp>
        <p:nvSpPr>
          <p:cNvPr id="110" name="Google Shape;110;g232d77e7ccf_0_767"/>
          <p:cNvSpPr txBox="1">
            <a:spLocks noGrp="1"/>
          </p:cNvSpPr>
          <p:nvPr>
            <p:ph type="title"/>
          </p:nvPr>
        </p:nvSpPr>
        <p:spPr>
          <a:xfrm>
            <a:off x="839788" y="365127"/>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1" name="Google Shape;111;g232d77e7ccf_0_767"/>
          <p:cNvSpPr txBox="1">
            <a:spLocks noGrp="1"/>
          </p:cNvSpPr>
          <p:nvPr>
            <p:ph type="body" idx="1"/>
          </p:nvPr>
        </p:nvSpPr>
        <p:spPr>
          <a:xfrm>
            <a:off x="839790" y="1681163"/>
            <a:ext cx="5157900" cy="8238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800"/>
              </a:spcBef>
              <a:spcAft>
                <a:spcPts val="0"/>
              </a:spcAft>
              <a:buClr>
                <a:schemeClr val="dk1"/>
              </a:buClr>
              <a:buSzPts val="1920"/>
              <a:buNone/>
              <a:defRPr sz="1920" b="1"/>
            </a:lvl1pPr>
            <a:lvl2pPr marL="914400" lvl="1" indent="-228600" algn="l" rtl="0">
              <a:lnSpc>
                <a:spcPct val="90000"/>
              </a:lnSpc>
              <a:spcBef>
                <a:spcPts val="400"/>
              </a:spcBef>
              <a:spcAft>
                <a:spcPts val="0"/>
              </a:spcAft>
              <a:buClr>
                <a:schemeClr val="dk1"/>
              </a:buClr>
              <a:buSzPts val="1600"/>
              <a:buNone/>
              <a:defRPr sz="1600" b="1"/>
            </a:lvl2pPr>
            <a:lvl3pPr marL="1371600" lvl="2" indent="-228600" algn="l" rtl="0">
              <a:lnSpc>
                <a:spcPct val="90000"/>
              </a:lnSpc>
              <a:spcBef>
                <a:spcPts val="400"/>
              </a:spcBef>
              <a:spcAft>
                <a:spcPts val="0"/>
              </a:spcAft>
              <a:buClr>
                <a:schemeClr val="dk1"/>
              </a:buClr>
              <a:buSzPts val="1440"/>
              <a:buNone/>
              <a:defRPr sz="1440" b="1"/>
            </a:lvl3pPr>
            <a:lvl4pPr marL="1828800" lvl="3" indent="-228600" algn="l" rtl="0">
              <a:lnSpc>
                <a:spcPct val="90000"/>
              </a:lnSpc>
              <a:spcBef>
                <a:spcPts val="400"/>
              </a:spcBef>
              <a:spcAft>
                <a:spcPts val="0"/>
              </a:spcAft>
              <a:buClr>
                <a:schemeClr val="dk1"/>
              </a:buClr>
              <a:buSzPts val="1280"/>
              <a:buNone/>
              <a:defRPr sz="1280" b="1"/>
            </a:lvl4pPr>
            <a:lvl5pPr marL="2286000" lvl="4" indent="-228600" algn="l" rtl="0">
              <a:lnSpc>
                <a:spcPct val="90000"/>
              </a:lnSpc>
              <a:spcBef>
                <a:spcPts val="400"/>
              </a:spcBef>
              <a:spcAft>
                <a:spcPts val="0"/>
              </a:spcAft>
              <a:buClr>
                <a:schemeClr val="dk1"/>
              </a:buClr>
              <a:buSzPts val="1280"/>
              <a:buNone/>
              <a:defRPr sz="1280" b="1"/>
            </a:lvl5pPr>
            <a:lvl6pPr marL="2743200" lvl="5" indent="-228600" algn="l" rtl="0">
              <a:lnSpc>
                <a:spcPct val="90000"/>
              </a:lnSpc>
              <a:spcBef>
                <a:spcPts val="400"/>
              </a:spcBef>
              <a:spcAft>
                <a:spcPts val="0"/>
              </a:spcAft>
              <a:buClr>
                <a:schemeClr val="dk1"/>
              </a:buClr>
              <a:buSzPts val="1280"/>
              <a:buNone/>
              <a:defRPr sz="1280" b="1"/>
            </a:lvl6pPr>
            <a:lvl7pPr marL="3200400" lvl="6" indent="-228600" algn="l" rtl="0">
              <a:lnSpc>
                <a:spcPct val="90000"/>
              </a:lnSpc>
              <a:spcBef>
                <a:spcPts val="400"/>
              </a:spcBef>
              <a:spcAft>
                <a:spcPts val="0"/>
              </a:spcAft>
              <a:buClr>
                <a:schemeClr val="dk1"/>
              </a:buClr>
              <a:buSzPts val="1280"/>
              <a:buNone/>
              <a:defRPr sz="1280" b="1"/>
            </a:lvl7pPr>
            <a:lvl8pPr marL="3657600" lvl="7" indent="-228600" algn="l" rtl="0">
              <a:lnSpc>
                <a:spcPct val="90000"/>
              </a:lnSpc>
              <a:spcBef>
                <a:spcPts val="400"/>
              </a:spcBef>
              <a:spcAft>
                <a:spcPts val="0"/>
              </a:spcAft>
              <a:buClr>
                <a:schemeClr val="dk1"/>
              </a:buClr>
              <a:buSzPts val="1280"/>
              <a:buNone/>
              <a:defRPr sz="1280" b="1"/>
            </a:lvl8pPr>
            <a:lvl9pPr marL="4114800" lvl="8" indent="-228600" algn="l" rtl="0">
              <a:lnSpc>
                <a:spcPct val="90000"/>
              </a:lnSpc>
              <a:spcBef>
                <a:spcPts val="400"/>
              </a:spcBef>
              <a:spcAft>
                <a:spcPts val="0"/>
              </a:spcAft>
              <a:buClr>
                <a:schemeClr val="dk1"/>
              </a:buClr>
              <a:buSzPts val="1280"/>
              <a:buNone/>
              <a:defRPr sz="1280" b="1"/>
            </a:lvl9pPr>
          </a:lstStyle>
          <a:p>
            <a:endParaRPr/>
          </a:p>
        </p:txBody>
      </p:sp>
      <p:sp>
        <p:nvSpPr>
          <p:cNvPr id="112" name="Google Shape;112;g232d77e7ccf_0_767"/>
          <p:cNvSpPr txBox="1">
            <a:spLocks noGrp="1"/>
          </p:cNvSpPr>
          <p:nvPr>
            <p:ph type="body" idx="2"/>
          </p:nvPr>
        </p:nvSpPr>
        <p:spPr>
          <a:xfrm>
            <a:off x="839790" y="2505075"/>
            <a:ext cx="51579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800"/>
              </a:spcBef>
              <a:spcAft>
                <a:spcPts val="0"/>
              </a:spcAft>
              <a:buClr>
                <a:schemeClr val="dk1"/>
              </a:buClr>
              <a:buSzPts val="1800"/>
              <a:buChar char="•"/>
              <a:defRPr/>
            </a:lvl1pPr>
            <a:lvl2pPr marL="914400" lvl="1" indent="-342900" algn="l" rtl="0">
              <a:lnSpc>
                <a:spcPct val="90000"/>
              </a:lnSpc>
              <a:spcBef>
                <a:spcPts val="400"/>
              </a:spcBef>
              <a:spcAft>
                <a:spcPts val="0"/>
              </a:spcAft>
              <a:buClr>
                <a:schemeClr val="dk1"/>
              </a:buClr>
              <a:buSzPts val="1800"/>
              <a:buChar char="•"/>
              <a:defRPr/>
            </a:lvl2pPr>
            <a:lvl3pPr marL="1371600" lvl="2" indent="-342900" algn="l" rtl="0">
              <a:lnSpc>
                <a:spcPct val="90000"/>
              </a:lnSpc>
              <a:spcBef>
                <a:spcPts val="400"/>
              </a:spcBef>
              <a:spcAft>
                <a:spcPts val="0"/>
              </a:spcAft>
              <a:buClr>
                <a:schemeClr val="dk1"/>
              </a:buClr>
              <a:buSzPts val="1800"/>
              <a:buChar char="•"/>
              <a:defRPr/>
            </a:lvl3pPr>
            <a:lvl4pPr marL="1828800" lvl="3" indent="-342900" algn="l" rtl="0">
              <a:lnSpc>
                <a:spcPct val="90000"/>
              </a:lnSpc>
              <a:spcBef>
                <a:spcPts val="400"/>
              </a:spcBef>
              <a:spcAft>
                <a:spcPts val="0"/>
              </a:spcAft>
              <a:buClr>
                <a:schemeClr val="dk1"/>
              </a:buClr>
              <a:buSzPts val="1800"/>
              <a:buChar char="•"/>
              <a:defRPr/>
            </a:lvl4pPr>
            <a:lvl5pPr marL="2286000" lvl="4" indent="-342900" algn="l" rtl="0">
              <a:lnSpc>
                <a:spcPct val="90000"/>
              </a:lnSpc>
              <a:spcBef>
                <a:spcPts val="400"/>
              </a:spcBef>
              <a:spcAft>
                <a:spcPts val="0"/>
              </a:spcAft>
              <a:buClr>
                <a:schemeClr val="dk1"/>
              </a:buClr>
              <a:buSzPts val="1800"/>
              <a:buChar char="•"/>
              <a:defRPr/>
            </a:lvl5pPr>
            <a:lvl6pPr marL="2743200" lvl="5" indent="-342900" algn="l" rtl="0">
              <a:lnSpc>
                <a:spcPct val="90000"/>
              </a:lnSpc>
              <a:spcBef>
                <a:spcPts val="400"/>
              </a:spcBef>
              <a:spcAft>
                <a:spcPts val="0"/>
              </a:spcAft>
              <a:buClr>
                <a:schemeClr val="dk1"/>
              </a:buClr>
              <a:buSzPts val="1800"/>
              <a:buChar char="•"/>
              <a:defRPr/>
            </a:lvl6pPr>
            <a:lvl7pPr marL="3200400" lvl="6" indent="-342900" algn="l" rtl="0">
              <a:lnSpc>
                <a:spcPct val="90000"/>
              </a:lnSpc>
              <a:spcBef>
                <a:spcPts val="400"/>
              </a:spcBef>
              <a:spcAft>
                <a:spcPts val="0"/>
              </a:spcAft>
              <a:buClr>
                <a:schemeClr val="dk1"/>
              </a:buClr>
              <a:buSzPts val="1800"/>
              <a:buChar char="•"/>
              <a:defRPr/>
            </a:lvl7pPr>
            <a:lvl8pPr marL="3657600" lvl="7" indent="-342900" algn="l" rtl="0">
              <a:lnSpc>
                <a:spcPct val="90000"/>
              </a:lnSpc>
              <a:spcBef>
                <a:spcPts val="400"/>
              </a:spcBef>
              <a:spcAft>
                <a:spcPts val="0"/>
              </a:spcAft>
              <a:buClr>
                <a:schemeClr val="dk1"/>
              </a:buClr>
              <a:buSzPts val="1800"/>
              <a:buChar char="•"/>
              <a:defRPr/>
            </a:lvl8pPr>
            <a:lvl9pPr marL="4114800" lvl="8" indent="-342900" algn="l" rtl="0">
              <a:lnSpc>
                <a:spcPct val="90000"/>
              </a:lnSpc>
              <a:spcBef>
                <a:spcPts val="400"/>
              </a:spcBef>
              <a:spcAft>
                <a:spcPts val="0"/>
              </a:spcAft>
              <a:buClr>
                <a:schemeClr val="dk1"/>
              </a:buClr>
              <a:buSzPts val="1800"/>
              <a:buChar char="•"/>
              <a:defRPr/>
            </a:lvl9pPr>
          </a:lstStyle>
          <a:p>
            <a:endParaRPr/>
          </a:p>
        </p:txBody>
      </p:sp>
      <p:sp>
        <p:nvSpPr>
          <p:cNvPr id="113" name="Google Shape;113;g232d77e7ccf_0_767"/>
          <p:cNvSpPr txBox="1">
            <a:spLocks noGrp="1"/>
          </p:cNvSpPr>
          <p:nvPr>
            <p:ph type="body" idx="3"/>
          </p:nvPr>
        </p:nvSpPr>
        <p:spPr>
          <a:xfrm>
            <a:off x="6172200" y="1681163"/>
            <a:ext cx="5183100" cy="823800"/>
          </a:xfrm>
          <a:prstGeom prst="rect">
            <a:avLst/>
          </a:prstGeom>
          <a:noFill/>
          <a:ln>
            <a:noFill/>
          </a:ln>
        </p:spPr>
        <p:txBody>
          <a:bodyPr spcFirstLastPara="1" wrap="square" lIns="91425" tIns="45700" rIns="91425" bIns="45700" anchor="b" anchorCtr="0">
            <a:normAutofit/>
          </a:bodyPr>
          <a:lstStyle>
            <a:lvl1pPr marL="457200" lvl="0" indent="-228600" algn="l" rtl="0">
              <a:lnSpc>
                <a:spcPct val="90000"/>
              </a:lnSpc>
              <a:spcBef>
                <a:spcPts val="800"/>
              </a:spcBef>
              <a:spcAft>
                <a:spcPts val="0"/>
              </a:spcAft>
              <a:buClr>
                <a:schemeClr val="dk1"/>
              </a:buClr>
              <a:buSzPts val="1920"/>
              <a:buNone/>
              <a:defRPr sz="1920" b="1"/>
            </a:lvl1pPr>
            <a:lvl2pPr marL="914400" lvl="1" indent="-228600" algn="l" rtl="0">
              <a:lnSpc>
                <a:spcPct val="90000"/>
              </a:lnSpc>
              <a:spcBef>
                <a:spcPts val="400"/>
              </a:spcBef>
              <a:spcAft>
                <a:spcPts val="0"/>
              </a:spcAft>
              <a:buClr>
                <a:schemeClr val="dk1"/>
              </a:buClr>
              <a:buSzPts val="1600"/>
              <a:buNone/>
              <a:defRPr sz="1600" b="1"/>
            </a:lvl2pPr>
            <a:lvl3pPr marL="1371600" lvl="2" indent="-228600" algn="l" rtl="0">
              <a:lnSpc>
                <a:spcPct val="90000"/>
              </a:lnSpc>
              <a:spcBef>
                <a:spcPts val="400"/>
              </a:spcBef>
              <a:spcAft>
                <a:spcPts val="0"/>
              </a:spcAft>
              <a:buClr>
                <a:schemeClr val="dk1"/>
              </a:buClr>
              <a:buSzPts val="1440"/>
              <a:buNone/>
              <a:defRPr sz="1440" b="1"/>
            </a:lvl3pPr>
            <a:lvl4pPr marL="1828800" lvl="3" indent="-228600" algn="l" rtl="0">
              <a:lnSpc>
                <a:spcPct val="90000"/>
              </a:lnSpc>
              <a:spcBef>
                <a:spcPts val="400"/>
              </a:spcBef>
              <a:spcAft>
                <a:spcPts val="0"/>
              </a:spcAft>
              <a:buClr>
                <a:schemeClr val="dk1"/>
              </a:buClr>
              <a:buSzPts val="1280"/>
              <a:buNone/>
              <a:defRPr sz="1280" b="1"/>
            </a:lvl4pPr>
            <a:lvl5pPr marL="2286000" lvl="4" indent="-228600" algn="l" rtl="0">
              <a:lnSpc>
                <a:spcPct val="90000"/>
              </a:lnSpc>
              <a:spcBef>
                <a:spcPts val="400"/>
              </a:spcBef>
              <a:spcAft>
                <a:spcPts val="0"/>
              </a:spcAft>
              <a:buClr>
                <a:schemeClr val="dk1"/>
              </a:buClr>
              <a:buSzPts val="1280"/>
              <a:buNone/>
              <a:defRPr sz="1280" b="1"/>
            </a:lvl5pPr>
            <a:lvl6pPr marL="2743200" lvl="5" indent="-228600" algn="l" rtl="0">
              <a:lnSpc>
                <a:spcPct val="90000"/>
              </a:lnSpc>
              <a:spcBef>
                <a:spcPts val="400"/>
              </a:spcBef>
              <a:spcAft>
                <a:spcPts val="0"/>
              </a:spcAft>
              <a:buClr>
                <a:schemeClr val="dk1"/>
              </a:buClr>
              <a:buSzPts val="1280"/>
              <a:buNone/>
              <a:defRPr sz="1280" b="1"/>
            </a:lvl6pPr>
            <a:lvl7pPr marL="3200400" lvl="6" indent="-228600" algn="l" rtl="0">
              <a:lnSpc>
                <a:spcPct val="90000"/>
              </a:lnSpc>
              <a:spcBef>
                <a:spcPts val="400"/>
              </a:spcBef>
              <a:spcAft>
                <a:spcPts val="0"/>
              </a:spcAft>
              <a:buClr>
                <a:schemeClr val="dk1"/>
              </a:buClr>
              <a:buSzPts val="1280"/>
              <a:buNone/>
              <a:defRPr sz="1280" b="1"/>
            </a:lvl7pPr>
            <a:lvl8pPr marL="3657600" lvl="7" indent="-228600" algn="l" rtl="0">
              <a:lnSpc>
                <a:spcPct val="90000"/>
              </a:lnSpc>
              <a:spcBef>
                <a:spcPts val="400"/>
              </a:spcBef>
              <a:spcAft>
                <a:spcPts val="0"/>
              </a:spcAft>
              <a:buClr>
                <a:schemeClr val="dk1"/>
              </a:buClr>
              <a:buSzPts val="1280"/>
              <a:buNone/>
              <a:defRPr sz="1280" b="1"/>
            </a:lvl8pPr>
            <a:lvl9pPr marL="4114800" lvl="8" indent="-228600" algn="l" rtl="0">
              <a:lnSpc>
                <a:spcPct val="90000"/>
              </a:lnSpc>
              <a:spcBef>
                <a:spcPts val="400"/>
              </a:spcBef>
              <a:spcAft>
                <a:spcPts val="0"/>
              </a:spcAft>
              <a:buClr>
                <a:schemeClr val="dk1"/>
              </a:buClr>
              <a:buSzPts val="1280"/>
              <a:buNone/>
              <a:defRPr sz="1280" b="1"/>
            </a:lvl9pPr>
          </a:lstStyle>
          <a:p>
            <a:endParaRPr/>
          </a:p>
        </p:txBody>
      </p:sp>
      <p:sp>
        <p:nvSpPr>
          <p:cNvPr id="114" name="Google Shape;114;g232d77e7ccf_0_767"/>
          <p:cNvSpPr txBox="1">
            <a:spLocks noGrp="1"/>
          </p:cNvSpPr>
          <p:nvPr>
            <p:ph type="body" idx="4"/>
          </p:nvPr>
        </p:nvSpPr>
        <p:spPr>
          <a:xfrm>
            <a:off x="6172200" y="2505075"/>
            <a:ext cx="5183100" cy="368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800"/>
              </a:spcBef>
              <a:spcAft>
                <a:spcPts val="0"/>
              </a:spcAft>
              <a:buClr>
                <a:schemeClr val="dk1"/>
              </a:buClr>
              <a:buSzPts val="1800"/>
              <a:buChar char="•"/>
              <a:defRPr/>
            </a:lvl1pPr>
            <a:lvl2pPr marL="914400" lvl="1" indent="-342900" algn="l" rtl="0">
              <a:lnSpc>
                <a:spcPct val="90000"/>
              </a:lnSpc>
              <a:spcBef>
                <a:spcPts val="400"/>
              </a:spcBef>
              <a:spcAft>
                <a:spcPts val="0"/>
              </a:spcAft>
              <a:buClr>
                <a:schemeClr val="dk1"/>
              </a:buClr>
              <a:buSzPts val="1800"/>
              <a:buChar char="•"/>
              <a:defRPr/>
            </a:lvl2pPr>
            <a:lvl3pPr marL="1371600" lvl="2" indent="-342900" algn="l" rtl="0">
              <a:lnSpc>
                <a:spcPct val="90000"/>
              </a:lnSpc>
              <a:spcBef>
                <a:spcPts val="400"/>
              </a:spcBef>
              <a:spcAft>
                <a:spcPts val="0"/>
              </a:spcAft>
              <a:buClr>
                <a:schemeClr val="dk1"/>
              </a:buClr>
              <a:buSzPts val="1800"/>
              <a:buChar char="•"/>
              <a:defRPr/>
            </a:lvl3pPr>
            <a:lvl4pPr marL="1828800" lvl="3" indent="-342900" algn="l" rtl="0">
              <a:lnSpc>
                <a:spcPct val="90000"/>
              </a:lnSpc>
              <a:spcBef>
                <a:spcPts val="400"/>
              </a:spcBef>
              <a:spcAft>
                <a:spcPts val="0"/>
              </a:spcAft>
              <a:buClr>
                <a:schemeClr val="dk1"/>
              </a:buClr>
              <a:buSzPts val="1800"/>
              <a:buChar char="•"/>
              <a:defRPr/>
            </a:lvl4pPr>
            <a:lvl5pPr marL="2286000" lvl="4" indent="-342900" algn="l" rtl="0">
              <a:lnSpc>
                <a:spcPct val="90000"/>
              </a:lnSpc>
              <a:spcBef>
                <a:spcPts val="400"/>
              </a:spcBef>
              <a:spcAft>
                <a:spcPts val="0"/>
              </a:spcAft>
              <a:buClr>
                <a:schemeClr val="dk1"/>
              </a:buClr>
              <a:buSzPts val="1800"/>
              <a:buChar char="•"/>
              <a:defRPr/>
            </a:lvl5pPr>
            <a:lvl6pPr marL="2743200" lvl="5" indent="-342900" algn="l" rtl="0">
              <a:lnSpc>
                <a:spcPct val="90000"/>
              </a:lnSpc>
              <a:spcBef>
                <a:spcPts val="400"/>
              </a:spcBef>
              <a:spcAft>
                <a:spcPts val="0"/>
              </a:spcAft>
              <a:buClr>
                <a:schemeClr val="dk1"/>
              </a:buClr>
              <a:buSzPts val="1800"/>
              <a:buChar char="•"/>
              <a:defRPr/>
            </a:lvl6pPr>
            <a:lvl7pPr marL="3200400" lvl="6" indent="-342900" algn="l" rtl="0">
              <a:lnSpc>
                <a:spcPct val="90000"/>
              </a:lnSpc>
              <a:spcBef>
                <a:spcPts val="400"/>
              </a:spcBef>
              <a:spcAft>
                <a:spcPts val="0"/>
              </a:spcAft>
              <a:buClr>
                <a:schemeClr val="dk1"/>
              </a:buClr>
              <a:buSzPts val="1800"/>
              <a:buChar char="•"/>
              <a:defRPr/>
            </a:lvl7pPr>
            <a:lvl8pPr marL="3657600" lvl="7" indent="-342900" algn="l" rtl="0">
              <a:lnSpc>
                <a:spcPct val="90000"/>
              </a:lnSpc>
              <a:spcBef>
                <a:spcPts val="400"/>
              </a:spcBef>
              <a:spcAft>
                <a:spcPts val="0"/>
              </a:spcAft>
              <a:buClr>
                <a:schemeClr val="dk1"/>
              </a:buClr>
              <a:buSzPts val="1800"/>
              <a:buChar char="•"/>
              <a:defRPr/>
            </a:lvl8pPr>
            <a:lvl9pPr marL="4114800" lvl="8" indent="-342900" algn="l" rtl="0">
              <a:lnSpc>
                <a:spcPct val="90000"/>
              </a:lnSpc>
              <a:spcBef>
                <a:spcPts val="400"/>
              </a:spcBef>
              <a:spcAft>
                <a:spcPts val="0"/>
              </a:spcAft>
              <a:buClr>
                <a:schemeClr val="dk1"/>
              </a:buClr>
              <a:buSzPts val="1800"/>
              <a:buChar char="•"/>
              <a:defRPr/>
            </a:lvl9pPr>
          </a:lstStyle>
          <a:p>
            <a:endParaRPr/>
          </a:p>
        </p:txBody>
      </p:sp>
      <p:sp>
        <p:nvSpPr>
          <p:cNvPr id="115" name="Google Shape;115;g232d77e7ccf_0_767"/>
          <p:cNvSpPr txBox="1">
            <a:spLocks noGrp="1"/>
          </p:cNvSpPr>
          <p:nvPr>
            <p:ph type="dt" idx="10"/>
          </p:nvPr>
        </p:nvSpPr>
        <p:spPr>
          <a:xfrm>
            <a:off x="838200" y="6356352"/>
            <a:ext cx="27429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6" name="Google Shape;116;g232d77e7ccf_0_767"/>
          <p:cNvSpPr txBox="1">
            <a:spLocks noGrp="1"/>
          </p:cNvSpPr>
          <p:nvPr>
            <p:ph type="ftr" idx="11"/>
          </p:nvPr>
        </p:nvSpPr>
        <p:spPr>
          <a:xfrm>
            <a:off x="4038600" y="6356352"/>
            <a:ext cx="41151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7" name="Google Shape;117;g232d77e7ccf_0_767"/>
          <p:cNvSpPr txBox="1">
            <a:spLocks noGrp="1"/>
          </p:cNvSpPr>
          <p:nvPr>
            <p:ph type="sldNum" idx="12"/>
          </p:nvPr>
        </p:nvSpPr>
        <p:spPr>
          <a:xfrm>
            <a:off x="8610600" y="6356352"/>
            <a:ext cx="27429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8"/>
        <p:cNvGrpSpPr/>
        <p:nvPr/>
      </p:nvGrpSpPr>
      <p:grpSpPr>
        <a:xfrm>
          <a:off x="0" y="0"/>
          <a:ext cx="0" cy="0"/>
          <a:chOff x="0" y="0"/>
          <a:chExt cx="0" cy="0"/>
        </a:xfrm>
      </p:grpSpPr>
      <p:sp>
        <p:nvSpPr>
          <p:cNvPr id="119" name="Google Shape;119;g232d77e7ccf_0_776"/>
          <p:cNvSpPr txBox="1">
            <a:spLocks noGrp="1"/>
          </p:cNvSpPr>
          <p:nvPr>
            <p:ph type="title"/>
          </p:nvPr>
        </p:nvSpPr>
        <p:spPr>
          <a:xfrm>
            <a:off x="838200" y="365127"/>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0" name="Google Shape;120;g232d77e7ccf_0_776"/>
          <p:cNvSpPr txBox="1">
            <a:spLocks noGrp="1"/>
          </p:cNvSpPr>
          <p:nvPr>
            <p:ph type="dt" idx="10"/>
          </p:nvPr>
        </p:nvSpPr>
        <p:spPr>
          <a:xfrm>
            <a:off x="838200" y="6356352"/>
            <a:ext cx="27429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1" name="Google Shape;121;g232d77e7ccf_0_776"/>
          <p:cNvSpPr txBox="1">
            <a:spLocks noGrp="1"/>
          </p:cNvSpPr>
          <p:nvPr>
            <p:ph type="ftr" idx="11"/>
          </p:nvPr>
        </p:nvSpPr>
        <p:spPr>
          <a:xfrm>
            <a:off x="4038600" y="6356352"/>
            <a:ext cx="41151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2" name="Google Shape;122;g232d77e7ccf_0_776"/>
          <p:cNvSpPr txBox="1">
            <a:spLocks noGrp="1"/>
          </p:cNvSpPr>
          <p:nvPr>
            <p:ph type="sldNum" idx="12"/>
          </p:nvPr>
        </p:nvSpPr>
        <p:spPr>
          <a:xfrm>
            <a:off x="8610600" y="6356352"/>
            <a:ext cx="27429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3"/>
        <p:cNvGrpSpPr/>
        <p:nvPr/>
      </p:nvGrpSpPr>
      <p:grpSpPr>
        <a:xfrm>
          <a:off x="0" y="0"/>
          <a:ext cx="0" cy="0"/>
          <a:chOff x="0" y="0"/>
          <a:chExt cx="0" cy="0"/>
        </a:xfrm>
      </p:grpSpPr>
      <p:sp>
        <p:nvSpPr>
          <p:cNvPr id="124" name="Google Shape;124;g232d77e7ccf_0_781"/>
          <p:cNvSpPr txBox="1">
            <a:spLocks noGrp="1"/>
          </p:cNvSpPr>
          <p:nvPr>
            <p:ph type="dt" idx="10"/>
          </p:nvPr>
        </p:nvSpPr>
        <p:spPr>
          <a:xfrm>
            <a:off x="838200" y="6356352"/>
            <a:ext cx="27429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5" name="Google Shape;125;g232d77e7ccf_0_781"/>
          <p:cNvSpPr txBox="1">
            <a:spLocks noGrp="1"/>
          </p:cNvSpPr>
          <p:nvPr>
            <p:ph type="ftr" idx="11"/>
          </p:nvPr>
        </p:nvSpPr>
        <p:spPr>
          <a:xfrm>
            <a:off x="4038600" y="6356352"/>
            <a:ext cx="41151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6" name="Google Shape;126;g232d77e7ccf_0_781"/>
          <p:cNvSpPr txBox="1">
            <a:spLocks noGrp="1"/>
          </p:cNvSpPr>
          <p:nvPr>
            <p:ph type="sldNum" idx="12"/>
          </p:nvPr>
        </p:nvSpPr>
        <p:spPr>
          <a:xfrm>
            <a:off x="8610600" y="6356352"/>
            <a:ext cx="27429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27"/>
        <p:cNvGrpSpPr/>
        <p:nvPr/>
      </p:nvGrpSpPr>
      <p:grpSpPr>
        <a:xfrm>
          <a:off x="0" y="0"/>
          <a:ext cx="0" cy="0"/>
          <a:chOff x="0" y="0"/>
          <a:chExt cx="0" cy="0"/>
        </a:xfrm>
      </p:grpSpPr>
      <p:sp>
        <p:nvSpPr>
          <p:cNvPr id="128" name="Google Shape;128;g232d77e7ccf_0_785"/>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2560"/>
              <a:buFont typeface="Calibri"/>
              <a:buNone/>
              <a:defRPr sz="256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9" name="Google Shape;129;g232d77e7ccf_0_785"/>
          <p:cNvSpPr txBox="1">
            <a:spLocks noGrp="1"/>
          </p:cNvSpPr>
          <p:nvPr>
            <p:ph type="body" idx="1"/>
          </p:nvPr>
        </p:nvSpPr>
        <p:spPr>
          <a:xfrm>
            <a:off x="5183188" y="987427"/>
            <a:ext cx="6171900" cy="4873800"/>
          </a:xfrm>
          <a:prstGeom prst="rect">
            <a:avLst/>
          </a:prstGeom>
          <a:noFill/>
          <a:ln>
            <a:noFill/>
          </a:ln>
        </p:spPr>
        <p:txBody>
          <a:bodyPr spcFirstLastPara="1" wrap="square" lIns="91425" tIns="45700" rIns="91425" bIns="45700" anchor="t" anchorCtr="0">
            <a:normAutofit/>
          </a:bodyPr>
          <a:lstStyle>
            <a:lvl1pPr marL="457200" lvl="0" indent="-391160" algn="l" rtl="0">
              <a:lnSpc>
                <a:spcPct val="90000"/>
              </a:lnSpc>
              <a:spcBef>
                <a:spcPts val="800"/>
              </a:spcBef>
              <a:spcAft>
                <a:spcPts val="0"/>
              </a:spcAft>
              <a:buClr>
                <a:schemeClr val="dk1"/>
              </a:buClr>
              <a:buSzPts val="2560"/>
              <a:buChar char="•"/>
              <a:defRPr sz="2560"/>
            </a:lvl1pPr>
            <a:lvl2pPr marL="914400" lvl="1" indent="-370840" algn="l" rtl="0">
              <a:lnSpc>
                <a:spcPct val="90000"/>
              </a:lnSpc>
              <a:spcBef>
                <a:spcPts val="400"/>
              </a:spcBef>
              <a:spcAft>
                <a:spcPts val="0"/>
              </a:spcAft>
              <a:buClr>
                <a:schemeClr val="dk1"/>
              </a:buClr>
              <a:buSzPts val="2240"/>
              <a:buChar char="•"/>
              <a:defRPr sz="2240"/>
            </a:lvl2pPr>
            <a:lvl3pPr marL="1371600" lvl="2" indent="-350519" algn="l" rtl="0">
              <a:lnSpc>
                <a:spcPct val="90000"/>
              </a:lnSpc>
              <a:spcBef>
                <a:spcPts val="400"/>
              </a:spcBef>
              <a:spcAft>
                <a:spcPts val="0"/>
              </a:spcAft>
              <a:buClr>
                <a:schemeClr val="dk1"/>
              </a:buClr>
              <a:buSzPts val="1920"/>
              <a:buChar char="•"/>
              <a:defRPr sz="1920"/>
            </a:lvl3pPr>
            <a:lvl4pPr marL="1828800" lvl="3" indent="-330200" algn="l" rtl="0">
              <a:lnSpc>
                <a:spcPct val="90000"/>
              </a:lnSpc>
              <a:spcBef>
                <a:spcPts val="400"/>
              </a:spcBef>
              <a:spcAft>
                <a:spcPts val="0"/>
              </a:spcAft>
              <a:buClr>
                <a:schemeClr val="dk1"/>
              </a:buClr>
              <a:buSzPts val="1600"/>
              <a:buChar char="•"/>
              <a:defRPr sz="1600"/>
            </a:lvl4pPr>
            <a:lvl5pPr marL="2286000" lvl="4" indent="-330200" algn="l" rtl="0">
              <a:lnSpc>
                <a:spcPct val="90000"/>
              </a:lnSpc>
              <a:spcBef>
                <a:spcPts val="400"/>
              </a:spcBef>
              <a:spcAft>
                <a:spcPts val="0"/>
              </a:spcAft>
              <a:buClr>
                <a:schemeClr val="dk1"/>
              </a:buClr>
              <a:buSzPts val="1600"/>
              <a:buChar char="•"/>
              <a:defRPr sz="1600"/>
            </a:lvl5pPr>
            <a:lvl6pPr marL="2743200" lvl="5" indent="-330200" algn="l" rtl="0">
              <a:lnSpc>
                <a:spcPct val="90000"/>
              </a:lnSpc>
              <a:spcBef>
                <a:spcPts val="400"/>
              </a:spcBef>
              <a:spcAft>
                <a:spcPts val="0"/>
              </a:spcAft>
              <a:buClr>
                <a:schemeClr val="dk1"/>
              </a:buClr>
              <a:buSzPts val="1600"/>
              <a:buChar char="•"/>
              <a:defRPr sz="1600"/>
            </a:lvl6pPr>
            <a:lvl7pPr marL="3200400" lvl="6" indent="-330200" algn="l" rtl="0">
              <a:lnSpc>
                <a:spcPct val="90000"/>
              </a:lnSpc>
              <a:spcBef>
                <a:spcPts val="400"/>
              </a:spcBef>
              <a:spcAft>
                <a:spcPts val="0"/>
              </a:spcAft>
              <a:buClr>
                <a:schemeClr val="dk1"/>
              </a:buClr>
              <a:buSzPts val="1600"/>
              <a:buChar char="•"/>
              <a:defRPr sz="1600"/>
            </a:lvl7pPr>
            <a:lvl8pPr marL="3657600" lvl="7" indent="-330200" algn="l" rtl="0">
              <a:lnSpc>
                <a:spcPct val="90000"/>
              </a:lnSpc>
              <a:spcBef>
                <a:spcPts val="400"/>
              </a:spcBef>
              <a:spcAft>
                <a:spcPts val="0"/>
              </a:spcAft>
              <a:buClr>
                <a:schemeClr val="dk1"/>
              </a:buClr>
              <a:buSzPts val="1600"/>
              <a:buChar char="•"/>
              <a:defRPr sz="1600"/>
            </a:lvl8pPr>
            <a:lvl9pPr marL="4114800" lvl="8" indent="-330200" algn="l" rtl="0">
              <a:lnSpc>
                <a:spcPct val="90000"/>
              </a:lnSpc>
              <a:spcBef>
                <a:spcPts val="400"/>
              </a:spcBef>
              <a:spcAft>
                <a:spcPts val="0"/>
              </a:spcAft>
              <a:buClr>
                <a:schemeClr val="dk1"/>
              </a:buClr>
              <a:buSzPts val="1600"/>
              <a:buChar char="•"/>
              <a:defRPr sz="1600"/>
            </a:lvl9pPr>
          </a:lstStyle>
          <a:p>
            <a:endParaRPr/>
          </a:p>
        </p:txBody>
      </p:sp>
      <p:sp>
        <p:nvSpPr>
          <p:cNvPr id="130" name="Google Shape;130;g232d77e7ccf_0_78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800"/>
              </a:spcBef>
              <a:spcAft>
                <a:spcPts val="0"/>
              </a:spcAft>
              <a:buClr>
                <a:schemeClr val="dk1"/>
              </a:buClr>
              <a:buSzPts val="1280"/>
              <a:buNone/>
              <a:defRPr sz="1280"/>
            </a:lvl1pPr>
            <a:lvl2pPr marL="914400" lvl="1" indent="-228600" algn="l" rtl="0">
              <a:lnSpc>
                <a:spcPct val="90000"/>
              </a:lnSpc>
              <a:spcBef>
                <a:spcPts val="400"/>
              </a:spcBef>
              <a:spcAft>
                <a:spcPts val="0"/>
              </a:spcAft>
              <a:buClr>
                <a:schemeClr val="dk1"/>
              </a:buClr>
              <a:buSzPts val="1120"/>
              <a:buNone/>
              <a:defRPr sz="1120"/>
            </a:lvl2pPr>
            <a:lvl3pPr marL="1371600" lvl="2" indent="-228600" algn="l" rtl="0">
              <a:lnSpc>
                <a:spcPct val="90000"/>
              </a:lnSpc>
              <a:spcBef>
                <a:spcPts val="400"/>
              </a:spcBef>
              <a:spcAft>
                <a:spcPts val="0"/>
              </a:spcAft>
              <a:buClr>
                <a:schemeClr val="dk1"/>
              </a:buClr>
              <a:buSzPts val="960"/>
              <a:buNone/>
              <a:defRPr sz="960"/>
            </a:lvl3pPr>
            <a:lvl4pPr marL="1828800" lvl="3" indent="-228600" algn="l" rtl="0">
              <a:lnSpc>
                <a:spcPct val="90000"/>
              </a:lnSpc>
              <a:spcBef>
                <a:spcPts val="400"/>
              </a:spcBef>
              <a:spcAft>
                <a:spcPts val="0"/>
              </a:spcAft>
              <a:buClr>
                <a:schemeClr val="dk1"/>
              </a:buClr>
              <a:buSzPts val="800"/>
              <a:buNone/>
              <a:defRPr sz="800"/>
            </a:lvl4pPr>
            <a:lvl5pPr marL="2286000" lvl="4" indent="-228600" algn="l" rtl="0">
              <a:lnSpc>
                <a:spcPct val="90000"/>
              </a:lnSpc>
              <a:spcBef>
                <a:spcPts val="400"/>
              </a:spcBef>
              <a:spcAft>
                <a:spcPts val="0"/>
              </a:spcAft>
              <a:buClr>
                <a:schemeClr val="dk1"/>
              </a:buClr>
              <a:buSzPts val="800"/>
              <a:buNone/>
              <a:defRPr sz="800"/>
            </a:lvl5pPr>
            <a:lvl6pPr marL="2743200" lvl="5" indent="-228600" algn="l" rtl="0">
              <a:lnSpc>
                <a:spcPct val="90000"/>
              </a:lnSpc>
              <a:spcBef>
                <a:spcPts val="400"/>
              </a:spcBef>
              <a:spcAft>
                <a:spcPts val="0"/>
              </a:spcAft>
              <a:buClr>
                <a:schemeClr val="dk1"/>
              </a:buClr>
              <a:buSzPts val="800"/>
              <a:buNone/>
              <a:defRPr sz="800"/>
            </a:lvl6pPr>
            <a:lvl7pPr marL="3200400" lvl="6" indent="-228600" algn="l" rtl="0">
              <a:lnSpc>
                <a:spcPct val="90000"/>
              </a:lnSpc>
              <a:spcBef>
                <a:spcPts val="400"/>
              </a:spcBef>
              <a:spcAft>
                <a:spcPts val="0"/>
              </a:spcAft>
              <a:buClr>
                <a:schemeClr val="dk1"/>
              </a:buClr>
              <a:buSzPts val="800"/>
              <a:buNone/>
              <a:defRPr sz="800"/>
            </a:lvl7pPr>
            <a:lvl8pPr marL="3657600" lvl="7" indent="-228600" algn="l" rtl="0">
              <a:lnSpc>
                <a:spcPct val="90000"/>
              </a:lnSpc>
              <a:spcBef>
                <a:spcPts val="400"/>
              </a:spcBef>
              <a:spcAft>
                <a:spcPts val="0"/>
              </a:spcAft>
              <a:buClr>
                <a:schemeClr val="dk1"/>
              </a:buClr>
              <a:buSzPts val="800"/>
              <a:buNone/>
              <a:defRPr sz="800"/>
            </a:lvl8pPr>
            <a:lvl9pPr marL="4114800" lvl="8" indent="-228600" algn="l" rtl="0">
              <a:lnSpc>
                <a:spcPct val="90000"/>
              </a:lnSpc>
              <a:spcBef>
                <a:spcPts val="400"/>
              </a:spcBef>
              <a:spcAft>
                <a:spcPts val="0"/>
              </a:spcAft>
              <a:buClr>
                <a:schemeClr val="dk1"/>
              </a:buClr>
              <a:buSzPts val="800"/>
              <a:buNone/>
              <a:defRPr sz="800"/>
            </a:lvl9pPr>
          </a:lstStyle>
          <a:p>
            <a:endParaRPr/>
          </a:p>
        </p:txBody>
      </p:sp>
      <p:sp>
        <p:nvSpPr>
          <p:cNvPr id="131" name="Google Shape;131;g232d77e7ccf_0_785"/>
          <p:cNvSpPr txBox="1">
            <a:spLocks noGrp="1"/>
          </p:cNvSpPr>
          <p:nvPr>
            <p:ph type="dt" idx="10"/>
          </p:nvPr>
        </p:nvSpPr>
        <p:spPr>
          <a:xfrm>
            <a:off x="838200" y="6356352"/>
            <a:ext cx="27429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2" name="Google Shape;132;g232d77e7ccf_0_785"/>
          <p:cNvSpPr txBox="1">
            <a:spLocks noGrp="1"/>
          </p:cNvSpPr>
          <p:nvPr>
            <p:ph type="ftr" idx="11"/>
          </p:nvPr>
        </p:nvSpPr>
        <p:spPr>
          <a:xfrm>
            <a:off x="4038600" y="6356352"/>
            <a:ext cx="41151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3" name="Google Shape;133;g232d77e7ccf_0_785"/>
          <p:cNvSpPr txBox="1">
            <a:spLocks noGrp="1"/>
          </p:cNvSpPr>
          <p:nvPr>
            <p:ph type="sldNum" idx="12"/>
          </p:nvPr>
        </p:nvSpPr>
        <p:spPr>
          <a:xfrm>
            <a:off x="8610600" y="6356352"/>
            <a:ext cx="27429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hapter ">
  <p:cSld name="Chapter ">
    <p:spTree>
      <p:nvGrpSpPr>
        <p:cNvPr id="1" name="Shape 23"/>
        <p:cNvGrpSpPr/>
        <p:nvPr/>
      </p:nvGrpSpPr>
      <p:grpSpPr>
        <a:xfrm>
          <a:off x="0" y="0"/>
          <a:ext cx="0" cy="0"/>
          <a:chOff x="0" y="0"/>
          <a:chExt cx="0" cy="0"/>
        </a:xfrm>
      </p:grpSpPr>
      <p:sp>
        <p:nvSpPr>
          <p:cNvPr id="24" name="Google Shape;24;p6"/>
          <p:cNvSpPr txBox="1">
            <a:spLocks noGrp="1"/>
          </p:cNvSpPr>
          <p:nvPr>
            <p:ph type="body" idx="1"/>
          </p:nvPr>
        </p:nvSpPr>
        <p:spPr>
          <a:xfrm>
            <a:off x="1610139" y="3575637"/>
            <a:ext cx="10581860" cy="56991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4000"/>
              <a:buNone/>
              <a:defRPr sz="4000" i="1">
                <a:solidFill>
                  <a:schemeClr val="dk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 name="Google Shape;25;p6"/>
          <p:cNvSpPr txBox="1">
            <a:spLocks noGrp="1"/>
          </p:cNvSpPr>
          <p:nvPr>
            <p:ph type="body" idx="2"/>
          </p:nvPr>
        </p:nvSpPr>
        <p:spPr>
          <a:xfrm>
            <a:off x="1610138" y="4162495"/>
            <a:ext cx="10581861" cy="76421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5500"/>
              <a:buNone/>
              <a:defRPr sz="5500" b="1">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26" name="Google Shape;26;p6"/>
          <p:cNvCxnSpPr/>
          <p:nvPr/>
        </p:nvCxnSpPr>
        <p:spPr>
          <a:xfrm>
            <a:off x="1610139" y="4225063"/>
            <a:ext cx="10581861"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34"/>
        <p:cNvGrpSpPr/>
        <p:nvPr/>
      </p:nvGrpSpPr>
      <p:grpSpPr>
        <a:xfrm>
          <a:off x="0" y="0"/>
          <a:ext cx="0" cy="0"/>
          <a:chOff x="0" y="0"/>
          <a:chExt cx="0" cy="0"/>
        </a:xfrm>
      </p:grpSpPr>
      <p:sp>
        <p:nvSpPr>
          <p:cNvPr id="135" name="Google Shape;135;g232d77e7ccf_0_792"/>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2560"/>
              <a:buFont typeface="Calibri"/>
              <a:buNone/>
              <a:defRPr sz="2560"/>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6" name="Google Shape;136;g232d77e7ccf_0_792"/>
          <p:cNvSpPr>
            <a:spLocks noGrp="1"/>
          </p:cNvSpPr>
          <p:nvPr>
            <p:ph type="pic" idx="2"/>
          </p:nvPr>
        </p:nvSpPr>
        <p:spPr>
          <a:xfrm>
            <a:off x="5183188" y="987427"/>
            <a:ext cx="6171900" cy="4873800"/>
          </a:xfrm>
          <a:prstGeom prst="rect">
            <a:avLst/>
          </a:prstGeom>
          <a:noFill/>
          <a:ln>
            <a:noFill/>
          </a:ln>
        </p:spPr>
      </p:sp>
      <p:sp>
        <p:nvSpPr>
          <p:cNvPr id="137" name="Google Shape;137;g232d77e7ccf_0_79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rtl="0">
              <a:lnSpc>
                <a:spcPct val="90000"/>
              </a:lnSpc>
              <a:spcBef>
                <a:spcPts val="800"/>
              </a:spcBef>
              <a:spcAft>
                <a:spcPts val="0"/>
              </a:spcAft>
              <a:buClr>
                <a:schemeClr val="dk1"/>
              </a:buClr>
              <a:buSzPts val="1280"/>
              <a:buNone/>
              <a:defRPr sz="1280"/>
            </a:lvl1pPr>
            <a:lvl2pPr marL="914400" lvl="1" indent="-228600" algn="l" rtl="0">
              <a:lnSpc>
                <a:spcPct val="90000"/>
              </a:lnSpc>
              <a:spcBef>
                <a:spcPts val="400"/>
              </a:spcBef>
              <a:spcAft>
                <a:spcPts val="0"/>
              </a:spcAft>
              <a:buClr>
                <a:schemeClr val="dk1"/>
              </a:buClr>
              <a:buSzPts val="1120"/>
              <a:buNone/>
              <a:defRPr sz="1120"/>
            </a:lvl2pPr>
            <a:lvl3pPr marL="1371600" lvl="2" indent="-228600" algn="l" rtl="0">
              <a:lnSpc>
                <a:spcPct val="90000"/>
              </a:lnSpc>
              <a:spcBef>
                <a:spcPts val="400"/>
              </a:spcBef>
              <a:spcAft>
                <a:spcPts val="0"/>
              </a:spcAft>
              <a:buClr>
                <a:schemeClr val="dk1"/>
              </a:buClr>
              <a:buSzPts val="960"/>
              <a:buNone/>
              <a:defRPr sz="960"/>
            </a:lvl3pPr>
            <a:lvl4pPr marL="1828800" lvl="3" indent="-228600" algn="l" rtl="0">
              <a:lnSpc>
                <a:spcPct val="90000"/>
              </a:lnSpc>
              <a:spcBef>
                <a:spcPts val="400"/>
              </a:spcBef>
              <a:spcAft>
                <a:spcPts val="0"/>
              </a:spcAft>
              <a:buClr>
                <a:schemeClr val="dk1"/>
              </a:buClr>
              <a:buSzPts val="800"/>
              <a:buNone/>
              <a:defRPr sz="800"/>
            </a:lvl4pPr>
            <a:lvl5pPr marL="2286000" lvl="4" indent="-228600" algn="l" rtl="0">
              <a:lnSpc>
                <a:spcPct val="90000"/>
              </a:lnSpc>
              <a:spcBef>
                <a:spcPts val="400"/>
              </a:spcBef>
              <a:spcAft>
                <a:spcPts val="0"/>
              </a:spcAft>
              <a:buClr>
                <a:schemeClr val="dk1"/>
              </a:buClr>
              <a:buSzPts val="800"/>
              <a:buNone/>
              <a:defRPr sz="800"/>
            </a:lvl5pPr>
            <a:lvl6pPr marL="2743200" lvl="5" indent="-228600" algn="l" rtl="0">
              <a:lnSpc>
                <a:spcPct val="90000"/>
              </a:lnSpc>
              <a:spcBef>
                <a:spcPts val="400"/>
              </a:spcBef>
              <a:spcAft>
                <a:spcPts val="0"/>
              </a:spcAft>
              <a:buClr>
                <a:schemeClr val="dk1"/>
              </a:buClr>
              <a:buSzPts val="800"/>
              <a:buNone/>
              <a:defRPr sz="800"/>
            </a:lvl6pPr>
            <a:lvl7pPr marL="3200400" lvl="6" indent="-228600" algn="l" rtl="0">
              <a:lnSpc>
                <a:spcPct val="90000"/>
              </a:lnSpc>
              <a:spcBef>
                <a:spcPts val="400"/>
              </a:spcBef>
              <a:spcAft>
                <a:spcPts val="0"/>
              </a:spcAft>
              <a:buClr>
                <a:schemeClr val="dk1"/>
              </a:buClr>
              <a:buSzPts val="800"/>
              <a:buNone/>
              <a:defRPr sz="800"/>
            </a:lvl7pPr>
            <a:lvl8pPr marL="3657600" lvl="7" indent="-228600" algn="l" rtl="0">
              <a:lnSpc>
                <a:spcPct val="90000"/>
              </a:lnSpc>
              <a:spcBef>
                <a:spcPts val="400"/>
              </a:spcBef>
              <a:spcAft>
                <a:spcPts val="0"/>
              </a:spcAft>
              <a:buClr>
                <a:schemeClr val="dk1"/>
              </a:buClr>
              <a:buSzPts val="800"/>
              <a:buNone/>
              <a:defRPr sz="800"/>
            </a:lvl8pPr>
            <a:lvl9pPr marL="4114800" lvl="8" indent="-228600" algn="l" rtl="0">
              <a:lnSpc>
                <a:spcPct val="90000"/>
              </a:lnSpc>
              <a:spcBef>
                <a:spcPts val="400"/>
              </a:spcBef>
              <a:spcAft>
                <a:spcPts val="0"/>
              </a:spcAft>
              <a:buClr>
                <a:schemeClr val="dk1"/>
              </a:buClr>
              <a:buSzPts val="800"/>
              <a:buNone/>
              <a:defRPr sz="800"/>
            </a:lvl9pPr>
          </a:lstStyle>
          <a:p>
            <a:endParaRPr/>
          </a:p>
        </p:txBody>
      </p:sp>
      <p:sp>
        <p:nvSpPr>
          <p:cNvPr id="138" name="Google Shape;138;g232d77e7ccf_0_792"/>
          <p:cNvSpPr txBox="1">
            <a:spLocks noGrp="1"/>
          </p:cNvSpPr>
          <p:nvPr>
            <p:ph type="dt" idx="10"/>
          </p:nvPr>
        </p:nvSpPr>
        <p:spPr>
          <a:xfrm>
            <a:off x="838200" y="6356352"/>
            <a:ext cx="27429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9" name="Google Shape;139;g232d77e7ccf_0_792"/>
          <p:cNvSpPr txBox="1">
            <a:spLocks noGrp="1"/>
          </p:cNvSpPr>
          <p:nvPr>
            <p:ph type="ftr" idx="11"/>
          </p:nvPr>
        </p:nvSpPr>
        <p:spPr>
          <a:xfrm>
            <a:off x="4038600" y="6356352"/>
            <a:ext cx="41151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0" name="Google Shape;140;g232d77e7ccf_0_792"/>
          <p:cNvSpPr txBox="1">
            <a:spLocks noGrp="1"/>
          </p:cNvSpPr>
          <p:nvPr>
            <p:ph type="sldNum" idx="12"/>
          </p:nvPr>
        </p:nvSpPr>
        <p:spPr>
          <a:xfrm>
            <a:off x="8610600" y="6356352"/>
            <a:ext cx="27429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41"/>
        <p:cNvGrpSpPr/>
        <p:nvPr/>
      </p:nvGrpSpPr>
      <p:grpSpPr>
        <a:xfrm>
          <a:off x="0" y="0"/>
          <a:ext cx="0" cy="0"/>
          <a:chOff x="0" y="0"/>
          <a:chExt cx="0" cy="0"/>
        </a:xfrm>
      </p:grpSpPr>
      <p:sp>
        <p:nvSpPr>
          <p:cNvPr id="142" name="Google Shape;142;g232d77e7ccf_0_799"/>
          <p:cNvSpPr txBox="1">
            <a:spLocks noGrp="1"/>
          </p:cNvSpPr>
          <p:nvPr>
            <p:ph type="title"/>
          </p:nvPr>
        </p:nvSpPr>
        <p:spPr>
          <a:xfrm>
            <a:off x="838200" y="365127"/>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3" name="Google Shape;143;g232d77e7ccf_0_799"/>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800"/>
              </a:spcBef>
              <a:spcAft>
                <a:spcPts val="0"/>
              </a:spcAft>
              <a:buClr>
                <a:schemeClr val="dk1"/>
              </a:buClr>
              <a:buSzPts val="1800"/>
              <a:buChar char="•"/>
              <a:defRPr/>
            </a:lvl1pPr>
            <a:lvl2pPr marL="914400" lvl="1" indent="-342900" algn="l" rtl="0">
              <a:lnSpc>
                <a:spcPct val="90000"/>
              </a:lnSpc>
              <a:spcBef>
                <a:spcPts val="400"/>
              </a:spcBef>
              <a:spcAft>
                <a:spcPts val="0"/>
              </a:spcAft>
              <a:buClr>
                <a:schemeClr val="dk1"/>
              </a:buClr>
              <a:buSzPts val="1800"/>
              <a:buChar char="•"/>
              <a:defRPr/>
            </a:lvl2pPr>
            <a:lvl3pPr marL="1371600" lvl="2" indent="-342900" algn="l" rtl="0">
              <a:lnSpc>
                <a:spcPct val="90000"/>
              </a:lnSpc>
              <a:spcBef>
                <a:spcPts val="400"/>
              </a:spcBef>
              <a:spcAft>
                <a:spcPts val="0"/>
              </a:spcAft>
              <a:buClr>
                <a:schemeClr val="dk1"/>
              </a:buClr>
              <a:buSzPts val="1800"/>
              <a:buChar char="•"/>
              <a:defRPr/>
            </a:lvl3pPr>
            <a:lvl4pPr marL="1828800" lvl="3" indent="-342900" algn="l" rtl="0">
              <a:lnSpc>
                <a:spcPct val="90000"/>
              </a:lnSpc>
              <a:spcBef>
                <a:spcPts val="400"/>
              </a:spcBef>
              <a:spcAft>
                <a:spcPts val="0"/>
              </a:spcAft>
              <a:buClr>
                <a:schemeClr val="dk1"/>
              </a:buClr>
              <a:buSzPts val="1800"/>
              <a:buChar char="•"/>
              <a:defRPr/>
            </a:lvl4pPr>
            <a:lvl5pPr marL="2286000" lvl="4" indent="-342900" algn="l" rtl="0">
              <a:lnSpc>
                <a:spcPct val="90000"/>
              </a:lnSpc>
              <a:spcBef>
                <a:spcPts val="400"/>
              </a:spcBef>
              <a:spcAft>
                <a:spcPts val="0"/>
              </a:spcAft>
              <a:buClr>
                <a:schemeClr val="dk1"/>
              </a:buClr>
              <a:buSzPts val="1800"/>
              <a:buChar char="•"/>
              <a:defRPr/>
            </a:lvl5pPr>
            <a:lvl6pPr marL="2743200" lvl="5" indent="-342900" algn="l" rtl="0">
              <a:lnSpc>
                <a:spcPct val="90000"/>
              </a:lnSpc>
              <a:spcBef>
                <a:spcPts val="400"/>
              </a:spcBef>
              <a:spcAft>
                <a:spcPts val="0"/>
              </a:spcAft>
              <a:buClr>
                <a:schemeClr val="dk1"/>
              </a:buClr>
              <a:buSzPts val="1800"/>
              <a:buChar char="•"/>
              <a:defRPr/>
            </a:lvl6pPr>
            <a:lvl7pPr marL="3200400" lvl="6" indent="-342900" algn="l" rtl="0">
              <a:lnSpc>
                <a:spcPct val="90000"/>
              </a:lnSpc>
              <a:spcBef>
                <a:spcPts val="400"/>
              </a:spcBef>
              <a:spcAft>
                <a:spcPts val="0"/>
              </a:spcAft>
              <a:buClr>
                <a:schemeClr val="dk1"/>
              </a:buClr>
              <a:buSzPts val="1800"/>
              <a:buChar char="•"/>
              <a:defRPr/>
            </a:lvl7pPr>
            <a:lvl8pPr marL="3657600" lvl="7" indent="-342900" algn="l" rtl="0">
              <a:lnSpc>
                <a:spcPct val="90000"/>
              </a:lnSpc>
              <a:spcBef>
                <a:spcPts val="400"/>
              </a:spcBef>
              <a:spcAft>
                <a:spcPts val="0"/>
              </a:spcAft>
              <a:buClr>
                <a:schemeClr val="dk1"/>
              </a:buClr>
              <a:buSzPts val="1800"/>
              <a:buChar char="•"/>
              <a:defRPr/>
            </a:lvl8pPr>
            <a:lvl9pPr marL="4114800" lvl="8" indent="-342900" algn="l" rtl="0">
              <a:lnSpc>
                <a:spcPct val="90000"/>
              </a:lnSpc>
              <a:spcBef>
                <a:spcPts val="400"/>
              </a:spcBef>
              <a:spcAft>
                <a:spcPts val="0"/>
              </a:spcAft>
              <a:buClr>
                <a:schemeClr val="dk1"/>
              </a:buClr>
              <a:buSzPts val="1800"/>
              <a:buChar char="•"/>
              <a:defRPr/>
            </a:lvl9pPr>
          </a:lstStyle>
          <a:p>
            <a:endParaRPr/>
          </a:p>
        </p:txBody>
      </p:sp>
      <p:sp>
        <p:nvSpPr>
          <p:cNvPr id="144" name="Google Shape;144;g232d77e7ccf_0_799"/>
          <p:cNvSpPr txBox="1">
            <a:spLocks noGrp="1"/>
          </p:cNvSpPr>
          <p:nvPr>
            <p:ph type="dt" idx="10"/>
          </p:nvPr>
        </p:nvSpPr>
        <p:spPr>
          <a:xfrm>
            <a:off x="838200" y="6356352"/>
            <a:ext cx="27429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5" name="Google Shape;145;g232d77e7ccf_0_799"/>
          <p:cNvSpPr txBox="1">
            <a:spLocks noGrp="1"/>
          </p:cNvSpPr>
          <p:nvPr>
            <p:ph type="ftr" idx="11"/>
          </p:nvPr>
        </p:nvSpPr>
        <p:spPr>
          <a:xfrm>
            <a:off x="4038600" y="6356352"/>
            <a:ext cx="41151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6" name="Google Shape;146;g232d77e7ccf_0_799"/>
          <p:cNvSpPr txBox="1">
            <a:spLocks noGrp="1"/>
          </p:cNvSpPr>
          <p:nvPr>
            <p:ph type="sldNum" idx="12"/>
          </p:nvPr>
        </p:nvSpPr>
        <p:spPr>
          <a:xfrm>
            <a:off x="8610600" y="6356352"/>
            <a:ext cx="27429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47"/>
        <p:cNvGrpSpPr/>
        <p:nvPr/>
      </p:nvGrpSpPr>
      <p:grpSpPr>
        <a:xfrm>
          <a:off x="0" y="0"/>
          <a:ext cx="0" cy="0"/>
          <a:chOff x="0" y="0"/>
          <a:chExt cx="0" cy="0"/>
        </a:xfrm>
      </p:grpSpPr>
      <p:sp>
        <p:nvSpPr>
          <p:cNvPr id="148" name="Google Shape;148;g232d77e7ccf_0_805"/>
          <p:cNvSpPr txBox="1">
            <a:spLocks noGrp="1"/>
          </p:cNvSpPr>
          <p:nvPr>
            <p:ph type="title"/>
          </p:nvPr>
        </p:nvSpPr>
        <p:spPr>
          <a:xfrm rot="5400000">
            <a:off x="7133401" y="1956625"/>
            <a:ext cx="5811900" cy="26289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9" name="Google Shape;149;g232d77e7ccf_0_805"/>
          <p:cNvSpPr txBox="1">
            <a:spLocks noGrp="1"/>
          </p:cNvSpPr>
          <p:nvPr>
            <p:ph type="body" idx="1"/>
          </p:nvPr>
        </p:nvSpPr>
        <p:spPr>
          <a:xfrm rot="5400000">
            <a:off x="1799251" y="-596225"/>
            <a:ext cx="5811900" cy="77346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800"/>
              </a:spcBef>
              <a:spcAft>
                <a:spcPts val="0"/>
              </a:spcAft>
              <a:buClr>
                <a:schemeClr val="dk1"/>
              </a:buClr>
              <a:buSzPts val="1800"/>
              <a:buChar char="•"/>
              <a:defRPr/>
            </a:lvl1pPr>
            <a:lvl2pPr marL="914400" lvl="1" indent="-342900" algn="l" rtl="0">
              <a:lnSpc>
                <a:spcPct val="90000"/>
              </a:lnSpc>
              <a:spcBef>
                <a:spcPts val="400"/>
              </a:spcBef>
              <a:spcAft>
                <a:spcPts val="0"/>
              </a:spcAft>
              <a:buClr>
                <a:schemeClr val="dk1"/>
              </a:buClr>
              <a:buSzPts val="1800"/>
              <a:buChar char="•"/>
              <a:defRPr/>
            </a:lvl2pPr>
            <a:lvl3pPr marL="1371600" lvl="2" indent="-342900" algn="l" rtl="0">
              <a:lnSpc>
                <a:spcPct val="90000"/>
              </a:lnSpc>
              <a:spcBef>
                <a:spcPts val="400"/>
              </a:spcBef>
              <a:spcAft>
                <a:spcPts val="0"/>
              </a:spcAft>
              <a:buClr>
                <a:schemeClr val="dk1"/>
              </a:buClr>
              <a:buSzPts val="1800"/>
              <a:buChar char="•"/>
              <a:defRPr/>
            </a:lvl3pPr>
            <a:lvl4pPr marL="1828800" lvl="3" indent="-342900" algn="l" rtl="0">
              <a:lnSpc>
                <a:spcPct val="90000"/>
              </a:lnSpc>
              <a:spcBef>
                <a:spcPts val="400"/>
              </a:spcBef>
              <a:spcAft>
                <a:spcPts val="0"/>
              </a:spcAft>
              <a:buClr>
                <a:schemeClr val="dk1"/>
              </a:buClr>
              <a:buSzPts val="1800"/>
              <a:buChar char="•"/>
              <a:defRPr/>
            </a:lvl4pPr>
            <a:lvl5pPr marL="2286000" lvl="4" indent="-342900" algn="l" rtl="0">
              <a:lnSpc>
                <a:spcPct val="90000"/>
              </a:lnSpc>
              <a:spcBef>
                <a:spcPts val="400"/>
              </a:spcBef>
              <a:spcAft>
                <a:spcPts val="0"/>
              </a:spcAft>
              <a:buClr>
                <a:schemeClr val="dk1"/>
              </a:buClr>
              <a:buSzPts val="1800"/>
              <a:buChar char="•"/>
              <a:defRPr/>
            </a:lvl5pPr>
            <a:lvl6pPr marL="2743200" lvl="5" indent="-342900" algn="l" rtl="0">
              <a:lnSpc>
                <a:spcPct val="90000"/>
              </a:lnSpc>
              <a:spcBef>
                <a:spcPts val="400"/>
              </a:spcBef>
              <a:spcAft>
                <a:spcPts val="0"/>
              </a:spcAft>
              <a:buClr>
                <a:schemeClr val="dk1"/>
              </a:buClr>
              <a:buSzPts val="1800"/>
              <a:buChar char="•"/>
              <a:defRPr/>
            </a:lvl6pPr>
            <a:lvl7pPr marL="3200400" lvl="6" indent="-342900" algn="l" rtl="0">
              <a:lnSpc>
                <a:spcPct val="90000"/>
              </a:lnSpc>
              <a:spcBef>
                <a:spcPts val="400"/>
              </a:spcBef>
              <a:spcAft>
                <a:spcPts val="0"/>
              </a:spcAft>
              <a:buClr>
                <a:schemeClr val="dk1"/>
              </a:buClr>
              <a:buSzPts val="1800"/>
              <a:buChar char="•"/>
              <a:defRPr/>
            </a:lvl7pPr>
            <a:lvl8pPr marL="3657600" lvl="7" indent="-342900" algn="l" rtl="0">
              <a:lnSpc>
                <a:spcPct val="90000"/>
              </a:lnSpc>
              <a:spcBef>
                <a:spcPts val="400"/>
              </a:spcBef>
              <a:spcAft>
                <a:spcPts val="0"/>
              </a:spcAft>
              <a:buClr>
                <a:schemeClr val="dk1"/>
              </a:buClr>
              <a:buSzPts val="1800"/>
              <a:buChar char="•"/>
              <a:defRPr/>
            </a:lvl8pPr>
            <a:lvl9pPr marL="4114800" lvl="8" indent="-342900" algn="l" rtl="0">
              <a:lnSpc>
                <a:spcPct val="90000"/>
              </a:lnSpc>
              <a:spcBef>
                <a:spcPts val="400"/>
              </a:spcBef>
              <a:spcAft>
                <a:spcPts val="0"/>
              </a:spcAft>
              <a:buClr>
                <a:schemeClr val="dk1"/>
              </a:buClr>
              <a:buSzPts val="1800"/>
              <a:buChar char="•"/>
              <a:defRPr/>
            </a:lvl9pPr>
          </a:lstStyle>
          <a:p>
            <a:endParaRPr/>
          </a:p>
        </p:txBody>
      </p:sp>
      <p:sp>
        <p:nvSpPr>
          <p:cNvPr id="150" name="Google Shape;150;g232d77e7ccf_0_805"/>
          <p:cNvSpPr txBox="1">
            <a:spLocks noGrp="1"/>
          </p:cNvSpPr>
          <p:nvPr>
            <p:ph type="dt" idx="10"/>
          </p:nvPr>
        </p:nvSpPr>
        <p:spPr>
          <a:xfrm>
            <a:off x="838200" y="6356352"/>
            <a:ext cx="27429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51" name="Google Shape;151;g232d77e7ccf_0_805"/>
          <p:cNvSpPr txBox="1">
            <a:spLocks noGrp="1"/>
          </p:cNvSpPr>
          <p:nvPr>
            <p:ph type="ftr" idx="11"/>
          </p:nvPr>
        </p:nvSpPr>
        <p:spPr>
          <a:xfrm>
            <a:off x="4038600" y="6356352"/>
            <a:ext cx="41151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52" name="Google Shape;152;g232d77e7ccf_0_805"/>
          <p:cNvSpPr txBox="1">
            <a:spLocks noGrp="1"/>
          </p:cNvSpPr>
          <p:nvPr>
            <p:ph type="sldNum" idx="12"/>
          </p:nvPr>
        </p:nvSpPr>
        <p:spPr>
          <a:xfrm>
            <a:off x="8610600" y="6356352"/>
            <a:ext cx="27429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tandard">
  <p:cSld name="Standard">
    <p:spTree>
      <p:nvGrpSpPr>
        <p:cNvPr id="1" name="Shape 27"/>
        <p:cNvGrpSpPr/>
        <p:nvPr/>
      </p:nvGrpSpPr>
      <p:grpSpPr>
        <a:xfrm>
          <a:off x="0" y="0"/>
          <a:ext cx="0" cy="0"/>
          <a:chOff x="0" y="0"/>
          <a:chExt cx="0" cy="0"/>
        </a:xfrm>
      </p:grpSpPr>
      <p:sp>
        <p:nvSpPr>
          <p:cNvPr id="28" name="Google Shape;28;p7"/>
          <p:cNvSpPr txBox="1">
            <a:spLocks noGrp="1"/>
          </p:cNvSpPr>
          <p:nvPr>
            <p:ph type="title"/>
          </p:nvPr>
        </p:nvSpPr>
        <p:spPr>
          <a:xfrm>
            <a:off x="838200" y="59634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sz="4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7"/>
          <p:cNvSpPr txBox="1">
            <a:spLocks noGrp="1"/>
          </p:cNvSpPr>
          <p:nvPr>
            <p:ph type="body" idx="1"/>
          </p:nvPr>
        </p:nvSpPr>
        <p:spPr>
          <a:xfrm>
            <a:off x="1282148" y="1825625"/>
            <a:ext cx="10071652"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62626"/>
              </a:buClr>
              <a:buSzPts val="2800"/>
              <a:buChar char="•"/>
              <a:defRPr sz="2800">
                <a:solidFill>
                  <a:srgbClr val="262626"/>
                </a:solidFill>
              </a:defRPr>
            </a:lvl1pPr>
            <a:lvl2pPr marL="914400" lvl="1" indent="-381000" algn="l">
              <a:lnSpc>
                <a:spcPct val="90000"/>
              </a:lnSpc>
              <a:spcBef>
                <a:spcPts val="500"/>
              </a:spcBef>
              <a:spcAft>
                <a:spcPts val="0"/>
              </a:spcAft>
              <a:buClr>
                <a:srgbClr val="262626"/>
              </a:buClr>
              <a:buSzPts val="2400"/>
              <a:buChar char="•"/>
              <a:defRPr sz="2400">
                <a:solidFill>
                  <a:srgbClr val="262626"/>
                </a:solidFill>
              </a:defRPr>
            </a:lvl2pPr>
            <a:lvl3pPr marL="1371600" lvl="2" indent="-381000" algn="l">
              <a:lnSpc>
                <a:spcPct val="90000"/>
              </a:lnSpc>
              <a:spcBef>
                <a:spcPts val="500"/>
              </a:spcBef>
              <a:spcAft>
                <a:spcPts val="0"/>
              </a:spcAft>
              <a:buClr>
                <a:srgbClr val="262626"/>
              </a:buClr>
              <a:buSzPts val="2400"/>
              <a:buChar char="•"/>
              <a:defRPr sz="2400">
                <a:solidFill>
                  <a:srgbClr val="262626"/>
                </a:solidFill>
              </a:defRPr>
            </a:lvl3pPr>
            <a:lvl4pPr marL="1828800" lvl="3" indent="-381000" algn="l">
              <a:lnSpc>
                <a:spcPct val="90000"/>
              </a:lnSpc>
              <a:spcBef>
                <a:spcPts val="500"/>
              </a:spcBef>
              <a:spcAft>
                <a:spcPts val="0"/>
              </a:spcAft>
              <a:buClr>
                <a:srgbClr val="262626"/>
              </a:buClr>
              <a:buSzPts val="2400"/>
              <a:buChar char="•"/>
              <a:defRPr sz="2400">
                <a:solidFill>
                  <a:srgbClr val="262626"/>
                </a:solidFill>
              </a:defRPr>
            </a:lvl4pPr>
            <a:lvl5pPr marL="2286000" lvl="4" indent="-381000" algn="l">
              <a:lnSpc>
                <a:spcPct val="90000"/>
              </a:lnSpc>
              <a:spcBef>
                <a:spcPts val="500"/>
              </a:spcBef>
              <a:spcAft>
                <a:spcPts val="0"/>
              </a:spcAft>
              <a:buClr>
                <a:srgbClr val="262626"/>
              </a:buClr>
              <a:buSzPts val="2400"/>
              <a:buChar char="•"/>
              <a:defRPr sz="2400">
                <a:solidFill>
                  <a:srgbClr val="262626"/>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7"/>
          <p:cNvSpPr txBox="1">
            <a:spLocks noGrp="1"/>
          </p:cNvSpPr>
          <p:nvPr>
            <p:ph type="sldNum" idx="12"/>
          </p:nvPr>
        </p:nvSpPr>
        <p:spPr>
          <a:xfrm>
            <a:off x="537186" y="6253165"/>
            <a:ext cx="54333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31" name="Google Shape;31;p7"/>
          <p:cNvSpPr txBox="1">
            <a:spLocks noGrp="1"/>
          </p:cNvSpPr>
          <p:nvPr>
            <p:ph type="body" idx="2"/>
          </p:nvPr>
        </p:nvSpPr>
        <p:spPr>
          <a:xfrm>
            <a:off x="884583" y="362022"/>
            <a:ext cx="10469217" cy="34365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7F7F7F"/>
              </a:buClr>
              <a:buSzPts val="2200"/>
              <a:buNone/>
              <a:defRPr sz="2200" i="1">
                <a:solidFill>
                  <a:srgbClr val="7F7F7F"/>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32" name="Google Shape;32;p7"/>
          <p:cNvCxnSpPr/>
          <p:nvPr/>
        </p:nvCxnSpPr>
        <p:spPr>
          <a:xfrm>
            <a:off x="983837" y="1469337"/>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5400"/>
              <a:buFont typeface="Calibri"/>
              <a:buNone/>
              <a:defRPr sz="5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6" name="Google Shape;36;p8"/>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37" name="Google Shape;37;p8"/>
          <p:cNvCxnSpPr/>
          <p:nvPr/>
        </p:nvCxnSpPr>
        <p:spPr>
          <a:xfrm>
            <a:off x="831850" y="4589463"/>
            <a:ext cx="1136015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8"/>
        <p:cNvGrpSpPr/>
        <p:nvPr/>
      </p:nvGrpSpPr>
      <p:grpSpPr>
        <a:xfrm>
          <a:off x="0" y="0"/>
          <a:ext cx="0" cy="0"/>
          <a:chOff x="0" y="0"/>
          <a:chExt cx="0" cy="0"/>
        </a:xfrm>
      </p:grpSpPr>
      <p:sp>
        <p:nvSpPr>
          <p:cNvPr id="39" name="Google Shape;39;p9"/>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9"/>
          <p:cNvSpPr txBox="1">
            <a:spLocks noGrp="1"/>
          </p:cNvSpPr>
          <p:nvPr>
            <p:ph type="body" idx="1"/>
          </p:nvPr>
        </p:nvSpPr>
        <p:spPr>
          <a:xfrm>
            <a:off x="1182758" y="1825625"/>
            <a:ext cx="4837042"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9"/>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9"/>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43" name="Google Shape;43;p9"/>
          <p:cNvCxnSpPr/>
          <p:nvPr/>
        </p:nvCxnSpPr>
        <p:spPr>
          <a:xfrm>
            <a:off x="983837" y="1569545"/>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10"/>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10"/>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10"/>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10"/>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10"/>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10"/>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51" name="Google Shape;51;p10"/>
          <p:cNvCxnSpPr/>
          <p:nvPr/>
        </p:nvCxnSpPr>
        <p:spPr>
          <a:xfrm>
            <a:off x="983837" y="1469337"/>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2"/>
        <p:cNvGrpSpPr/>
        <p:nvPr/>
      </p:nvGrpSpPr>
      <p:grpSpPr>
        <a:xfrm>
          <a:off x="0" y="0"/>
          <a:ext cx="0" cy="0"/>
          <a:chOff x="0" y="0"/>
          <a:chExt cx="0" cy="0"/>
        </a:xfrm>
      </p:grpSpPr>
      <p:sp>
        <p:nvSpPr>
          <p:cNvPr id="53" name="Google Shape;53;p11"/>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1"/>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55" name="Google Shape;55;p11"/>
          <p:cNvCxnSpPr/>
          <p:nvPr/>
        </p:nvCxnSpPr>
        <p:spPr>
          <a:xfrm>
            <a:off x="983837" y="1582071"/>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6"/>
        <p:cNvGrpSpPr/>
        <p:nvPr/>
      </p:nvGrpSpPr>
      <p:grpSpPr>
        <a:xfrm>
          <a:off x="0" y="0"/>
          <a:ext cx="0" cy="0"/>
          <a:chOff x="0" y="0"/>
          <a:chExt cx="0" cy="0"/>
        </a:xfrm>
      </p:grpSpPr>
      <p:sp>
        <p:nvSpPr>
          <p:cNvPr id="57" name="Google Shape;57;p1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1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9" name="Google Shape;59;p1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0" name="Google Shape;60;p12"/>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61" name="Google Shape;61;p12"/>
          <p:cNvCxnSpPr/>
          <p:nvPr/>
        </p:nvCxnSpPr>
        <p:spPr>
          <a:xfrm>
            <a:off x="839788" y="2069926"/>
            <a:ext cx="3932237"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3"/>
          <p:cNvSpPr>
            <a:spLocks noGrp="1"/>
          </p:cNvSpPr>
          <p:nvPr>
            <p:ph type="pic" idx="2"/>
          </p:nvPr>
        </p:nvSpPr>
        <p:spPr>
          <a:xfrm>
            <a:off x="5183188" y="987425"/>
            <a:ext cx="6172200" cy="4873625"/>
          </a:xfrm>
          <a:prstGeom prst="rect">
            <a:avLst/>
          </a:prstGeom>
          <a:noFill/>
          <a:ln>
            <a:noFill/>
          </a:ln>
        </p:spPr>
      </p:sp>
      <p:sp>
        <p:nvSpPr>
          <p:cNvPr id="65" name="Google Shape;65;p1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6" name="Google Shape;66;p13"/>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67" name="Google Shape;67;p13"/>
          <p:cNvCxnSpPr/>
          <p:nvPr/>
        </p:nvCxnSpPr>
        <p:spPr>
          <a:xfrm>
            <a:off x="839788" y="2069926"/>
            <a:ext cx="3932237"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4"/>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pic>
        <p:nvPicPr>
          <p:cNvPr id="13" name="Google Shape;13;p4"/>
          <p:cNvPicPr preferRelativeResize="0"/>
          <p:nvPr/>
        </p:nvPicPr>
        <p:blipFill rotWithShape="1">
          <a:blip r:embed="rId13">
            <a:alphaModFix/>
          </a:blip>
          <a:srcRect/>
          <a:stretch/>
        </p:blipFill>
        <p:spPr>
          <a:xfrm>
            <a:off x="8982170" y="5846548"/>
            <a:ext cx="2391950" cy="69522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8"/>
        <p:cNvGrpSpPr/>
        <p:nvPr/>
      </p:nvGrpSpPr>
      <p:grpSpPr>
        <a:xfrm>
          <a:off x="0" y="0"/>
          <a:ext cx="0" cy="0"/>
          <a:chOff x="0" y="0"/>
          <a:chExt cx="0" cy="0"/>
        </a:xfrm>
      </p:grpSpPr>
      <p:sp>
        <p:nvSpPr>
          <p:cNvPr id="79" name="Google Shape;79;g232d77e7ccf_0_736"/>
          <p:cNvSpPr txBox="1">
            <a:spLocks noGrp="1"/>
          </p:cNvSpPr>
          <p:nvPr>
            <p:ph type="title"/>
          </p:nvPr>
        </p:nvSpPr>
        <p:spPr>
          <a:xfrm>
            <a:off x="838200" y="365127"/>
            <a:ext cx="10515600" cy="13257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520"/>
              <a:buFont typeface="Calibri"/>
              <a:buNone/>
              <a:defRPr sz="352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g232d77e7ccf_0_736"/>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370840" algn="l" rtl="0">
              <a:lnSpc>
                <a:spcPct val="90000"/>
              </a:lnSpc>
              <a:spcBef>
                <a:spcPts val="800"/>
              </a:spcBef>
              <a:spcAft>
                <a:spcPts val="0"/>
              </a:spcAft>
              <a:buClr>
                <a:schemeClr val="dk1"/>
              </a:buClr>
              <a:buSzPts val="2240"/>
              <a:buFont typeface="Arial"/>
              <a:buChar char="•"/>
              <a:defRPr sz="2240" b="0" i="0" u="none" strike="noStrike" cap="none">
                <a:solidFill>
                  <a:schemeClr val="dk1"/>
                </a:solidFill>
                <a:latin typeface="Calibri"/>
                <a:ea typeface="Calibri"/>
                <a:cs typeface="Calibri"/>
                <a:sym typeface="Calibri"/>
              </a:defRPr>
            </a:lvl1pPr>
            <a:lvl2pPr marL="914400" marR="0" lvl="1" indent="-350519" algn="l" rtl="0">
              <a:lnSpc>
                <a:spcPct val="90000"/>
              </a:lnSpc>
              <a:spcBef>
                <a:spcPts val="400"/>
              </a:spcBef>
              <a:spcAft>
                <a:spcPts val="0"/>
              </a:spcAft>
              <a:buClr>
                <a:schemeClr val="dk1"/>
              </a:buClr>
              <a:buSzPts val="1920"/>
              <a:buFont typeface="Arial"/>
              <a:buChar char="•"/>
              <a:defRPr sz="1920" b="0" i="0" u="none" strike="noStrike" cap="none">
                <a:solidFill>
                  <a:schemeClr val="dk1"/>
                </a:solidFill>
                <a:latin typeface="Calibri"/>
                <a:ea typeface="Calibri"/>
                <a:cs typeface="Calibri"/>
                <a:sym typeface="Calibri"/>
              </a:defRPr>
            </a:lvl2pPr>
            <a:lvl3pPr marL="1371600" marR="0" lvl="2" indent="-330200" algn="l" rtl="0">
              <a:lnSpc>
                <a:spcPct val="90000"/>
              </a:lnSpc>
              <a:spcBef>
                <a:spcPts val="40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3pPr>
            <a:lvl4pPr marL="1828800" marR="0" lvl="3" indent="-320039" algn="l" rtl="0">
              <a:lnSpc>
                <a:spcPct val="90000"/>
              </a:lnSpc>
              <a:spcBef>
                <a:spcPts val="400"/>
              </a:spcBef>
              <a:spcAft>
                <a:spcPts val="0"/>
              </a:spcAft>
              <a:buClr>
                <a:schemeClr val="dk1"/>
              </a:buClr>
              <a:buSzPts val="1440"/>
              <a:buFont typeface="Arial"/>
              <a:buChar char="•"/>
              <a:defRPr sz="1440" b="0" i="0" u="none" strike="noStrike" cap="none">
                <a:solidFill>
                  <a:schemeClr val="dk1"/>
                </a:solidFill>
                <a:latin typeface="Calibri"/>
                <a:ea typeface="Calibri"/>
                <a:cs typeface="Calibri"/>
                <a:sym typeface="Calibri"/>
              </a:defRPr>
            </a:lvl4pPr>
            <a:lvl5pPr marL="2286000" marR="0" lvl="4" indent="-320039" algn="l" rtl="0">
              <a:lnSpc>
                <a:spcPct val="90000"/>
              </a:lnSpc>
              <a:spcBef>
                <a:spcPts val="400"/>
              </a:spcBef>
              <a:spcAft>
                <a:spcPts val="0"/>
              </a:spcAft>
              <a:buClr>
                <a:schemeClr val="dk1"/>
              </a:buClr>
              <a:buSzPts val="1440"/>
              <a:buFont typeface="Arial"/>
              <a:buChar char="•"/>
              <a:defRPr sz="1440" b="0" i="0" u="none" strike="noStrike" cap="none">
                <a:solidFill>
                  <a:schemeClr val="dk1"/>
                </a:solidFill>
                <a:latin typeface="Calibri"/>
                <a:ea typeface="Calibri"/>
                <a:cs typeface="Calibri"/>
                <a:sym typeface="Calibri"/>
              </a:defRPr>
            </a:lvl5pPr>
            <a:lvl6pPr marL="2743200" marR="0" lvl="5" indent="-320039" algn="l" rtl="0">
              <a:lnSpc>
                <a:spcPct val="90000"/>
              </a:lnSpc>
              <a:spcBef>
                <a:spcPts val="400"/>
              </a:spcBef>
              <a:spcAft>
                <a:spcPts val="0"/>
              </a:spcAft>
              <a:buClr>
                <a:schemeClr val="dk1"/>
              </a:buClr>
              <a:buSzPts val="1440"/>
              <a:buFont typeface="Arial"/>
              <a:buChar char="•"/>
              <a:defRPr sz="1440" b="0" i="0" u="none" strike="noStrike" cap="none">
                <a:solidFill>
                  <a:schemeClr val="dk1"/>
                </a:solidFill>
                <a:latin typeface="Calibri"/>
                <a:ea typeface="Calibri"/>
                <a:cs typeface="Calibri"/>
                <a:sym typeface="Calibri"/>
              </a:defRPr>
            </a:lvl6pPr>
            <a:lvl7pPr marL="3200400" marR="0" lvl="6" indent="-320039" algn="l" rtl="0">
              <a:lnSpc>
                <a:spcPct val="90000"/>
              </a:lnSpc>
              <a:spcBef>
                <a:spcPts val="400"/>
              </a:spcBef>
              <a:spcAft>
                <a:spcPts val="0"/>
              </a:spcAft>
              <a:buClr>
                <a:schemeClr val="dk1"/>
              </a:buClr>
              <a:buSzPts val="1440"/>
              <a:buFont typeface="Arial"/>
              <a:buChar char="•"/>
              <a:defRPr sz="1440" b="0" i="0" u="none" strike="noStrike" cap="none">
                <a:solidFill>
                  <a:schemeClr val="dk1"/>
                </a:solidFill>
                <a:latin typeface="Calibri"/>
                <a:ea typeface="Calibri"/>
                <a:cs typeface="Calibri"/>
                <a:sym typeface="Calibri"/>
              </a:defRPr>
            </a:lvl7pPr>
            <a:lvl8pPr marL="3657600" marR="0" lvl="7" indent="-320040" algn="l" rtl="0">
              <a:lnSpc>
                <a:spcPct val="90000"/>
              </a:lnSpc>
              <a:spcBef>
                <a:spcPts val="400"/>
              </a:spcBef>
              <a:spcAft>
                <a:spcPts val="0"/>
              </a:spcAft>
              <a:buClr>
                <a:schemeClr val="dk1"/>
              </a:buClr>
              <a:buSzPts val="1440"/>
              <a:buFont typeface="Arial"/>
              <a:buChar char="•"/>
              <a:defRPr sz="1440" b="0" i="0" u="none" strike="noStrike" cap="none">
                <a:solidFill>
                  <a:schemeClr val="dk1"/>
                </a:solidFill>
                <a:latin typeface="Calibri"/>
                <a:ea typeface="Calibri"/>
                <a:cs typeface="Calibri"/>
                <a:sym typeface="Calibri"/>
              </a:defRPr>
            </a:lvl8pPr>
            <a:lvl9pPr marL="4114800" marR="0" lvl="8" indent="-320040" algn="l" rtl="0">
              <a:lnSpc>
                <a:spcPct val="90000"/>
              </a:lnSpc>
              <a:spcBef>
                <a:spcPts val="400"/>
              </a:spcBef>
              <a:spcAft>
                <a:spcPts val="0"/>
              </a:spcAft>
              <a:buClr>
                <a:schemeClr val="dk1"/>
              </a:buClr>
              <a:buSzPts val="1440"/>
              <a:buFont typeface="Arial"/>
              <a:buChar char="•"/>
              <a:defRPr sz="1440" b="0" i="0" u="none" strike="noStrike" cap="none">
                <a:solidFill>
                  <a:schemeClr val="dk1"/>
                </a:solidFill>
                <a:latin typeface="Calibri"/>
                <a:ea typeface="Calibri"/>
                <a:cs typeface="Calibri"/>
                <a:sym typeface="Calibri"/>
              </a:defRPr>
            </a:lvl9pPr>
          </a:lstStyle>
          <a:p>
            <a:endParaRPr/>
          </a:p>
        </p:txBody>
      </p:sp>
      <p:sp>
        <p:nvSpPr>
          <p:cNvPr id="81" name="Google Shape;81;g232d77e7ccf_0_736"/>
          <p:cNvSpPr txBox="1">
            <a:spLocks noGrp="1"/>
          </p:cNvSpPr>
          <p:nvPr>
            <p:ph type="dt" idx="10"/>
          </p:nvPr>
        </p:nvSpPr>
        <p:spPr>
          <a:xfrm>
            <a:off x="838200" y="6356352"/>
            <a:ext cx="2742900" cy="365100"/>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96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g232d77e7ccf_0_736"/>
          <p:cNvSpPr txBox="1">
            <a:spLocks noGrp="1"/>
          </p:cNvSpPr>
          <p:nvPr>
            <p:ph type="ftr" idx="11"/>
          </p:nvPr>
        </p:nvSpPr>
        <p:spPr>
          <a:xfrm>
            <a:off x="4038600" y="6356352"/>
            <a:ext cx="4115100" cy="3651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96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g232d77e7ccf_0_736"/>
          <p:cNvSpPr txBox="1">
            <a:spLocks noGrp="1"/>
          </p:cNvSpPr>
          <p:nvPr>
            <p:ph type="sldNum" idx="12"/>
          </p:nvPr>
        </p:nvSpPr>
        <p:spPr>
          <a:xfrm>
            <a:off x="8610600" y="6356352"/>
            <a:ext cx="27429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www.tobaccofreekids.org/assets/content/what_we_do/industry_watch/menthol-report/2021_02_tfk-menthol-report.pdf"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hyperlink" Target="https://www.tobaccofreekids.org/assets/content/what_we_do/industry_watch/menthol-report/2021_02_tfk-menthol-report.pdf"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www.tobaccofreekids.org/assets/content/what_we_do/industry_watch/menthol-report/2021_02_tfk-menthol-report.pdf" TargetMode="Externa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www.tobaccofreekids.org/assets/content/what_we_do/industry_watch/menthol-report/2021_02_tfk-menthol-report.pdf"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fda.gov/news-events/press-announcements/fda-proposes-rules-prohibiting-menthol-cigarettes-and-flavored-cigars-prevent-youth-initiation"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federalregister.gov/documents/2013/07/24/2013-17805/menthol-in-cigarettes-tobacco-products-request-for-comments"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tobaccofreekids.org/problem/toll-us/maryland"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hyperlink" Target="https://www.tobaccofreekids.org/problem/toll-us/maryland" TargetMode="External"/><Relationship Id="rId4" Type="http://schemas.openxmlformats.org/officeDocument/2006/relationships/hyperlink" Target="https://truthinitiative.org/research-resources/targeted-communities/tobacco-use-african-american-community"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tobaccofreekids.org/problem/toll-us/maryland" TargetMode="Externa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www.tobaccofreekids.org/problem/toll-us/maryland"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21.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hyperlink" Target="https://www.fda.gov/media/157642/download" TargetMode="External"/><Relationship Id="rId2" Type="http://schemas.openxmlformats.org/officeDocument/2006/relationships/notesSlide" Target="../notesSlides/notesSlide25.xml"/><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hyperlink" Target="https://www.cdcfoundation.org/State-E-CigaretteSales-DataBrief-2022-Dec25?inline"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hyperlink" Target="https://www.centerforblackhealth.org/_files/ugd/ad14a9_c2ef93466f0d4276915c0f7b7047bc18.pdf"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jpg"/><Relationship Id="rId4" Type="http://schemas.openxmlformats.org/officeDocument/2006/relationships/image" Target="../media/image26.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s://www.youtube.com/watch?v=Eeg5BNx--uQ"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hyperlink" Target="https://www.centerforblackhealth.org/_files/ugd/d3f0ee_a7bd0c11b9f04d809ea59ecabb5b7fed.pdf" TargetMode="External"/><Relationship Id="rId3" Type="http://schemas.openxmlformats.org/officeDocument/2006/relationships/hyperlink" Target="https://www.lung.org/getmedia/a13f1949-8d58-4e99-bed0-f28bcd18acfc/addressing-tobacco-use-in-black-comm-toolkit.pdf" TargetMode="External"/><Relationship Id="rId7" Type="http://schemas.openxmlformats.org/officeDocument/2006/relationships/hyperlink" Target="https://www.centerforblackhealth.org/_files/ugd/ad14a9_e3e64a355dd447dc8e66575cc7b339fd.pdf" TargetMode="External"/><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hyperlink" Target="https://www.centerforblackhealth.org/_files/ugd/ad14a9_017a02b8f559457e9cc2aece1939e5b2.pdf" TargetMode="External"/><Relationship Id="rId11" Type="http://schemas.openxmlformats.org/officeDocument/2006/relationships/hyperlink" Target="https://smokingstopshere.com/" TargetMode="External"/><Relationship Id="rId5" Type="http://schemas.openxmlformats.org/officeDocument/2006/relationships/hyperlink" Target="https://www.centerforblackhealth.org/_files/ugd/ad14a9_c2ef93466f0d4276915c0f7b7047bc18.pdf" TargetMode="External"/><Relationship Id="rId10" Type="http://schemas.openxmlformats.org/officeDocument/2006/relationships/hyperlink" Target="https://nccd.cdc.gov/mcrc/apps/AdDetails.aspx?CatalogID=3428" TargetMode="External"/><Relationship Id="rId4" Type="http://schemas.openxmlformats.org/officeDocument/2006/relationships/hyperlink" Target="https://www.nomentholsunday.org/" TargetMode="External"/><Relationship Id="rId9" Type="http://schemas.openxmlformats.org/officeDocument/2006/relationships/hyperlink" Target="https://nccd.cdc.gov/mcrc/index.aspx"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hyperlink" Target="mailto:Denise.albright@maryland.gov"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pubmed.ncbi.nlm.nih.gov/33632809/"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1"/>
          <p:cNvSpPr txBox="1">
            <a:spLocks noGrp="1"/>
          </p:cNvSpPr>
          <p:nvPr>
            <p:ph type="ctrTitle"/>
          </p:nvPr>
        </p:nvSpPr>
        <p:spPr>
          <a:xfrm>
            <a:off x="1524000" y="3212447"/>
            <a:ext cx="9144000" cy="6495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4000"/>
              <a:buFont typeface="Calibri"/>
              <a:buNone/>
            </a:pPr>
            <a:r>
              <a:rPr lang="en-US"/>
              <a:t>Menthol Tobacco Use in Maryland - 911</a:t>
            </a:r>
            <a:endParaRPr/>
          </a:p>
        </p:txBody>
      </p:sp>
      <p:sp>
        <p:nvSpPr>
          <p:cNvPr id="158" name="Google Shape;158;p1"/>
          <p:cNvSpPr txBox="1">
            <a:spLocks noGrp="1"/>
          </p:cNvSpPr>
          <p:nvPr>
            <p:ph type="subTitle" idx="1"/>
          </p:nvPr>
        </p:nvSpPr>
        <p:spPr>
          <a:xfrm>
            <a:off x="1524000" y="3861949"/>
            <a:ext cx="9144000" cy="567000"/>
          </a:xfrm>
          <a:prstGeom prst="rect">
            <a:avLst/>
          </a:prstGeom>
          <a:noFill/>
          <a:ln>
            <a:noFill/>
          </a:ln>
        </p:spPr>
        <p:txBody>
          <a:bodyPr spcFirstLastPara="1" wrap="square" lIns="91425" tIns="45700" rIns="91425" bIns="45700" anchor="t" anchorCtr="0">
            <a:normAutofit fontScale="92500" lnSpcReduction="20000"/>
          </a:bodyPr>
          <a:lstStyle/>
          <a:p>
            <a:pPr marL="0" lvl="0" indent="0" algn="ctr" rtl="0">
              <a:lnSpc>
                <a:spcPct val="90000"/>
              </a:lnSpc>
              <a:spcBef>
                <a:spcPts val="0"/>
              </a:spcBef>
              <a:spcAft>
                <a:spcPts val="0"/>
              </a:spcAft>
              <a:buClr>
                <a:srgbClr val="C40E3E"/>
              </a:buClr>
              <a:buSzPct val="100000"/>
              <a:buNone/>
            </a:pPr>
            <a:r>
              <a:rPr lang="en-US"/>
              <a:t>Denise Albright, M.A.</a:t>
            </a:r>
            <a:endParaRPr/>
          </a:p>
          <a:p>
            <a:pPr marL="0" lvl="0" indent="0" algn="ctr" rtl="0">
              <a:lnSpc>
                <a:spcPct val="90000"/>
              </a:lnSpc>
              <a:spcBef>
                <a:spcPts val="0"/>
              </a:spcBef>
              <a:spcAft>
                <a:spcPts val="0"/>
              </a:spcAft>
              <a:buClr>
                <a:srgbClr val="C40E3E"/>
              </a:buClr>
              <a:buSzPct val="100000"/>
              <a:buNone/>
            </a:pPr>
            <a:r>
              <a:rPr lang="en-US"/>
              <a:t>Program Manager of Public Health Initiatives and Integration</a:t>
            </a:r>
            <a:endParaRPr/>
          </a:p>
        </p:txBody>
      </p:sp>
      <p:sp>
        <p:nvSpPr>
          <p:cNvPr id="159" name="Google Shape;159;p1"/>
          <p:cNvSpPr txBox="1">
            <a:spLocks noGrp="1"/>
          </p:cNvSpPr>
          <p:nvPr>
            <p:ph type="body" idx="2"/>
          </p:nvPr>
        </p:nvSpPr>
        <p:spPr>
          <a:xfrm>
            <a:off x="1524000" y="4586800"/>
            <a:ext cx="9144000" cy="999600"/>
          </a:xfrm>
          <a:prstGeom prst="rect">
            <a:avLst/>
          </a:prstGeom>
          <a:noFill/>
          <a:ln>
            <a:noFill/>
          </a:ln>
        </p:spPr>
        <p:txBody>
          <a:bodyPr spcFirstLastPara="1" wrap="square" lIns="91425" tIns="45700" rIns="91425" bIns="45700" anchor="t" anchorCtr="0">
            <a:normAutofit fontScale="85000" lnSpcReduction="20000"/>
          </a:bodyPr>
          <a:lstStyle/>
          <a:p>
            <a:pPr marL="0" lvl="0" indent="0" algn="ctr" rtl="0">
              <a:lnSpc>
                <a:spcPct val="90000"/>
              </a:lnSpc>
              <a:spcBef>
                <a:spcPts val="0"/>
              </a:spcBef>
              <a:spcAft>
                <a:spcPts val="0"/>
              </a:spcAft>
              <a:buClr>
                <a:srgbClr val="C40E3E"/>
              </a:buClr>
              <a:buSzPct val="100000"/>
              <a:buNone/>
            </a:pPr>
            <a:r>
              <a:rPr lang="en-US"/>
              <a:t>Center for Tobacco Prevention and Control</a:t>
            </a:r>
            <a:endParaRPr/>
          </a:p>
          <a:p>
            <a:pPr marL="0" lvl="0" indent="0" algn="ctr" rtl="0">
              <a:lnSpc>
                <a:spcPct val="90000"/>
              </a:lnSpc>
              <a:spcBef>
                <a:spcPts val="0"/>
              </a:spcBef>
              <a:spcAft>
                <a:spcPts val="0"/>
              </a:spcAft>
              <a:buClr>
                <a:srgbClr val="C40E3E"/>
              </a:buClr>
              <a:buSzPct val="100000"/>
              <a:buNone/>
            </a:pPr>
            <a:r>
              <a:rPr lang="en-US"/>
              <a:t>Prevention and Health Promotion Administration</a:t>
            </a:r>
            <a:endParaRPr/>
          </a:p>
          <a:p>
            <a:pPr marL="0" lvl="0" indent="0" algn="ctr" rtl="0">
              <a:lnSpc>
                <a:spcPct val="90000"/>
              </a:lnSpc>
              <a:spcBef>
                <a:spcPts val="0"/>
              </a:spcBef>
              <a:spcAft>
                <a:spcPts val="0"/>
              </a:spcAft>
              <a:buClr>
                <a:srgbClr val="C40E3E"/>
              </a:buClr>
              <a:buSzPct val="100000"/>
              <a:buNone/>
            </a:pPr>
            <a:r>
              <a:rPr lang="en-US"/>
              <a:t>April 25, 2023</a:t>
            </a:r>
            <a:endParaRPr/>
          </a:p>
          <a:p>
            <a:pPr marL="0" lvl="0" indent="0" algn="ctr" rtl="0">
              <a:lnSpc>
                <a:spcPct val="90000"/>
              </a:lnSpc>
              <a:spcBef>
                <a:spcPts val="0"/>
              </a:spcBef>
              <a:spcAft>
                <a:spcPts val="0"/>
              </a:spcAft>
              <a:buClr>
                <a:srgbClr val="C40E3E"/>
              </a:buClr>
              <a:buSzPct val="1000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g22c9e4c7141_0_134"/>
          <p:cNvSpPr txBox="1">
            <a:spLocks noGrp="1"/>
          </p:cNvSpPr>
          <p:nvPr>
            <p:ph type="title"/>
          </p:nvPr>
        </p:nvSpPr>
        <p:spPr>
          <a:xfrm>
            <a:off x="838200" y="374224"/>
            <a:ext cx="10515600" cy="994800"/>
          </a:xfrm>
          <a:prstGeom prst="rect">
            <a:avLst/>
          </a:prstGeom>
        </p:spPr>
        <p:txBody>
          <a:bodyPr spcFirstLastPara="1" wrap="square" lIns="91425" tIns="45700" rIns="91425" bIns="45700" anchor="ctr" anchorCtr="0">
            <a:normAutofit fontScale="90000"/>
          </a:bodyPr>
          <a:lstStyle/>
          <a:p>
            <a:pPr marL="0" lvl="0" indent="0" algn="ctr" rtl="0">
              <a:spcBef>
                <a:spcPts val="0"/>
              </a:spcBef>
              <a:spcAft>
                <a:spcPts val="0"/>
              </a:spcAft>
              <a:buNone/>
            </a:pPr>
            <a:r>
              <a:rPr lang="en-US"/>
              <a:t>Common Tobacco Industry Strategies to Grow Consumer Pool in the Black Community</a:t>
            </a:r>
            <a:endParaRPr/>
          </a:p>
        </p:txBody>
      </p:sp>
      <p:sp>
        <p:nvSpPr>
          <p:cNvPr id="241" name="Google Shape;241;g22c9e4c7141_0_134"/>
          <p:cNvSpPr txBox="1">
            <a:spLocks noGrp="1"/>
          </p:cNvSpPr>
          <p:nvPr>
            <p:ph type="body" idx="1"/>
          </p:nvPr>
        </p:nvSpPr>
        <p:spPr>
          <a:xfrm>
            <a:off x="1282148" y="1825625"/>
            <a:ext cx="10071600" cy="4351200"/>
          </a:xfrm>
          <a:prstGeom prst="rect">
            <a:avLst/>
          </a:prstGeom>
        </p:spPr>
        <p:txBody>
          <a:bodyPr spcFirstLastPara="1" wrap="square" lIns="91425" tIns="45700" rIns="91425" bIns="45700" anchor="t" anchorCtr="0">
            <a:noAutofit/>
          </a:bodyPr>
          <a:lstStyle/>
          <a:p>
            <a:pPr marL="457200" lvl="0" indent="-381000" algn="l" rtl="0">
              <a:spcBef>
                <a:spcPts val="1000"/>
              </a:spcBef>
              <a:spcAft>
                <a:spcPts val="0"/>
              </a:spcAft>
              <a:buSzPts val="2400"/>
              <a:buChar char="●"/>
            </a:pPr>
            <a:r>
              <a:rPr lang="en-US" sz="2400"/>
              <a:t>Identified and profiled black communities</a:t>
            </a:r>
            <a:endParaRPr sz="2400"/>
          </a:p>
          <a:p>
            <a:pPr marL="457200" lvl="0" indent="-381000" algn="l" rtl="0">
              <a:lnSpc>
                <a:spcPct val="100000"/>
              </a:lnSpc>
              <a:spcBef>
                <a:spcPts val="0"/>
              </a:spcBef>
              <a:spcAft>
                <a:spcPts val="0"/>
              </a:spcAft>
              <a:buSzPts val="2400"/>
              <a:buChar char="●"/>
            </a:pPr>
            <a:r>
              <a:rPr lang="en-US" sz="2400"/>
              <a:t>Appropriated black culture</a:t>
            </a:r>
            <a:endParaRPr sz="2400"/>
          </a:p>
          <a:p>
            <a:pPr marL="457200" lvl="0" indent="-381000" algn="l" rtl="0">
              <a:lnSpc>
                <a:spcPct val="100000"/>
              </a:lnSpc>
              <a:spcBef>
                <a:spcPts val="0"/>
              </a:spcBef>
              <a:spcAft>
                <a:spcPts val="0"/>
              </a:spcAft>
              <a:buSzPts val="2400"/>
              <a:buChar char="●"/>
            </a:pPr>
            <a:r>
              <a:rPr lang="en-US" sz="2400"/>
              <a:t>Flooded black neighborhoods with advertisements </a:t>
            </a:r>
            <a:endParaRPr sz="2400"/>
          </a:p>
          <a:p>
            <a:pPr marL="914400" lvl="1" indent="-381000" algn="l" rtl="0">
              <a:lnSpc>
                <a:spcPct val="100000"/>
              </a:lnSpc>
              <a:spcBef>
                <a:spcPts val="0"/>
              </a:spcBef>
              <a:spcAft>
                <a:spcPts val="0"/>
              </a:spcAft>
              <a:buSzPts val="2400"/>
              <a:buChar char="○"/>
            </a:pPr>
            <a:r>
              <a:rPr lang="en-US"/>
              <a:t>Ads were made specifically to target communities of color</a:t>
            </a:r>
            <a:endParaRPr/>
          </a:p>
          <a:p>
            <a:pPr marL="914400" lvl="0" indent="0" algn="l" rtl="0">
              <a:lnSpc>
                <a:spcPct val="100000"/>
              </a:lnSpc>
              <a:spcBef>
                <a:spcPts val="1000"/>
              </a:spcBef>
              <a:spcAft>
                <a:spcPts val="0"/>
              </a:spcAft>
              <a:buNone/>
            </a:pPr>
            <a:endParaRPr sz="2400"/>
          </a:p>
          <a:p>
            <a:pPr marL="457200" lvl="0" indent="-381000" algn="l" rtl="0">
              <a:lnSpc>
                <a:spcPct val="100000"/>
              </a:lnSpc>
              <a:spcBef>
                <a:spcPts val="1000"/>
              </a:spcBef>
              <a:spcAft>
                <a:spcPts val="0"/>
              </a:spcAft>
              <a:buSzPts val="2400"/>
              <a:buChar char="●"/>
            </a:pPr>
            <a:r>
              <a:rPr lang="en-US" sz="2400"/>
              <a:t>Offered free samples and utilized reflective images to promote tobacco products</a:t>
            </a:r>
            <a:endParaRPr sz="2400"/>
          </a:p>
          <a:p>
            <a:pPr marL="457200" lvl="0" indent="0" algn="l" rtl="0">
              <a:lnSpc>
                <a:spcPct val="100000"/>
              </a:lnSpc>
              <a:spcBef>
                <a:spcPts val="1000"/>
              </a:spcBef>
              <a:spcAft>
                <a:spcPts val="0"/>
              </a:spcAft>
              <a:buNone/>
            </a:pPr>
            <a:endParaRPr sz="2400"/>
          </a:p>
          <a:p>
            <a:pPr marL="0" lvl="0" indent="0" algn="ctr" rtl="0">
              <a:spcBef>
                <a:spcPts val="1000"/>
              </a:spcBef>
              <a:spcAft>
                <a:spcPts val="0"/>
              </a:spcAft>
              <a:buNone/>
            </a:pPr>
            <a:r>
              <a:rPr lang="en-US" sz="2400"/>
              <a:t>Similar predatory marketing tactics have been used over and over again in other communities/populations including the LGBTQ+ population.</a:t>
            </a:r>
            <a:endParaRPr sz="2400"/>
          </a:p>
          <a:p>
            <a:pPr marL="457200" lvl="0" indent="0" algn="l" rtl="0">
              <a:spcBef>
                <a:spcPts val="1000"/>
              </a:spcBef>
              <a:spcAft>
                <a:spcPts val="0"/>
              </a:spcAft>
              <a:buNone/>
            </a:pPr>
            <a:endParaRPr sz="2400"/>
          </a:p>
        </p:txBody>
      </p:sp>
      <p:sp>
        <p:nvSpPr>
          <p:cNvPr id="242" name="Google Shape;242;g22c9e4c7141_0_134"/>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g22c9e4c7141_0_237"/>
          <p:cNvSpPr txBox="1">
            <a:spLocks noGrp="1"/>
          </p:cNvSpPr>
          <p:nvPr>
            <p:ph type="title"/>
          </p:nvPr>
        </p:nvSpPr>
        <p:spPr>
          <a:xfrm>
            <a:off x="838200" y="237649"/>
            <a:ext cx="10515600" cy="994800"/>
          </a:xfrm>
          <a:prstGeom prst="rect">
            <a:avLst/>
          </a:prstGeom>
        </p:spPr>
        <p:txBody>
          <a:bodyPr spcFirstLastPara="1" wrap="square" lIns="91425" tIns="45700" rIns="91425" bIns="45700" anchor="ctr" anchorCtr="0">
            <a:normAutofit fontScale="90000"/>
          </a:bodyPr>
          <a:lstStyle/>
          <a:p>
            <a:pPr marL="457200" lvl="0" indent="0" algn="ctr" rtl="0">
              <a:spcBef>
                <a:spcPts val="1000"/>
              </a:spcBef>
              <a:spcAft>
                <a:spcPts val="0"/>
              </a:spcAft>
              <a:buNone/>
            </a:pPr>
            <a:endParaRPr sz="4200" b="0">
              <a:solidFill>
                <a:srgbClr val="262626"/>
              </a:solidFill>
            </a:endParaRPr>
          </a:p>
          <a:p>
            <a:pPr marL="457200" lvl="0" indent="0" algn="ctr" rtl="0">
              <a:spcBef>
                <a:spcPts val="1000"/>
              </a:spcBef>
              <a:spcAft>
                <a:spcPts val="0"/>
              </a:spcAft>
              <a:buNone/>
            </a:pPr>
            <a:r>
              <a:rPr lang="en-US" sz="4200" b="0">
                <a:solidFill>
                  <a:srgbClr val="262626"/>
                </a:solidFill>
              </a:rPr>
              <a:t>Menthol Report </a:t>
            </a:r>
            <a:endParaRPr sz="4200" b="0">
              <a:solidFill>
                <a:srgbClr val="262626"/>
              </a:solidFill>
            </a:endParaRPr>
          </a:p>
          <a:p>
            <a:pPr marL="457200" lvl="0" indent="0" algn="l" rtl="0">
              <a:spcBef>
                <a:spcPts val="1000"/>
              </a:spcBef>
              <a:spcAft>
                <a:spcPts val="0"/>
              </a:spcAft>
              <a:buNone/>
            </a:pPr>
            <a:endParaRPr/>
          </a:p>
        </p:txBody>
      </p:sp>
      <p:sp>
        <p:nvSpPr>
          <p:cNvPr id="249" name="Google Shape;249;g22c9e4c7141_0_237"/>
          <p:cNvSpPr txBox="1">
            <a:spLocks noGrp="1"/>
          </p:cNvSpPr>
          <p:nvPr>
            <p:ph type="body" idx="1"/>
          </p:nvPr>
        </p:nvSpPr>
        <p:spPr>
          <a:xfrm>
            <a:off x="1115825" y="298550"/>
            <a:ext cx="10515600" cy="8730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t" anchorCtr="0">
            <a:noAutofit/>
          </a:bodyPr>
          <a:lstStyle/>
          <a:p>
            <a:pPr marL="457200" lvl="0" indent="0" algn="l" rtl="0">
              <a:spcBef>
                <a:spcPts val="1000"/>
              </a:spcBef>
              <a:spcAft>
                <a:spcPts val="0"/>
              </a:spcAft>
              <a:buNone/>
            </a:pPr>
            <a:endParaRPr sz="2400"/>
          </a:p>
          <a:p>
            <a:pPr marL="0" lvl="0" indent="0" algn="l" rtl="0">
              <a:spcBef>
                <a:spcPts val="1000"/>
              </a:spcBef>
              <a:spcAft>
                <a:spcPts val="0"/>
              </a:spcAft>
              <a:buNone/>
            </a:pPr>
            <a:endParaRPr sz="2400"/>
          </a:p>
          <a:p>
            <a:pPr marL="457200" lvl="0" indent="0" algn="l" rtl="0">
              <a:spcBef>
                <a:spcPts val="1000"/>
              </a:spcBef>
              <a:spcAft>
                <a:spcPts val="0"/>
              </a:spcAft>
              <a:buNone/>
            </a:pPr>
            <a:endParaRPr sz="2400"/>
          </a:p>
          <a:p>
            <a:pPr marL="0" lvl="0" indent="0" algn="l" rtl="0">
              <a:spcBef>
                <a:spcPts val="1000"/>
              </a:spcBef>
              <a:spcAft>
                <a:spcPts val="0"/>
              </a:spcAft>
              <a:buNone/>
            </a:pPr>
            <a:endParaRPr sz="2400"/>
          </a:p>
        </p:txBody>
      </p:sp>
      <p:sp>
        <p:nvSpPr>
          <p:cNvPr id="250" name="Google Shape;250;g22c9e4c7141_0_237"/>
          <p:cNvSpPr txBox="1"/>
          <p:nvPr/>
        </p:nvSpPr>
        <p:spPr>
          <a:xfrm>
            <a:off x="301150" y="6100175"/>
            <a:ext cx="83088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latin typeface="Calibri"/>
                <a:ea typeface="Calibri"/>
                <a:cs typeface="Calibri"/>
                <a:sym typeface="Calibri"/>
              </a:rPr>
              <a:t>Source: </a:t>
            </a:r>
            <a:r>
              <a:rPr lang="en-US" sz="1100" u="sng">
                <a:solidFill>
                  <a:schemeClr val="hlink"/>
                </a:solidFill>
                <a:latin typeface="Calibri"/>
                <a:ea typeface="Calibri"/>
                <a:cs typeface="Calibri"/>
                <a:sym typeface="Calibri"/>
                <a:hlinkClick r:id="rId3"/>
              </a:rPr>
              <a:t>https://www.tobaccofreekids.org/assets/content/what_we_do/industry_watch/menthol-report/2021_02_tfk-menthol-report.pdf</a:t>
            </a:r>
            <a:endParaRPr sz="1100">
              <a:solidFill>
                <a:srgbClr val="262626"/>
              </a:solidFill>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p:txBody>
      </p:sp>
      <p:pic>
        <p:nvPicPr>
          <p:cNvPr id="251" name="Google Shape;251;g22c9e4c7141_0_237"/>
          <p:cNvPicPr preferRelativeResize="0"/>
          <p:nvPr/>
        </p:nvPicPr>
        <p:blipFill rotWithShape="1">
          <a:blip r:embed="rId4">
            <a:alphaModFix/>
          </a:blip>
          <a:srcRect l="67987" t="41708" r="17514" b="22428"/>
          <a:stretch/>
        </p:blipFill>
        <p:spPr>
          <a:xfrm>
            <a:off x="943400" y="1796575"/>
            <a:ext cx="5634862" cy="3919874"/>
          </a:xfrm>
          <a:prstGeom prst="rect">
            <a:avLst/>
          </a:prstGeom>
          <a:noFill/>
          <a:ln>
            <a:noFill/>
          </a:ln>
        </p:spPr>
      </p:pic>
      <p:sp>
        <p:nvSpPr>
          <p:cNvPr id="252" name="Google Shape;252;g22c9e4c7141_0_237"/>
          <p:cNvSpPr txBox="1"/>
          <p:nvPr/>
        </p:nvSpPr>
        <p:spPr>
          <a:xfrm>
            <a:off x="183975" y="991200"/>
            <a:ext cx="11805600" cy="482400"/>
          </a:xfrm>
          <a:prstGeom prst="rect">
            <a:avLst/>
          </a:prstGeom>
          <a:noFill/>
          <a:ln>
            <a:noFill/>
          </a:ln>
        </p:spPr>
        <p:txBody>
          <a:bodyPr spcFirstLastPara="1" wrap="square" lIns="91425" tIns="91425" rIns="91425" bIns="91425" anchor="t" anchorCtr="0">
            <a:spAutoFit/>
          </a:bodyPr>
          <a:lstStyle/>
          <a:p>
            <a:pPr marL="457200" lvl="0" indent="0" algn="ctr" rtl="0">
              <a:lnSpc>
                <a:spcPct val="90000"/>
              </a:lnSpc>
              <a:spcBef>
                <a:spcPts val="1000"/>
              </a:spcBef>
              <a:spcAft>
                <a:spcPts val="0"/>
              </a:spcAft>
              <a:buNone/>
            </a:pPr>
            <a:r>
              <a:rPr lang="en-US" sz="2150" b="1">
                <a:solidFill>
                  <a:srgbClr val="262626"/>
                </a:solidFill>
                <a:latin typeface="Calibri"/>
                <a:ea typeface="Calibri"/>
                <a:cs typeface="Calibri"/>
                <a:sym typeface="Calibri"/>
              </a:rPr>
              <a:t>Stopping Menthol, Saving Lives: Ending Big Tobacco’s Predatory Marketing to Black Communities</a:t>
            </a:r>
            <a:endParaRPr sz="2150" b="1">
              <a:latin typeface="Calibri"/>
              <a:ea typeface="Calibri"/>
              <a:cs typeface="Calibri"/>
              <a:sym typeface="Calibri"/>
            </a:endParaRPr>
          </a:p>
        </p:txBody>
      </p:sp>
      <p:pic>
        <p:nvPicPr>
          <p:cNvPr id="253" name="Google Shape;253;g22c9e4c7141_0_237"/>
          <p:cNvPicPr preferRelativeResize="0"/>
          <p:nvPr/>
        </p:nvPicPr>
        <p:blipFill rotWithShape="1">
          <a:blip r:embed="rId5">
            <a:alphaModFix/>
          </a:blip>
          <a:srcRect l="64244" t="13134" r="14349" b="5385"/>
          <a:stretch/>
        </p:blipFill>
        <p:spPr>
          <a:xfrm>
            <a:off x="6992641" y="1622125"/>
            <a:ext cx="3824686" cy="40943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g22c9e4c7141_0_261"/>
          <p:cNvSpPr txBox="1">
            <a:spLocks noGrp="1"/>
          </p:cNvSpPr>
          <p:nvPr>
            <p:ph type="title"/>
          </p:nvPr>
        </p:nvSpPr>
        <p:spPr>
          <a:xfrm>
            <a:off x="838200" y="312949"/>
            <a:ext cx="10515600" cy="9948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fontScale="90000"/>
          </a:bodyPr>
          <a:lstStyle/>
          <a:p>
            <a:pPr marL="0" lvl="0" indent="0" algn="ctr" rtl="0">
              <a:spcBef>
                <a:spcPts val="0"/>
              </a:spcBef>
              <a:spcAft>
                <a:spcPts val="0"/>
              </a:spcAft>
              <a:buNone/>
            </a:pPr>
            <a:r>
              <a:rPr lang="en-US"/>
              <a:t>Key Findings from </a:t>
            </a:r>
            <a:endParaRPr/>
          </a:p>
          <a:p>
            <a:pPr marL="0" lvl="0" indent="0" algn="ctr" rtl="0">
              <a:spcBef>
                <a:spcPts val="0"/>
              </a:spcBef>
              <a:spcAft>
                <a:spcPts val="0"/>
              </a:spcAft>
              <a:buNone/>
            </a:pPr>
            <a:r>
              <a:rPr lang="en-US"/>
              <a:t>Stopping Menthol Saving Lives Report</a:t>
            </a:r>
            <a:endParaRPr/>
          </a:p>
        </p:txBody>
      </p:sp>
      <p:sp>
        <p:nvSpPr>
          <p:cNvPr id="260" name="Google Shape;260;g22c9e4c7141_0_261"/>
          <p:cNvSpPr txBox="1">
            <a:spLocks noGrp="1"/>
          </p:cNvSpPr>
          <p:nvPr>
            <p:ph type="body" idx="1"/>
          </p:nvPr>
        </p:nvSpPr>
        <p:spPr>
          <a:xfrm>
            <a:off x="349850" y="1825625"/>
            <a:ext cx="11453100" cy="4351200"/>
          </a:xfrm>
          <a:prstGeom prst="rect">
            <a:avLst/>
          </a:prstGeom>
        </p:spPr>
        <p:txBody>
          <a:bodyPr spcFirstLastPara="1" wrap="square" lIns="91425" tIns="45700" rIns="91425" bIns="45700" anchor="t" anchorCtr="0">
            <a:normAutofit fontScale="77500" lnSpcReduction="20000"/>
          </a:bodyPr>
          <a:lstStyle/>
          <a:p>
            <a:pPr marL="0" lvl="0" indent="0" algn="ctr" rtl="0">
              <a:lnSpc>
                <a:spcPct val="100000"/>
              </a:lnSpc>
              <a:spcBef>
                <a:spcPts val="0"/>
              </a:spcBef>
              <a:spcAft>
                <a:spcPts val="0"/>
              </a:spcAft>
              <a:buNone/>
            </a:pPr>
            <a:r>
              <a:rPr lang="en-US" b="1">
                <a:solidFill>
                  <a:srgbClr val="980000"/>
                </a:solidFill>
              </a:rPr>
              <a:t>Tobacco industry predatory marketing has had a devastating impact on </a:t>
            </a:r>
            <a:endParaRPr b="1">
              <a:solidFill>
                <a:srgbClr val="980000"/>
              </a:solidFill>
            </a:endParaRPr>
          </a:p>
          <a:p>
            <a:pPr marL="0" lvl="0" indent="0" algn="ctr" rtl="0">
              <a:lnSpc>
                <a:spcPct val="100000"/>
              </a:lnSpc>
              <a:spcBef>
                <a:spcPts val="0"/>
              </a:spcBef>
              <a:spcAft>
                <a:spcPts val="0"/>
              </a:spcAft>
              <a:buNone/>
            </a:pPr>
            <a:r>
              <a:rPr lang="en-US" b="1">
                <a:solidFill>
                  <a:srgbClr val="980000"/>
                </a:solidFill>
              </a:rPr>
              <a:t>the health of Black Americans.</a:t>
            </a:r>
            <a:endParaRPr b="1">
              <a:solidFill>
                <a:srgbClr val="980000"/>
              </a:solidFill>
            </a:endParaRPr>
          </a:p>
          <a:p>
            <a:pPr marL="457200" lvl="0" indent="-366395" algn="l" rtl="0">
              <a:spcBef>
                <a:spcPts val="1000"/>
              </a:spcBef>
              <a:spcAft>
                <a:spcPts val="0"/>
              </a:spcAft>
              <a:buSzPct val="100000"/>
              <a:buChar char="●"/>
            </a:pPr>
            <a:r>
              <a:rPr lang="en-US"/>
              <a:t>Tobacco use is the #1 preventable cause of death among Black Americans. Tobacco use claims 45,000 Black lives every year. </a:t>
            </a:r>
            <a:endParaRPr/>
          </a:p>
          <a:p>
            <a:pPr marL="457200" lvl="0" indent="0" algn="l" rtl="0">
              <a:spcBef>
                <a:spcPts val="1000"/>
              </a:spcBef>
              <a:spcAft>
                <a:spcPts val="0"/>
              </a:spcAft>
              <a:buNone/>
            </a:pPr>
            <a:endParaRPr/>
          </a:p>
          <a:p>
            <a:pPr marL="457200" lvl="0" indent="-366395" algn="l" rtl="0">
              <a:spcBef>
                <a:spcPts val="1000"/>
              </a:spcBef>
              <a:spcAft>
                <a:spcPts val="0"/>
              </a:spcAft>
              <a:buSzPct val="100000"/>
              <a:buChar char="●"/>
            </a:pPr>
            <a:r>
              <a:rPr lang="en-US"/>
              <a:t>Tobacco use is a major contributor to the three of the leading causes of death among Black Americans (Heart disease, Cancer, Stroke), with Black Americans dying from these at higher rates that other population groups.</a:t>
            </a:r>
            <a:endParaRPr/>
          </a:p>
          <a:p>
            <a:pPr marL="457200" lvl="0" indent="0" algn="l" rtl="0">
              <a:spcBef>
                <a:spcPts val="1000"/>
              </a:spcBef>
              <a:spcAft>
                <a:spcPts val="0"/>
              </a:spcAft>
              <a:buNone/>
            </a:pPr>
            <a:endParaRPr/>
          </a:p>
          <a:p>
            <a:pPr marL="457200" lvl="0" indent="-366395" algn="l" rtl="0">
              <a:spcBef>
                <a:spcPts val="1000"/>
              </a:spcBef>
              <a:spcAft>
                <a:spcPts val="0"/>
              </a:spcAft>
              <a:buSzPct val="100000"/>
              <a:buChar char="●"/>
            </a:pPr>
            <a:r>
              <a:rPr lang="en-US"/>
              <a:t>Smoking is causally linked to underlying conditions like heart disease and diabetes which disproportionately impact Black Americans and make them more susceptible to poor outcomes to COVID-19 as well. Smoking increases the risk for severe illness to COVID-19.</a:t>
            </a:r>
            <a:endParaRPr/>
          </a:p>
          <a:p>
            <a:pPr marL="457200" lvl="0" indent="0" algn="l" rtl="0">
              <a:spcBef>
                <a:spcPts val="1000"/>
              </a:spcBef>
              <a:spcAft>
                <a:spcPts val="0"/>
              </a:spcAft>
              <a:buNone/>
            </a:pPr>
            <a:endParaRPr/>
          </a:p>
        </p:txBody>
      </p:sp>
      <p:sp>
        <p:nvSpPr>
          <p:cNvPr id="261" name="Google Shape;261;g22c9e4c7141_0_261"/>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12</a:t>
            </a:fld>
            <a:endParaRPr/>
          </a:p>
        </p:txBody>
      </p:sp>
      <p:sp>
        <p:nvSpPr>
          <p:cNvPr id="262" name="Google Shape;262;g22c9e4c7141_0_261"/>
          <p:cNvSpPr txBox="1"/>
          <p:nvPr/>
        </p:nvSpPr>
        <p:spPr>
          <a:xfrm>
            <a:off x="1016200" y="6044475"/>
            <a:ext cx="76911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a:latin typeface="Calibri"/>
                <a:ea typeface="Calibri"/>
                <a:cs typeface="Calibri"/>
                <a:sym typeface="Calibri"/>
              </a:rPr>
              <a:t>Source: </a:t>
            </a:r>
            <a:r>
              <a:rPr lang="en-US" sz="1100" u="sng">
                <a:solidFill>
                  <a:schemeClr val="hlink"/>
                </a:solidFill>
                <a:latin typeface="Calibri"/>
                <a:ea typeface="Calibri"/>
                <a:cs typeface="Calibri"/>
                <a:sym typeface="Calibri"/>
                <a:hlinkClick r:id="rId3"/>
              </a:rPr>
              <a:t>https://www.tobaccofreekids.org/assets/content/what_we_do/industry_watch/menthol-report/2021_02_tfk-menthol-report.pdf</a:t>
            </a:r>
            <a:r>
              <a:rPr lang="en-US" sz="1100">
                <a:latin typeface="Calibri"/>
                <a:ea typeface="Calibri"/>
                <a:cs typeface="Calibri"/>
                <a:sym typeface="Calibri"/>
              </a:rPr>
              <a:t> </a:t>
            </a:r>
            <a:endParaRPr sz="1100">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g22c9e4c7141_0_271"/>
          <p:cNvSpPr txBox="1">
            <a:spLocks noGrp="1"/>
          </p:cNvSpPr>
          <p:nvPr>
            <p:ph type="title"/>
          </p:nvPr>
        </p:nvSpPr>
        <p:spPr>
          <a:xfrm>
            <a:off x="838200" y="162900"/>
            <a:ext cx="10515600" cy="12333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fontScale="90000"/>
          </a:bodyPr>
          <a:lstStyle/>
          <a:p>
            <a:pPr marL="0" lvl="0" indent="0" algn="ctr" rtl="0">
              <a:spcBef>
                <a:spcPts val="0"/>
              </a:spcBef>
              <a:spcAft>
                <a:spcPts val="0"/>
              </a:spcAft>
              <a:buNone/>
            </a:pPr>
            <a:r>
              <a:rPr lang="en-US"/>
              <a:t>2nd Key Finding from </a:t>
            </a:r>
            <a:endParaRPr/>
          </a:p>
          <a:p>
            <a:pPr marL="0" lvl="0" indent="0" algn="ctr" rtl="0">
              <a:spcBef>
                <a:spcPts val="0"/>
              </a:spcBef>
              <a:spcAft>
                <a:spcPts val="0"/>
              </a:spcAft>
              <a:buNone/>
            </a:pPr>
            <a:r>
              <a:rPr lang="en-US"/>
              <a:t>Stopping Menthol Saving Lives Report</a:t>
            </a:r>
            <a:endParaRPr/>
          </a:p>
        </p:txBody>
      </p:sp>
      <p:sp>
        <p:nvSpPr>
          <p:cNvPr id="269" name="Google Shape;269;g22c9e4c7141_0_271"/>
          <p:cNvSpPr txBox="1">
            <a:spLocks noGrp="1"/>
          </p:cNvSpPr>
          <p:nvPr>
            <p:ph type="body" idx="1"/>
          </p:nvPr>
        </p:nvSpPr>
        <p:spPr>
          <a:xfrm>
            <a:off x="1282198" y="1688000"/>
            <a:ext cx="10071600" cy="4351200"/>
          </a:xfrm>
          <a:prstGeom prst="rect">
            <a:avLst/>
          </a:prstGeom>
        </p:spPr>
        <p:txBody>
          <a:bodyPr spcFirstLastPara="1" wrap="square" lIns="91425" tIns="45700" rIns="91425" bIns="45700" anchor="t" anchorCtr="0">
            <a:normAutofit fontScale="85000" lnSpcReduction="20000"/>
          </a:bodyPr>
          <a:lstStyle/>
          <a:p>
            <a:pPr marL="0" lvl="0" indent="0" algn="ctr" rtl="0">
              <a:spcBef>
                <a:spcPts val="1000"/>
              </a:spcBef>
              <a:spcAft>
                <a:spcPts val="0"/>
              </a:spcAft>
              <a:buNone/>
            </a:pPr>
            <a:r>
              <a:rPr lang="en-US" b="1">
                <a:solidFill>
                  <a:srgbClr val="980000"/>
                </a:solidFill>
              </a:rPr>
              <a:t>Menthol cigarettes are a major reason why Black Americans suffer unfairly and disproportionately from tobacco use.</a:t>
            </a:r>
            <a:endParaRPr b="1">
              <a:solidFill>
                <a:srgbClr val="980000"/>
              </a:solidFill>
            </a:endParaRPr>
          </a:p>
          <a:p>
            <a:pPr marL="0" lvl="0" indent="0" algn="ctr" rtl="0">
              <a:spcBef>
                <a:spcPts val="1000"/>
              </a:spcBef>
              <a:spcAft>
                <a:spcPts val="0"/>
              </a:spcAft>
              <a:buNone/>
            </a:pPr>
            <a:endParaRPr b="1">
              <a:solidFill>
                <a:srgbClr val="980000"/>
              </a:solidFill>
            </a:endParaRPr>
          </a:p>
          <a:p>
            <a:pPr marL="457200" lvl="0" indent="-379730" algn="l" rtl="0">
              <a:spcBef>
                <a:spcPts val="0"/>
              </a:spcBef>
              <a:spcAft>
                <a:spcPts val="0"/>
              </a:spcAft>
              <a:buClr>
                <a:schemeClr val="dk1"/>
              </a:buClr>
              <a:buSzPct val="100000"/>
              <a:buChar char="●"/>
            </a:pPr>
            <a:r>
              <a:rPr lang="en-US">
                <a:solidFill>
                  <a:schemeClr val="dk1"/>
                </a:solidFill>
              </a:rPr>
              <a:t>Research has found that menthol cigarettes are more addictive and harder to quit.</a:t>
            </a:r>
            <a:endParaRPr>
              <a:solidFill>
                <a:schemeClr val="dk1"/>
              </a:solidFill>
            </a:endParaRPr>
          </a:p>
          <a:p>
            <a:pPr marL="457200" lvl="0" indent="0" algn="l" rtl="0">
              <a:spcBef>
                <a:spcPts val="0"/>
              </a:spcBef>
              <a:spcAft>
                <a:spcPts val="0"/>
              </a:spcAft>
              <a:buNone/>
            </a:pPr>
            <a:endParaRPr>
              <a:solidFill>
                <a:schemeClr val="dk1"/>
              </a:solidFill>
            </a:endParaRPr>
          </a:p>
          <a:p>
            <a:pPr marL="457200" lvl="0" indent="-379730" algn="l" rtl="0">
              <a:spcBef>
                <a:spcPts val="0"/>
              </a:spcBef>
              <a:spcAft>
                <a:spcPts val="0"/>
              </a:spcAft>
              <a:buClr>
                <a:schemeClr val="dk1"/>
              </a:buClr>
              <a:buSzPct val="100000"/>
              <a:buChar char="●"/>
            </a:pPr>
            <a:r>
              <a:rPr lang="en-US">
                <a:solidFill>
                  <a:schemeClr val="dk1"/>
                </a:solidFill>
              </a:rPr>
              <a:t>While smokers who are Black want to quit, and have tried to quit more than their counterparts, they have been found to be less likely to succeed in quitting.  </a:t>
            </a:r>
            <a:endParaRPr>
              <a:solidFill>
                <a:schemeClr val="dk1"/>
              </a:solidFill>
            </a:endParaRPr>
          </a:p>
          <a:p>
            <a:pPr marL="0" lvl="0" indent="0" algn="l" rtl="0">
              <a:spcBef>
                <a:spcPts val="0"/>
              </a:spcBef>
              <a:spcAft>
                <a:spcPts val="0"/>
              </a:spcAft>
              <a:buNone/>
            </a:pPr>
            <a:endParaRPr>
              <a:solidFill>
                <a:schemeClr val="dk1"/>
              </a:solidFill>
            </a:endParaRPr>
          </a:p>
          <a:p>
            <a:pPr marL="457200" lvl="0" indent="-379730" algn="l" rtl="0">
              <a:spcBef>
                <a:spcPts val="1000"/>
              </a:spcBef>
              <a:spcAft>
                <a:spcPts val="0"/>
              </a:spcAft>
              <a:buSzPct val="100000"/>
              <a:buChar char="●"/>
            </a:pPr>
            <a:r>
              <a:rPr lang="en-US"/>
              <a:t>Because menthol has made it easier to start and more difficult to quit, there is higher tobacco related disease and death in this population in part due to the greater use of Menthol.</a:t>
            </a:r>
            <a:endParaRPr/>
          </a:p>
          <a:p>
            <a:pPr marL="457200" lvl="0" indent="0" algn="l" rtl="0">
              <a:spcBef>
                <a:spcPts val="0"/>
              </a:spcBef>
              <a:spcAft>
                <a:spcPts val="0"/>
              </a:spcAft>
              <a:buNone/>
            </a:pPr>
            <a:endParaRPr>
              <a:solidFill>
                <a:schemeClr val="dk1"/>
              </a:solidFill>
            </a:endParaRPr>
          </a:p>
          <a:p>
            <a:pPr marL="0" lvl="0" indent="0" algn="l" rtl="0">
              <a:spcBef>
                <a:spcPts val="0"/>
              </a:spcBef>
              <a:spcAft>
                <a:spcPts val="0"/>
              </a:spcAft>
              <a:buNone/>
            </a:pPr>
            <a:endParaRPr b="1">
              <a:solidFill>
                <a:schemeClr val="dk1"/>
              </a:solidFill>
            </a:endParaRPr>
          </a:p>
        </p:txBody>
      </p:sp>
      <p:sp>
        <p:nvSpPr>
          <p:cNvPr id="270" name="Google Shape;270;g22c9e4c7141_0_271"/>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13</a:t>
            </a:fld>
            <a:endParaRPr/>
          </a:p>
        </p:txBody>
      </p:sp>
      <p:sp>
        <p:nvSpPr>
          <p:cNvPr id="271" name="Google Shape;271;g22c9e4c7141_0_271"/>
          <p:cNvSpPr txBox="1"/>
          <p:nvPr/>
        </p:nvSpPr>
        <p:spPr>
          <a:xfrm>
            <a:off x="752425" y="5947300"/>
            <a:ext cx="816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a:latin typeface="Calibri"/>
                <a:ea typeface="Calibri"/>
                <a:cs typeface="Calibri"/>
                <a:sym typeface="Calibri"/>
              </a:rPr>
              <a:t>Source: </a:t>
            </a:r>
            <a:r>
              <a:rPr lang="en-US" sz="1100" u="sng">
                <a:solidFill>
                  <a:schemeClr val="hlink"/>
                </a:solidFill>
                <a:latin typeface="Calibri"/>
                <a:ea typeface="Calibri"/>
                <a:cs typeface="Calibri"/>
                <a:sym typeface="Calibri"/>
                <a:hlinkClick r:id="rId3"/>
              </a:rPr>
              <a:t>https://www.tobaccofreekids.org/assets/content/what_we_do/industry_watch/menthol-report/2021_02_tfk-menthol-report.pdf</a:t>
            </a:r>
            <a:r>
              <a:rPr lang="en-US" sz="1100">
                <a:latin typeface="Calibri"/>
                <a:ea typeface="Calibri"/>
                <a:cs typeface="Calibri"/>
                <a:sym typeface="Calibri"/>
              </a:rPr>
              <a:t> </a:t>
            </a:r>
            <a:endParaRPr sz="1100">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g22c9e4c7141_0_279"/>
          <p:cNvSpPr txBox="1">
            <a:spLocks noGrp="1"/>
          </p:cNvSpPr>
          <p:nvPr>
            <p:ph type="title"/>
          </p:nvPr>
        </p:nvSpPr>
        <p:spPr>
          <a:xfrm>
            <a:off x="838200" y="334900"/>
            <a:ext cx="10515600" cy="11415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fontScale="90000"/>
          </a:bodyPr>
          <a:lstStyle/>
          <a:p>
            <a:pPr marL="0" lvl="0" indent="0" algn="ctr" rtl="0">
              <a:spcBef>
                <a:spcPts val="0"/>
              </a:spcBef>
              <a:spcAft>
                <a:spcPts val="0"/>
              </a:spcAft>
              <a:buNone/>
            </a:pPr>
            <a:r>
              <a:rPr lang="en-US"/>
              <a:t>3rd Key Finding from</a:t>
            </a:r>
            <a:endParaRPr/>
          </a:p>
          <a:p>
            <a:pPr marL="0" lvl="0" indent="0" algn="ctr" rtl="0">
              <a:spcBef>
                <a:spcPts val="0"/>
              </a:spcBef>
              <a:spcAft>
                <a:spcPts val="0"/>
              </a:spcAft>
              <a:buNone/>
            </a:pPr>
            <a:r>
              <a:rPr lang="en-US"/>
              <a:t> Stopping Menthol Saving Lives Report</a:t>
            </a:r>
            <a:endParaRPr/>
          </a:p>
        </p:txBody>
      </p:sp>
      <p:sp>
        <p:nvSpPr>
          <p:cNvPr id="278" name="Google Shape;278;g22c9e4c7141_0_279"/>
          <p:cNvSpPr txBox="1">
            <a:spLocks noGrp="1"/>
          </p:cNvSpPr>
          <p:nvPr>
            <p:ph type="body" idx="1"/>
          </p:nvPr>
        </p:nvSpPr>
        <p:spPr>
          <a:xfrm>
            <a:off x="1196675" y="1706125"/>
            <a:ext cx="10515600" cy="4351200"/>
          </a:xfrm>
          <a:prstGeom prst="rect">
            <a:avLst/>
          </a:prstGeom>
        </p:spPr>
        <p:txBody>
          <a:bodyPr spcFirstLastPara="1" wrap="square" lIns="91425" tIns="45700" rIns="91425" bIns="45700" anchor="t" anchorCtr="0">
            <a:normAutofit fontScale="55000" lnSpcReduction="20000"/>
          </a:bodyPr>
          <a:lstStyle/>
          <a:p>
            <a:pPr marL="457200" lvl="0" indent="0" algn="ctr" rtl="0">
              <a:spcBef>
                <a:spcPts val="1000"/>
              </a:spcBef>
              <a:spcAft>
                <a:spcPts val="0"/>
              </a:spcAft>
              <a:buNone/>
            </a:pPr>
            <a:r>
              <a:rPr lang="en-US" sz="3079" b="1">
                <a:solidFill>
                  <a:srgbClr val="980000"/>
                </a:solidFill>
              </a:rPr>
              <a:t>Strong action is need to protect health and save lives.</a:t>
            </a:r>
            <a:endParaRPr sz="3079" b="1">
              <a:solidFill>
                <a:srgbClr val="980000"/>
              </a:solidFill>
            </a:endParaRPr>
          </a:p>
          <a:p>
            <a:pPr marL="457200" lvl="0" indent="0" algn="ctr" rtl="0">
              <a:spcBef>
                <a:spcPts val="1000"/>
              </a:spcBef>
              <a:spcAft>
                <a:spcPts val="0"/>
              </a:spcAft>
              <a:buNone/>
            </a:pPr>
            <a:endParaRPr sz="3079" b="1">
              <a:solidFill>
                <a:srgbClr val="980000"/>
              </a:solidFill>
            </a:endParaRPr>
          </a:p>
          <a:p>
            <a:pPr marL="457200" lvl="0" indent="-365233" algn="l" rtl="0">
              <a:spcBef>
                <a:spcPts val="1000"/>
              </a:spcBef>
              <a:spcAft>
                <a:spcPts val="0"/>
              </a:spcAft>
              <a:buClr>
                <a:schemeClr val="dk1"/>
              </a:buClr>
              <a:buSzPct val="100000"/>
              <a:buChar char="●"/>
            </a:pPr>
            <a:r>
              <a:rPr lang="en-US" sz="3912">
                <a:solidFill>
                  <a:schemeClr val="dk1"/>
                </a:solidFill>
              </a:rPr>
              <a:t>The report confirms in order to protect the health of Black Americans and to address tobacco related health disparities, menthol cigarettes and all flavored tobacco products should be prohibited.</a:t>
            </a:r>
            <a:endParaRPr sz="3912">
              <a:solidFill>
                <a:schemeClr val="dk1"/>
              </a:solidFill>
            </a:endParaRPr>
          </a:p>
          <a:p>
            <a:pPr marL="0" lvl="0" indent="0" algn="l" rtl="0">
              <a:spcBef>
                <a:spcPts val="1000"/>
              </a:spcBef>
              <a:spcAft>
                <a:spcPts val="0"/>
              </a:spcAft>
              <a:buNone/>
            </a:pPr>
            <a:endParaRPr sz="3912">
              <a:solidFill>
                <a:schemeClr val="dk1"/>
              </a:solidFill>
            </a:endParaRPr>
          </a:p>
          <a:p>
            <a:pPr marL="457200" lvl="0" indent="-365233" algn="l" rtl="0">
              <a:spcBef>
                <a:spcPts val="1000"/>
              </a:spcBef>
              <a:spcAft>
                <a:spcPts val="0"/>
              </a:spcAft>
              <a:buClr>
                <a:schemeClr val="dk1"/>
              </a:buClr>
              <a:buSzPct val="100000"/>
              <a:buChar char="●"/>
            </a:pPr>
            <a:r>
              <a:rPr lang="en-US" sz="3912">
                <a:solidFill>
                  <a:schemeClr val="dk1"/>
                </a:solidFill>
              </a:rPr>
              <a:t>In 2011, the FDA Tobacco Product Scientific Advisory Committee (TPSAC) concluded the “Removal of menthol cigarettes from the marketplace would benefit public health in the United States.”</a:t>
            </a:r>
            <a:endParaRPr sz="3912">
              <a:solidFill>
                <a:schemeClr val="dk1"/>
              </a:solidFill>
            </a:endParaRPr>
          </a:p>
          <a:p>
            <a:pPr marL="0" lvl="0" indent="0" algn="l" rtl="0">
              <a:spcBef>
                <a:spcPts val="1000"/>
              </a:spcBef>
              <a:spcAft>
                <a:spcPts val="0"/>
              </a:spcAft>
              <a:buNone/>
            </a:pPr>
            <a:endParaRPr sz="3912">
              <a:solidFill>
                <a:schemeClr val="dk1"/>
              </a:solidFill>
            </a:endParaRPr>
          </a:p>
          <a:p>
            <a:pPr marL="457200" lvl="0" indent="-365233" algn="l" rtl="0">
              <a:spcBef>
                <a:spcPts val="1000"/>
              </a:spcBef>
              <a:spcAft>
                <a:spcPts val="0"/>
              </a:spcAft>
              <a:buClr>
                <a:schemeClr val="dk1"/>
              </a:buClr>
              <a:buSzPct val="100000"/>
              <a:buChar char="●"/>
            </a:pPr>
            <a:r>
              <a:rPr lang="en-US" sz="3912">
                <a:solidFill>
                  <a:schemeClr val="dk1"/>
                </a:solidFill>
              </a:rPr>
              <a:t>April 2022, FDA announced proposed plans to ban menthol as a characterizing flavor in cigarettes and to prohibit all characterizing flavors (other than tobacco) in cigars.</a:t>
            </a:r>
            <a:endParaRPr sz="3912">
              <a:solidFill>
                <a:schemeClr val="dk1"/>
              </a:solidFill>
            </a:endParaRPr>
          </a:p>
          <a:p>
            <a:pPr marL="457200" lvl="0" indent="0" algn="l" rtl="0">
              <a:spcBef>
                <a:spcPts val="1000"/>
              </a:spcBef>
              <a:spcAft>
                <a:spcPts val="0"/>
              </a:spcAft>
              <a:buNone/>
            </a:pPr>
            <a:endParaRPr sz="3912" b="1">
              <a:solidFill>
                <a:schemeClr val="dk1"/>
              </a:solidFill>
            </a:endParaRPr>
          </a:p>
          <a:p>
            <a:pPr marL="0" lvl="0" indent="0" algn="ctr" rtl="0">
              <a:spcBef>
                <a:spcPts val="1000"/>
              </a:spcBef>
              <a:spcAft>
                <a:spcPts val="0"/>
              </a:spcAft>
              <a:buNone/>
            </a:pPr>
            <a:endParaRPr b="1"/>
          </a:p>
        </p:txBody>
      </p:sp>
      <p:sp>
        <p:nvSpPr>
          <p:cNvPr id="279" name="Google Shape;279;g22c9e4c7141_0_279"/>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14</a:t>
            </a:fld>
            <a:endParaRPr/>
          </a:p>
        </p:txBody>
      </p:sp>
      <p:sp>
        <p:nvSpPr>
          <p:cNvPr id="280" name="Google Shape;280;g22c9e4c7141_0_279"/>
          <p:cNvSpPr txBox="1"/>
          <p:nvPr/>
        </p:nvSpPr>
        <p:spPr>
          <a:xfrm>
            <a:off x="1196675" y="6155550"/>
            <a:ext cx="6427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Calibri"/>
              <a:ea typeface="Calibri"/>
              <a:cs typeface="Calibri"/>
              <a:sym typeface="Calibri"/>
            </a:endParaRPr>
          </a:p>
        </p:txBody>
      </p:sp>
      <p:sp>
        <p:nvSpPr>
          <p:cNvPr id="281" name="Google Shape;281;g22c9e4c7141_0_279"/>
          <p:cNvSpPr txBox="1"/>
          <p:nvPr/>
        </p:nvSpPr>
        <p:spPr>
          <a:xfrm>
            <a:off x="1321625" y="6141650"/>
            <a:ext cx="75660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a:latin typeface="Calibri"/>
                <a:ea typeface="Calibri"/>
                <a:cs typeface="Calibri"/>
                <a:sym typeface="Calibri"/>
              </a:rPr>
              <a:t>Source: </a:t>
            </a:r>
            <a:r>
              <a:rPr lang="en-US" sz="1100" u="sng">
                <a:solidFill>
                  <a:schemeClr val="hlink"/>
                </a:solidFill>
                <a:latin typeface="Calibri"/>
                <a:ea typeface="Calibri"/>
                <a:cs typeface="Calibri"/>
                <a:sym typeface="Calibri"/>
                <a:hlinkClick r:id="rId3"/>
              </a:rPr>
              <a:t>https://www.tobaccofreekids.org/assets/content/what_we_do/industry_watch/menthol-report/2021_02_tfk-menthol-report.pdf</a:t>
            </a:r>
            <a:r>
              <a:rPr lang="en-US" sz="1100">
                <a:latin typeface="Calibri"/>
                <a:ea typeface="Calibri"/>
                <a:cs typeface="Calibri"/>
                <a:sym typeface="Calibri"/>
              </a:rPr>
              <a:t> </a:t>
            </a:r>
            <a:endParaRPr sz="1100">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g2330ed6c8f5_0_57"/>
          <p:cNvSpPr txBox="1">
            <a:spLocks noGrp="1"/>
          </p:cNvSpPr>
          <p:nvPr>
            <p:ph type="title"/>
          </p:nvPr>
        </p:nvSpPr>
        <p:spPr>
          <a:xfrm>
            <a:off x="1060150" y="596349"/>
            <a:ext cx="10515600" cy="9948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None/>
            </a:pPr>
            <a:r>
              <a:rPr lang="en-US"/>
              <a:t>FDA &amp; Menthol</a:t>
            </a:r>
            <a:endParaRPr/>
          </a:p>
        </p:txBody>
      </p:sp>
      <p:sp>
        <p:nvSpPr>
          <p:cNvPr id="288" name="Google Shape;288;g2330ed6c8f5_0_57"/>
          <p:cNvSpPr txBox="1">
            <a:spLocks noGrp="1"/>
          </p:cNvSpPr>
          <p:nvPr>
            <p:ph type="body" idx="1"/>
          </p:nvPr>
        </p:nvSpPr>
        <p:spPr>
          <a:xfrm>
            <a:off x="838150" y="1591150"/>
            <a:ext cx="10737600" cy="4477800"/>
          </a:xfrm>
          <a:prstGeom prst="rect">
            <a:avLst/>
          </a:prstGeom>
        </p:spPr>
        <p:txBody>
          <a:bodyPr spcFirstLastPara="1" wrap="square" lIns="91425" tIns="45700" rIns="91425" bIns="45700" anchor="t" anchorCtr="0">
            <a:normAutofit fontScale="32500" lnSpcReduction="20000"/>
          </a:bodyPr>
          <a:lstStyle/>
          <a:p>
            <a:pPr marL="0" lvl="0" indent="0" algn="ctr" rtl="0">
              <a:spcBef>
                <a:spcPts val="1000"/>
              </a:spcBef>
              <a:spcAft>
                <a:spcPts val="0"/>
              </a:spcAft>
              <a:buNone/>
            </a:pPr>
            <a:r>
              <a:rPr lang="en-US" sz="7280" b="1">
                <a:solidFill>
                  <a:srgbClr val="980000"/>
                </a:solidFill>
              </a:rPr>
              <a:t>We can’t afford to wait!</a:t>
            </a:r>
            <a:endParaRPr sz="7280" b="1">
              <a:solidFill>
                <a:srgbClr val="980000"/>
              </a:solidFill>
            </a:endParaRPr>
          </a:p>
          <a:p>
            <a:pPr marL="0" lvl="0" indent="0" algn="ctr" rtl="0">
              <a:spcBef>
                <a:spcPts val="1000"/>
              </a:spcBef>
              <a:spcAft>
                <a:spcPts val="0"/>
              </a:spcAft>
              <a:buNone/>
            </a:pPr>
            <a:endParaRPr b="1">
              <a:solidFill>
                <a:srgbClr val="980000"/>
              </a:solidFill>
            </a:endParaRPr>
          </a:p>
          <a:p>
            <a:pPr marL="457200" marR="341561" lvl="0" indent="0" algn="ctr" rtl="0">
              <a:lnSpc>
                <a:spcPct val="100000"/>
              </a:lnSpc>
              <a:spcBef>
                <a:spcPts val="0"/>
              </a:spcBef>
              <a:spcAft>
                <a:spcPts val="0"/>
              </a:spcAft>
              <a:buClr>
                <a:schemeClr val="dk1"/>
              </a:buClr>
              <a:buSzPts val="358"/>
              <a:buFont typeface="Arial"/>
              <a:buNone/>
            </a:pPr>
            <a:r>
              <a:rPr lang="en-US" sz="5500" b="1">
                <a:solidFill>
                  <a:schemeClr val="dk1"/>
                </a:solidFill>
                <a:highlight>
                  <a:srgbClr val="FFFFFF"/>
                </a:highlight>
              </a:rPr>
              <a:t>April 2022, the FDA proposed to ban menthol as a characterizing flavor in cigarettes; as well as, to prohibit all characterizing flavors (other than tobacco) in cigars.</a:t>
            </a:r>
            <a:endParaRPr sz="5500" b="1">
              <a:solidFill>
                <a:schemeClr val="dk1"/>
              </a:solidFill>
              <a:highlight>
                <a:srgbClr val="FFFFFF"/>
              </a:highlight>
            </a:endParaRPr>
          </a:p>
          <a:p>
            <a:pPr marL="457200" marR="341561" lvl="0" indent="0" algn="ctr" rtl="0">
              <a:lnSpc>
                <a:spcPct val="100000"/>
              </a:lnSpc>
              <a:spcBef>
                <a:spcPts val="1200"/>
              </a:spcBef>
              <a:spcAft>
                <a:spcPts val="0"/>
              </a:spcAft>
              <a:buClr>
                <a:schemeClr val="dk1"/>
              </a:buClr>
              <a:buSzPts val="358"/>
              <a:buFont typeface="Arial"/>
              <a:buNone/>
            </a:pPr>
            <a:endParaRPr sz="5500">
              <a:solidFill>
                <a:schemeClr val="dk1"/>
              </a:solidFill>
              <a:highlight>
                <a:srgbClr val="FFFFFF"/>
              </a:highlight>
            </a:endParaRPr>
          </a:p>
          <a:p>
            <a:pPr marL="0" lvl="0" indent="0" algn="l" rtl="0">
              <a:spcBef>
                <a:spcPts val="1200"/>
              </a:spcBef>
              <a:spcAft>
                <a:spcPts val="0"/>
              </a:spcAft>
              <a:buNone/>
            </a:pPr>
            <a:r>
              <a:rPr lang="en-US" sz="5750" b="1">
                <a:solidFill>
                  <a:srgbClr val="980000"/>
                </a:solidFill>
              </a:rPr>
              <a:t>When the proposed rule to ban menthol becomes active it will: </a:t>
            </a:r>
            <a:endParaRPr sz="5750" b="1">
              <a:solidFill>
                <a:srgbClr val="980000"/>
              </a:solidFill>
            </a:endParaRPr>
          </a:p>
          <a:p>
            <a:pPr marL="0" lvl="0" indent="0" algn="l" rtl="0">
              <a:spcBef>
                <a:spcPts val="1000"/>
              </a:spcBef>
              <a:spcAft>
                <a:spcPts val="0"/>
              </a:spcAft>
              <a:buNone/>
            </a:pPr>
            <a:endParaRPr sz="6538" b="1">
              <a:solidFill>
                <a:srgbClr val="980000"/>
              </a:solidFill>
            </a:endParaRPr>
          </a:p>
          <a:p>
            <a:pPr marL="457200" lvl="0" indent="-363537" algn="l" rtl="0">
              <a:lnSpc>
                <a:spcPct val="100000"/>
              </a:lnSpc>
              <a:spcBef>
                <a:spcPts val="0"/>
              </a:spcBef>
              <a:spcAft>
                <a:spcPts val="0"/>
              </a:spcAft>
              <a:buClr>
                <a:schemeClr val="dk1"/>
              </a:buClr>
              <a:buSzPct val="100000"/>
              <a:buFont typeface="Calibri"/>
              <a:buChar char="●"/>
            </a:pPr>
            <a:r>
              <a:rPr lang="en-US" sz="6538" b="1">
                <a:solidFill>
                  <a:schemeClr val="dk1"/>
                </a:solidFill>
                <a:highlight>
                  <a:srgbClr val="FFFFFF"/>
                </a:highlight>
              </a:rPr>
              <a:t>Protect youth</a:t>
            </a:r>
            <a:r>
              <a:rPr lang="en-US" sz="6538">
                <a:solidFill>
                  <a:schemeClr val="dk1"/>
                </a:solidFill>
                <a:highlight>
                  <a:srgbClr val="FFFFFF"/>
                </a:highlight>
              </a:rPr>
              <a:t> - by reducing the appeal of cigarettes and reduce the likelihood that nonusers who experiment with these products will progress to regular smoking.</a:t>
            </a:r>
            <a:endParaRPr sz="6538">
              <a:solidFill>
                <a:schemeClr val="dk1"/>
              </a:solidFill>
              <a:highlight>
                <a:srgbClr val="FFFFFF"/>
              </a:highlight>
            </a:endParaRPr>
          </a:p>
          <a:p>
            <a:pPr marL="457200" lvl="0" indent="0" algn="l" rtl="0">
              <a:lnSpc>
                <a:spcPct val="100000"/>
              </a:lnSpc>
              <a:spcBef>
                <a:spcPts val="0"/>
              </a:spcBef>
              <a:spcAft>
                <a:spcPts val="0"/>
              </a:spcAft>
              <a:buNone/>
            </a:pPr>
            <a:endParaRPr sz="6538">
              <a:solidFill>
                <a:schemeClr val="dk1"/>
              </a:solidFill>
              <a:highlight>
                <a:srgbClr val="FFFFFF"/>
              </a:highlight>
            </a:endParaRPr>
          </a:p>
          <a:p>
            <a:pPr marL="457200" lvl="0" indent="-363537" algn="l" rtl="0">
              <a:lnSpc>
                <a:spcPct val="100000"/>
              </a:lnSpc>
              <a:spcBef>
                <a:spcPts val="0"/>
              </a:spcBef>
              <a:spcAft>
                <a:spcPts val="0"/>
              </a:spcAft>
              <a:buClr>
                <a:schemeClr val="dk1"/>
              </a:buClr>
              <a:buSzPct val="100000"/>
              <a:buFont typeface="Georgia"/>
              <a:buChar char="●"/>
            </a:pPr>
            <a:r>
              <a:rPr lang="en-US" sz="6538" b="1">
                <a:solidFill>
                  <a:schemeClr val="dk1"/>
                </a:solidFill>
                <a:highlight>
                  <a:srgbClr val="FFFFFF"/>
                </a:highlight>
              </a:rPr>
              <a:t>Advance Health Equity</a:t>
            </a:r>
            <a:r>
              <a:rPr lang="en-US" sz="6538">
                <a:solidFill>
                  <a:schemeClr val="dk1"/>
                </a:solidFill>
                <a:highlight>
                  <a:srgbClr val="FFFFFF"/>
                </a:highlight>
              </a:rPr>
              <a:t> - Alleviate cigarette and cigar predatory marketing practices targeting communities of color, LGBTQ+ populations and those of low income attainment.</a:t>
            </a:r>
            <a:endParaRPr sz="6538">
              <a:solidFill>
                <a:schemeClr val="dk1"/>
              </a:solidFill>
              <a:highlight>
                <a:srgbClr val="FFFFFF"/>
              </a:highlight>
            </a:endParaRPr>
          </a:p>
          <a:p>
            <a:pPr marL="457200" lvl="0" indent="0" algn="l" rtl="0">
              <a:lnSpc>
                <a:spcPct val="100000"/>
              </a:lnSpc>
              <a:spcBef>
                <a:spcPts val="0"/>
              </a:spcBef>
              <a:spcAft>
                <a:spcPts val="0"/>
              </a:spcAft>
              <a:buNone/>
            </a:pPr>
            <a:endParaRPr sz="6538">
              <a:solidFill>
                <a:schemeClr val="dk1"/>
              </a:solidFill>
              <a:highlight>
                <a:srgbClr val="FFFFFF"/>
              </a:highlight>
            </a:endParaRPr>
          </a:p>
          <a:p>
            <a:pPr marL="457200" lvl="0" indent="-363537" algn="l" rtl="0">
              <a:lnSpc>
                <a:spcPct val="100000"/>
              </a:lnSpc>
              <a:spcBef>
                <a:spcPts val="0"/>
              </a:spcBef>
              <a:spcAft>
                <a:spcPts val="0"/>
              </a:spcAft>
              <a:buClr>
                <a:schemeClr val="dk1"/>
              </a:buClr>
              <a:buSzPct val="100000"/>
              <a:buFont typeface="Calibri"/>
              <a:buChar char="●"/>
            </a:pPr>
            <a:r>
              <a:rPr lang="en-US" sz="6538" b="1">
                <a:solidFill>
                  <a:schemeClr val="dk1"/>
                </a:solidFill>
                <a:highlight>
                  <a:srgbClr val="FFFFFF"/>
                </a:highlight>
              </a:rPr>
              <a:t>Improve the health and reduce the mortality risk </a:t>
            </a:r>
            <a:r>
              <a:rPr lang="en-US" sz="6538">
                <a:solidFill>
                  <a:schemeClr val="dk1"/>
                </a:solidFill>
                <a:highlight>
                  <a:srgbClr val="FFFFFF"/>
                </a:highlight>
              </a:rPr>
              <a:t>of current menthol cigarette smokers by decreasing cigarette consumption and increasing the likelihood of cessation. </a:t>
            </a:r>
            <a:endParaRPr sz="6538">
              <a:solidFill>
                <a:schemeClr val="dk1"/>
              </a:solidFill>
              <a:highlight>
                <a:srgbClr val="FFFFFF"/>
              </a:highlight>
            </a:endParaRPr>
          </a:p>
          <a:p>
            <a:pPr marL="0" lvl="0" indent="0" algn="l" rtl="0">
              <a:spcBef>
                <a:spcPts val="1000"/>
              </a:spcBef>
              <a:spcAft>
                <a:spcPts val="0"/>
              </a:spcAft>
              <a:buNone/>
            </a:pPr>
            <a:endParaRPr sz="2850" b="1">
              <a:solidFill>
                <a:srgbClr val="980000"/>
              </a:solidFill>
            </a:endParaRPr>
          </a:p>
        </p:txBody>
      </p:sp>
      <p:sp>
        <p:nvSpPr>
          <p:cNvPr id="289" name="Google Shape;289;g2330ed6c8f5_0_57"/>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15</a:t>
            </a:fld>
            <a:endParaRPr/>
          </a:p>
        </p:txBody>
      </p:sp>
      <p:sp>
        <p:nvSpPr>
          <p:cNvPr id="290" name="Google Shape;290;g2330ed6c8f5_0_57"/>
          <p:cNvSpPr txBox="1"/>
          <p:nvPr/>
        </p:nvSpPr>
        <p:spPr>
          <a:xfrm>
            <a:off x="964375" y="5897000"/>
            <a:ext cx="79818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i="1">
                <a:latin typeface="Calibri"/>
                <a:ea typeface="Calibri"/>
                <a:cs typeface="Calibri"/>
                <a:sym typeface="Calibri"/>
              </a:rPr>
              <a:t>Source</a:t>
            </a:r>
            <a:r>
              <a:rPr lang="en-US" sz="1100">
                <a:latin typeface="Calibri"/>
                <a:ea typeface="Calibri"/>
                <a:cs typeface="Calibri"/>
                <a:sym typeface="Calibri"/>
              </a:rPr>
              <a:t>: </a:t>
            </a:r>
            <a:r>
              <a:rPr lang="en-US" sz="1100" u="sng">
                <a:solidFill>
                  <a:schemeClr val="hlink"/>
                </a:solidFill>
                <a:latin typeface="Calibri"/>
                <a:ea typeface="Calibri"/>
                <a:cs typeface="Calibri"/>
                <a:sym typeface="Calibri"/>
                <a:hlinkClick r:id="rId3"/>
              </a:rPr>
              <a:t>https://www.fda.gov/news-events/press-announcements/fda-proposes-rules-prohibiting-menthol-cigarettes-and-flavored-cigars-prevent-youth-initiation</a:t>
            </a:r>
            <a:r>
              <a:rPr lang="en-US" sz="1100">
                <a:latin typeface="Calibri"/>
                <a:ea typeface="Calibri"/>
                <a:cs typeface="Calibri"/>
                <a:sym typeface="Calibri"/>
              </a:rPr>
              <a:t> </a:t>
            </a:r>
            <a:endParaRPr sz="1100">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2330ed6c8f5_0_69"/>
          <p:cNvSpPr txBox="1">
            <a:spLocks noGrp="1"/>
          </p:cNvSpPr>
          <p:nvPr>
            <p:ph type="title"/>
          </p:nvPr>
        </p:nvSpPr>
        <p:spPr>
          <a:xfrm>
            <a:off x="838200" y="596349"/>
            <a:ext cx="10515600" cy="9948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None/>
            </a:pPr>
            <a:r>
              <a:rPr lang="en-US"/>
              <a:t>FDA &amp; Menthol</a:t>
            </a:r>
            <a:endParaRPr/>
          </a:p>
        </p:txBody>
      </p:sp>
      <p:sp>
        <p:nvSpPr>
          <p:cNvPr id="297" name="Google Shape;297;g2330ed6c8f5_0_69"/>
          <p:cNvSpPr txBox="1">
            <a:spLocks noGrp="1"/>
          </p:cNvSpPr>
          <p:nvPr>
            <p:ph type="body" idx="1"/>
          </p:nvPr>
        </p:nvSpPr>
        <p:spPr>
          <a:xfrm>
            <a:off x="838075" y="1825625"/>
            <a:ext cx="10515600" cy="4351200"/>
          </a:xfrm>
          <a:prstGeom prst="rect">
            <a:avLst/>
          </a:prstGeom>
        </p:spPr>
        <p:txBody>
          <a:bodyPr spcFirstLastPara="1" wrap="square" lIns="91425" tIns="45700" rIns="91425" bIns="45700" anchor="t" anchorCtr="0">
            <a:normAutofit fontScale="92500" lnSpcReduction="20000"/>
          </a:bodyPr>
          <a:lstStyle/>
          <a:p>
            <a:pPr marL="0" lvl="0" indent="0" algn="ctr" rtl="0">
              <a:spcBef>
                <a:spcPts val="1000"/>
              </a:spcBef>
              <a:spcAft>
                <a:spcPts val="0"/>
              </a:spcAft>
              <a:buNone/>
            </a:pPr>
            <a:r>
              <a:rPr lang="en-US" sz="2700" b="1">
                <a:solidFill>
                  <a:srgbClr val="980000"/>
                </a:solidFill>
              </a:rPr>
              <a:t>We can’t afford to wait!</a:t>
            </a:r>
            <a:endParaRPr sz="2700" b="1">
              <a:solidFill>
                <a:srgbClr val="980000"/>
              </a:solidFill>
            </a:endParaRPr>
          </a:p>
          <a:p>
            <a:pPr marL="0" lvl="0" indent="0" algn="ctr" rtl="0">
              <a:spcBef>
                <a:spcPts val="1000"/>
              </a:spcBef>
              <a:spcAft>
                <a:spcPts val="0"/>
              </a:spcAft>
              <a:buNone/>
            </a:pPr>
            <a:endParaRPr sz="7600" b="1">
              <a:solidFill>
                <a:schemeClr val="dk1"/>
              </a:solidFill>
            </a:endParaRPr>
          </a:p>
          <a:p>
            <a:pPr marL="0" lvl="0" indent="0" algn="ctr" rtl="0">
              <a:spcBef>
                <a:spcPts val="1000"/>
              </a:spcBef>
              <a:spcAft>
                <a:spcPts val="0"/>
              </a:spcAft>
              <a:buNone/>
            </a:pPr>
            <a:r>
              <a:rPr lang="en-US" sz="4150">
                <a:solidFill>
                  <a:schemeClr val="dk1"/>
                </a:solidFill>
              </a:rPr>
              <a:t>The full process from proposed ruling to implementation could take months to years; with expected additional delays presented by the tobacco industry/allies.</a:t>
            </a:r>
            <a:endParaRPr sz="4150">
              <a:solidFill>
                <a:schemeClr val="dk1"/>
              </a:solidFill>
            </a:endParaRPr>
          </a:p>
          <a:p>
            <a:pPr marL="0" lvl="0" indent="0" algn="l" rtl="0">
              <a:spcBef>
                <a:spcPts val="1000"/>
              </a:spcBef>
              <a:spcAft>
                <a:spcPts val="0"/>
              </a:spcAft>
              <a:buNone/>
            </a:pPr>
            <a:endParaRPr sz="7600" b="1">
              <a:solidFill>
                <a:schemeClr val="dk1"/>
              </a:solidFill>
            </a:endParaRPr>
          </a:p>
          <a:p>
            <a:pPr marL="457200" lvl="0" indent="0" algn="l" rtl="0">
              <a:spcBef>
                <a:spcPts val="1000"/>
              </a:spcBef>
              <a:spcAft>
                <a:spcPts val="0"/>
              </a:spcAft>
              <a:buNone/>
            </a:pPr>
            <a:endParaRPr b="1">
              <a:solidFill>
                <a:schemeClr val="dk1"/>
              </a:solidFill>
            </a:endParaRPr>
          </a:p>
        </p:txBody>
      </p:sp>
      <p:sp>
        <p:nvSpPr>
          <p:cNvPr id="298" name="Google Shape;298;g2330ed6c8f5_0_69"/>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16</a:t>
            </a:fld>
            <a:endParaRPr/>
          </a:p>
        </p:txBody>
      </p:sp>
      <p:sp>
        <p:nvSpPr>
          <p:cNvPr id="299" name="Google Shape;299;g2330ed6c8f5_0_69"/>
          <p:cNvSpPr txBox="1"/>
          <p:nvPr/>
        </p:nvSpPr>
        <p:spPr>
          <a:xfrm>
            <a:off x="964375" y="6034625"/>
            <a:ext cx="75744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a:latin typeface="Calibri"/>
                <a:ea typeface="Calibri"/>
                <a:cs typeface="Calibri"/>
                <a:sym typeface="Calibri"/>
              </a:rPr>
              <a:t>Source: </a:t>
            </a:r>
            <a:r>
              <a:rPr lang="en-US" sz="1100" u="sng">
                <a:solidFill>
                  <a:schemeClr val="hlink"/>
                </a:solidFill>
                <a:latin typeface="Calibri"/>
                <a:ea typeface="Calibri"/>
                <a:cs typeface="Calibri"/>
                <a:sym typeface="Calibri"/>
                <a:hlinkClick r:id="rId3"/>
              </a:rPr>
              <a:t>https://www.federalregister.gov/documents/2013/07/24/2013-17805/menthol-in-cigarettes-tobacco-products-request-for-comments</a:t>
            </a:r>
            <a:r>
              <a:rPr lang="en-US" sz="1100">
                <a:latin typeface="Calibri"/>
                <a:ea typeface="Calibri"/>
                <a:cs typeface="Calibri"/>
                <a:sym typeface="Calibri"/>
              </a:rPr>
              <a:t> </a:t>
            </a:r>
            <a:endParaRPr sz="110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237708d947a_0_0"/>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FDA &amp; Menthol</a:t>
            </a:r>
            <a:endParaRPr/>
          </a:p>
        </p:txBody>
      </p:sp>
      <p:sp>
        <p:nvSpPr>
          <p:cNvPr id="306" name="Google Shape;306;g237708d947a_0_0"/>
          <p:cNvSpPr txBox="1">
            <a:spLocks noGrp="1"/>
          </p:cNvSpPr>
          <p:nvPr>
            <p:ph type="body" idx="1"/>
          </p:nvPr>
        </p:nvSpPr>
        <p:spPr>
          <a:xfrm>
            <a:off x="537175" y="1676400"/>
            <a:ext cx="11340300" cy="4576800"/>
          </a:xfrm>
          <a:prstGeom prst="rect">
            <a:avLst/>
          </a:prstGeom>
        </p:spPr>
        <p:txBody>
          <a:bodyPr spcFirstLastPara="1" wrap="square" lIns="91425" tIns="45700" rIns="91425" bIns="45700" anchor="t" anchorCtr="0">
            <a:normAutofit fontScale="92500" lnSpcReduction="20000"/>
          </a:bodyPr>
          <a:lstStyle/>
          <a:p>
            <a:pPr marL="457200" lvl="0" indent="-363696" algn="l" rtl="0">
              <a:spcBef>
                <a:spcPts val="1000"/>
              </a:spcBef>
              <a:spcAft>
                <a:spcPts val="0"/>
              </a:spcAft>
              <a:buClr>
                <a:srgbClr val="3C3934"/>
              </a:buClr>
              <a:buSzPct val="100000"/>
              <a:buFont typeface="Calibri"/>
              <a:buChar char="●"/>
            </a:pPr>
            <a:r>
              <a:rPr lang="en-US" sz="2300">
                <a:solidFill>
                  <a:srgbClr val="3C3934"/>
                </a:solidFill>
              </a:rPr>
              <a:t>The existing proposed rules on menthol do not address menthol in </a:t>
            </a:r>
            <a:r>
              <a:rPr lang="en-US" sz="2300" b="1">
                <a:solidFill>
                  <a:srgbClr val="3C3934"/>
                </a:solidFill>
              </a:rPr>
              <a:t>e-cigarette products</a:t>
            </a:r>
            <a:r>
              <a:rPr lang="en-US" sz="2300">
                <a:solidFill>
                  <a:srgbClr val="3C3934"/>
                </a:solidFill>
              </a:rPr>
              <a:t>.</a:t>
            </a:r>
            <a:endParaRPr sz="2300">
              <a:solidFill>
                <a:srgbClr val="3C3934"/>
              </a:solidFill>
            </a:endParaRPr>
          </a:p>
          <a:p>
            <a:pPr marL="0" lvl="0" indent="0" algn="l" rtl="0">
              <a:spcBef>
                <a:spcPts val="1000"/>
              </a:spcBef>
              <a:spcAft>
                <a:spcPts val="0"/>
              </a:spcAft>
              <a:buNone/>
            </a:pPr>
            <a:endParaRPr sz="2300">
              <a:solidFill>
                <a:srgbClr val="3C3934"/>
              </a:solidFill>
            </a:endParaRPr>
          </a:p>
          <a:p>
            <a:pPr marL="914400" lvl="1" indent="-363696" algn="l" rtl="0">
              <a:spcBef>
                <a:spcPts val="500"/>
              </a:spcBef>
              <a:spcAft>
                <a:spcPts val="0"/>
              </a:spcAft>
              <a:buClr>
                <a:srgbClr val="3C3934"/>
              </a:buClr>
              <a:buSzPct val="100000"/>
              <a:buFont typeface="Calibri"/>
              <a:buChar char="○"/>
            </a:pPr>
            <a:r>
              <a:rPr lang="en-US" sz="2300">
                <a:solidFill>
                  <a:srgbClr val="3C3934"/>
                </a:solidFill>
              </a:rPr>
              <a:t>FDA is evaluating the responses about the potential regulation of menthol through their Advanced Notice of Proposed Rulemaking comment period that took place from July-Sept. 2023.</a:t>
            </a:r>
            <a:endParaRPr sz="2300">
              <a:solidFill>
                <a:srgbClr val="3C3934"/>
              </a:solidFill>
            </a:endParaRPr>
          </a:p>
          <a:p>
            <a:pPr marL="1371600" lvl="2" indent="-363696" algn="l" rtl="0">
              <a:spcBef>
                <a:spcPts val="0"/>
              </a:spcBef>
              <a:spcAft>
                <a:spcPts val="0"/>
              </a:spcAft>
              <a:buClr>
                <a:srgbClr val="3C3934"/>
              </a:buClr>
              <a:buSzPct val="100000"/>
              <a:buChar char="■"/>
            </a:pPr>
            <a:r>
              <a:rPr lang="en-US" sz="2300" b="1" i="1">
                <a:solidFill>
                  <a:srgbClr val="3C3934"/>
                </a:solidFill>
              </a:rPr>
              <a:t>Example</a:t>
            </a:r>
            <a:r>
              <a:rPr lang="en-US" sz="2300">
                <a:solidFill>
                  <a:srgbClr val="3C3934"/>
                </a:solidFill>
              </a:rPr>
              <a:t>: “If a tobacco product standard for menthol in menthol cigarettes were to be established, </a:t>
            </a:r>
            <a:r>
              <a:rPr lang="en-US" sz="2300" i="1">
                <a:solidFill>
                  <a:srgbClr val="3C3934"/>
                </a:solidFill>
              </a:rPr>
              <a:t>should FDA consider issuing regulations to address menthol in other tobacco products besides cigarettes? If so, what other tobacco products with menthol should be regulated…”</a:t>
            </a:r>
            <a:endParaRPr sz="2300">
              <a:solidFill>
                <a:srgbClr val="3C3934"/>
              </a:solidFill>
            </a:endParaRPr>
          </a:p>
          <a:p>
            <a:pPr marL="0" lvl="0" indent="0" algn="l" rtl="0">
              <a:spcBef>
                <a:spcPts val="1000"/>
              </a:spcBef>
              <a:spcAft>
                <a:spcPts val="0"/>
              </a:spcAft>
              <a:buNone/>
            </a:pPr>
            <a:endParaRPr sz="2300">
              <a:solidFill>
                <a:srgbClr val="3C3934"/>
              </a:solidFill>
            </a:endParaRPr>
          </a:p>
          <a:p>
            <a:pPr marL="457200" lvl="0" indent="-363696" algn="l" rtl="0">
              <a:spcBef>
                <a:spcPts val="1000"/>
              </a:spcBef>
              <a:spcAft>
                <a:spcPts val="0"/>
              </a:spcAft>
              <a:buClr>
                <a:srgbClr val="3C3934"/>
              </a:buClr>
              <a:buSzPct val="100000"/>
              <a:buFont typeface="Calibri"/>
              <a:buChar char="●"/>
            </a:pPr>
            <a:r>
              <a:rPr lang="en-US" sz="2300">
                <a:solidFill>
                  <a:srgbClr val="3C3934"/>
                </a:solidFill>
              </a:rPr>
              <a:t>FDA is still completing review of e-cigarette marketing applications</a:t>
            </a:r>
            <a:endParaRPr sz="2300">
              <a:solidFill>
                <a:srgbClr val="3C3934"/>
              </a:solidFill>
            </a:endParaRPr>
          </a:p>
          <a:p>
            <a:pPr marL="914400" lvl="1" indent="-363696" algn="l" rtl="0">
              <a:spcBef>
                <a:spcPts val="0"/>
              </a:spcBef>
              <a:spcAft>
                <a:spcPts val="0"/>
              </a:spcAft>
              <a:buClr>
                <a:srgbClr val="3C3934"/>
              </a:buClr>
              <a:buSzPct val="100000"/>
              <a:buFont typeface="Calibri"/>
              <a:buChar char="○"/>
            </a:pPr>
            <a:r>
              <a:rPr lang="en-US" sz="2300">
                <a:solidFill>
                  <a:srgbClr val="3C3934"/>
                </a:solidFill>
              </a:rPr>
              <a:t>While several e-cigarette marketing applications have been rejected, others have remain on the market while the FDA completes it’s review.</a:t>
            </a:r>
            <a:endParaRPr sz="2300">
              <a:solidFill>
                <a:srgbClr val="3C3934"/>
              </a:solidFill>
            </a:endParaRPr>
          </a:p>
          <a:p>
            <a:pPr marL="0" lvl="0" indent="0" algn="l" rtl="0">
              <a:lnSpc>
                <a:spcPct val="100000"/>
              </a:lnSpc>
              <a:spcBef>
                <a:spcPts val="0"/>
              </a:spcBef>
              <a:spcAft>
                <a:spcPts val="0"/>
              </a:spcAft>
              <a:buNone/>
            </a:pPr>
            <a:endParaRPr sz="4000">
              <a:solidFill>
                <a:schemeClr val="dk1"/>
              </a:solidFill>
              <a:highlight>
                <a:schemeClr val="lt1"/>
              </a:highlight>
            </a:endParaRPr>
          </a:p>
          <a:p>
            <a:pPr marL="457200" lvl="0" indent="0" algn="l" rtl="0">
              <a:spcBef>
                <a:spcPts val="1200"/>
              </a:spcBef>
              <a:spcAft>
                <a:spcPts val="0"/>
              </a:spcAft>
              <a:buNone/>
            </a:pPr>
            <a:endParaRPr/>
          </a:p>
        </p:txBody>
      </p:sp>
      <p:sp>
        <p:nvSpPr>
          <p:cNvPr id="307" name="Google Shape;307;g237708d947a_0_0"/>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g232d77e7ccf_0_4"/>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Let’s Talk About Maryland Specifically</a:t>
            </a:r>
            <a:endParaRPr/>
          </a:p>
        </p:txBody>
      </p:sp>
      <p:sp>
        <p:nvSpPr>
          <p:cNvPr id="314" name="Google Shape;314;g232d77e7ccf_0_4"/>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18</a:t>
            </a:fld>
            <a:endParaRPr/>
          </a:p>
        </p:txBody>
      </p:sp>
      <p:pic>
        <p:nvPicPr>
          <p:cNvPr id="315" name="Google Shape;315;g232d77e7ccf_0_4"/>
          <p:cNvPicPr preferRelativeResize="0"/>
          <p:nvPr/>
        </p:nvPicPr>
        <p:blipFill>
          <a:blip r:embed="rId3">
            <a:alphaModFix/>
          </a:blip>
          <a:stretch>
            <a:fillRect/>
          </a:stretch>
        </p:blipFill>
        <p:spPr>
          <a:xfrm>
            <a:off x="2754525" y="1780450"/>
            <a:ext cx="7267174" cy="381527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3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g22c9e4c7141_0_216"/>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Tobacco Industry Influence in Maryland</a:t>
            </a:r>
            <a:endParaRPr/>
          </a:p>
        </p:txBody>
      </p:sp>
      <p:sp>
        <p:nvSpPr>
          <p:cNvPr id="322" name="Google Shape;322;g22c9e4c7141_0_216"/>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19</a:t>
            </a:fld>
            <a:endParaRPr/>
          </a:p>
        </p:txBody>
      </p:sp>
      <p:graphicFrame>
        <p:nvGraphicFramePr>
          <p:cNvPr id="323" name="Google Shape;323;g22c9e4c7141_0_216"/>
          <p:cNvGraphicFramePr/>
          <p:nvPr/>
        </p:nvGraphicFramePr>
        <p:xfrm>
          <a:off x="1257600" y="2145075"/>
          <a:ext cx="3000000" cy="3000000"/>
        </p:xfrm>
        <a:graphic>
          <a:graphicData uri="http://schemas.openxmlformats.org/drawingml/2006/table">
            <a:tbl>
              <a:tblPr>
                <a:noFill/>
                <a:tableStyleId>{E8F76D5B-43E7-4CC4-AC28-054D90920FE6}</a:tableStyleId>
              </a:tblPr>
              <a:tblGrid>
                <a:gridCol w="6665625">
                  <a:extLst>
                    <a:ext uri="{9D8B030D-6E8A-4147-A177-3AD203B41FA5}">
                      <a16:colId xmlns:a16="http://schemas.microsoft.com/office/drawing/2014/main" val="20000"/>
                    </a:ext>
                  </a:extLst>
                </a:gridCol>
                <a:gridCol w="3167225">
                  <a:extLst>
                    <a:ext uri="{9D8B030D-6E8A-4147-A177-3AD203B41FA5}">
                      <a16:colId xmlns:a16="http://schemas.microsoft.com/office/drawing/2014/main" val="20001"/>
                    </a:ext>
                  </a:extLst>
                </a:gridCol>
              </a:tblGrid>
              <a:tr h="1287725">
                <a:tc>
                  <a:txBody>
                    <a:bodyPr/>
                    <a:lstStyle/>
                    <a:p>
                      <a:pPr marL="0" lvl="0" indent="0" algn="l" rtl="0">
                        <a:spcBef>
                          <a:spcPts val="0"/>
                        </a:spcBef>
                        <a:spcAft>
                          <a:spcPts val="0"/>
                        </a:spcAft>
                        <a:buNone/>
                      </a:pPr>
                      <a:r>
                        <a:rPr lang="en-US" sz="2400"/>
                        <a:t>Annual tobacco industry marketing expenditures nationwide</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tc>
                  <a:txBody>
                    <a:bodyPr/>
                    <a:lstStyle/>
                    <a:p>
                      <a:pPr marL="0" lvl="0" indent="0" algn="l" rtl="0">
                        <a:spcBef>
                          <a:spcPts val="0"/>
                        </a:spcBef>
                        <a:spcAft>
                          <a:spcPts val="0"/>
                        </a:spcAft>
                        <a:buNone/>
                      </a:pPr>
                      <a:r>
                        <a:rPr lang="en-US" sz="2400"/>
                        <a:t> $9.1 billion</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extLst>
                  <a:ext uri="{0D108BD9-81ED-4DB2-BD59-A6C34878D82A}">
                    <a16:rowId xmlns:a16="http://schemas.microsoft.com/office/drawing/2014/main" val="10000"/>
                  </a:ext>
                </a:extLst>
              </a:tr>
              <a:tr h="1280125">
                <a:tc>
                  <a:txBody>
                    <a:bodyPr/>
                    <a:lstStyle/>
                    <a:p>
                      <a:pPr marL="0" lvl="0" indent="0" algn="l" rtl="0">
                        <a:spcBef>
                          <a:spcPts val="0"/>
                        </a:spcBef>
                        <a:spcAft>
                          <a:spcPts val="0"/>
                        </a:spcAft>
                        <a:buNone/>
                      </a:pPr>
                      <a:r>
                        <a:rPr lang="en-US" sz="2400"/>
                        <a:t>Estimated portion spent for Maryland marketing each year</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tc>
                  <a:txBody>
                    <a:bodyPr/>
                    <a:lstStyle/>
                    <a:p>
                      <a:pPr marL="0" lvl="0" indent="0" algn="l" rtl="0">
                        <a:spcBef>
                          <a:spcPts val="0"/>
                        </a:spcBef>
                        <a:spcAft>
                          <a:spcPts val="0"/>
                        </a:spcAft>
                        <a:buNone/>
                      </a:pPr>
                      <a:r>
                        <a:rPr lang="en-US" sz="2400"/>
                        <a:t>$126.1 million</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extLst>
                  <a:ext uri="{0D108BD9-81ED-4DB2-BD59-A6C34878D82A}">
                    <a16:rowId xmlns:a16="http://schemas.microsoft.com/office/drawing/2014/main" val="10001"/>
                  </a:ext>
                </a:extLst>
              </a:tr>
            </a:tbl>
          </a:graphicData>
        </a:graphic>
      </p:graphicFrame>
      <p:sp>
        <p:nvSpPr>
          <p:cNvPr id="324" name="Google Shape;324;g22c9e4c7141_0_216"/>
          <p:cNvSpPr txBox="1"/>
          <p:nvPr/>
        </p:nvSpPr>
        <p:spPr>
          <a:xfrm>
            <a:off x="780200" y="5822350"/>
            <a:ext cx="5872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latin typeface="Calibri"/>
                <a:ea typeface="Calibri"/>
                <a:cs typeface="Calibri"/>
                <a:sym typeface="Calibri"/>
              </a:rPr>
              <a:t>Source: </a:t>
            </a:r>
            <a:r>
              <a:rPr lang="en-US" u="sng">
                <a:solidFill>
                  <a:schemeClr val="hlink"/>
                </a:solidFill>
                <a:latin typeface="Calibri"/>
                <a:ea typeface="Calibri"/>
                <a:cs typeface="Calibri"/>
                <a:sym typeface="Calibri"/>
                <a:hlinkClick r:id="rId3"/>
              </a:rPr>
              <a:t>https://www.tobaccofreekids.org/problem/toll-us/maryland</a:t>
            </a:r>
            <a:r>
              <a:rPr lang="en-US">
                <a:latin typeface="Calibri"/>
                <a:ea typeface="Calibri"/>
                <a:cs typeface="Calibri"/>
                <a:sym typeface="Calibri"/>
              </a:rPr>
              <a:t> </a:t>
            </a:r>
            <a:endParaRPr>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g22c9e4c7141_0_0"/>
          <p:cNvSpPr txBox="1">
            <a:spLocks noGrp="1"/>
          </p:cNvSpPr>
          <p:nvPr>
            <p:ph type="title"/>
          </p:nvPr>
        </p:nvSpPr>
        <p:spPr>
          <a:xfrm>
            <a:off x="628651" y="447261"/>
            <a:ext cx="7886700" cy="746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11363"/>
              <a:buFont typeface="Calibri"/>
              <a:buNone/>
            </a:pPr>
            <a:br>
              <a:rPr lang="en-US"/>
            </a:br>
            <a:r>
              <a:rPr lang="en-US"/>
              <a:t>Mission and Vision</a:t>
            </a:r>
            <a:endParaRPr/>
          </a:p>
        </p:txBody>
      </p:sp>
      <p:sp>
        <p:nvSpPr>
          <p:cNvPr id="166" name="Google Shape;166;g22c9e4c7141_0_0"/>
          <p:cNvSpPr txBox="1">
            <a:spLocks noGrp="1"/>
          </p:cNvSpPr>
          <p:nvPr>
            <p:ph type="body" idx="1"/>
          </p:nvPr>
        </p:nvSpPr>
        <p:spPr>
          <a:xfrm>
            <a:off x="782833" y="1595767"/>
            <a:ext cx="10686900" cy="4921200"/>
          </a:xfrm>
          <a:prstGeom prst="rect">
            <a:avLst/>
          </a:prstGeom>
          <a:noFill/>
          <a:ln>
            <a:noFill/>
          </a:ln>
        </p:spPr>
        <p:txBody>
          <a:bodyPr spcFirstLastPara="1" wrap="square" lIns="91425" tIns="45700" rIns="91425" bIns="45700" anchor="t" anchorCtr="0">
            <a:noAutofit/>
          </a:bodyPr>
          <a:lstStyle/>
          <a:p>
            <a:pPr marL="50800" lvl="0" indent="0" algn="l" rtl="0">
              <a:lnSpc>
                <a:spcPct val="90000"/>
              </a:lnSpc>
              <a:spcBef>
                <a:spcPts val="1100"/>
              </a:spcBef>
              <a:spcAft>
                <a:spcPts val="0"/>
              </a:spcAft>
              <a:buSzPts val="2800"/>
              <a:buNone/>
            </a:pPr>
            <a:r>
              <a:rPr lang="en-US" sz="2400" u="sng">
                <a:solidFill>
                  <a:srgbClr val="222222"/>
                </a:solidFill>
              </a:rPr>
              <a:t>MISSION</a:t>
            </a:r>
            <a:endParaRPr sz="2400">
              <a:solidFill>
                <a:srgbClr val="222222"/>
              </a:solidFill>
            </a:endParaRPr>
          </a:p>
          <a:p>
            <a:pPr marL="50800" lvl="0" indent="0" algn="l" rtl="0">
              <a:lnSpc>
                <a:spcPct val="90000"/>
              </a:lnSpc>
              <a:spcBef>
                <a:spcPts val="1100"/>
              </a:spcBef>
              <a:spcAft>
                <a:spcPts val="0"/>
              </a:spcAft>
              <a:buSzPts val="2800"/>
              <a:buNone/>
            </a:pPr>
            <a:r>
              <a:rPr lang="en-US" sz="2400">
                <a:solidFill>
                  <a:srgbClr val="222222"/>
                </a:solidFill>
              </a:rPr>
              <a:t>The mission of the Prevention and Health Promotion Administration is to </a:t>
            </a:r>
            <a:r>
              <a:rPr lang="en-US" sz="2400" b="1">
                <a:solidFill>
                  <a:srgbClr val="222222"/>
                </a:solidFill>
              </a:rPr>
              <a:t>protect</a:t>
            </a:r>
            <a:r>
              <a:rPr lang="en-US" sz="2400">
                <a:solidFill>
                  <a:srgbClr val="222222"/>
                </a:solidFill>
              </a:rPr>
              <a:t>, </a:t>
            </a:r>
            <a:r>
              <a:rPr lang="en-US" sz="2400" b="1">
                <a:solidFill>
                  <a:srgbClr val="222222"/>
                </a:solidFill>
              </a:rPr>
              <a:t>promote</a:t>
            </a:r>
            <a:r>
              <a:rPr lang="en-US" sz="2400">
                <a:solidFill>
                  <a:srgbClr val="222222"/>
                </a:solidFill>
              </a:rPr>
              <a:t> and </a:t>
            </a:r>
            <a:r>
              <a:rPr lang="en-US" sz="2400" b="1">
                <a:solidFill>
                  <a:srgbClr val="222222"/>
                </a:solidFill>
              </a:rPr>
              <a:t>improve the health and well-being of all Marylanders and their families </a:t>
            </a:r>
            <a:r>
              <a:rPr lang="en-US" sz="2400">
                <a:solidFill>
                  <a:srgbClr val="222222"/>
                </a:solidFill>
              </a:rPr>
              <a:t>through provision of public health leadership and through community-based public health efforts in partnership with local health departments, providers, community-based organizations, and public and private sector agencies, </a:t>
            </a:r>
            <a:r>
              <a:rPr lang="en-US" sz="2400" b="1">
                <a:solidFill>
                  <a:srgbClr val="222222"/>
                </a:solidFill>
              </a:rPr>
              <a:t>giving special attention to at-risk and vulnerable populations.</a:t>
            </a:r>
            <a:endParaRPr sz="2400" b="1">
              <a:solidFill>
                <a:srgbClr val="222222"/>
              </a:solidFill>
            </a:endParaRPr>
          </a:p>
          <a:p>
            <a:pPr marL="50800" lvl="0" indent="0" algn="l" rtl="0">
              <a:lnSpc>
                <a:spcPct val="90000"/>
              </a:lnSpc>
              <a:spcBef>
                <a:spcPts val="1100"/>
              </a:spcBef>
              <a:spcAft>
                <a:spcPts val="0"/>
              </a:spcAft>
              <a:buSzPts val="2800"/>
              <a:buNone/>
            </a:pPr>
            <a:r>
              <a:rPr lang="en-US" sz="2400" u="sng">
                <a:solidFill>
                  <a:srgbClr val="222222"/>
                </a:solidFill>
              </a:rPr>
              <a:t>VISION </a:t>
            </a:r>
            <a:endParaRPr sz="2400">
              <a:solidFill>
                <a:srgbClr val="222222"/>
              </a:solidFill>
            </a:endParaRPr>
          </a:p>
          <a:p>
            <a:pPr marL="50800" lvl="0" indent="0" algn="l" rtl="0">
              <a:lnSpc>
                <a:spcPct val="90000"/>
              </a:lnSpc>
              <a:spcBef>
                <a:spcPts val="1100"/>
              </a:spcBef>
              <a:spcAft>
                <a:spcPts val="0"/>
              </a:spcAft>
              <a:buSzPts val="2800"/>
              <a:buNone/>
            </a:pPr>
            <a:r>
              <a:rPr lang="en-US" sz="2400">
                <a:solidFill>
                  <a:srgbClr val="222222"/>
                </a:solidFill>
              </a:rPr>
              <a:t>The Prevention and Health Promotion Administration envisions a future in which all Marylanders and their families enjoy optimal health and well-being.</a:t>
            </a:r>
            <a:endParaRPr sz="2400">
              <a:solidFill>
                <a:srgbClr val="222222"/>
              </a:solidFill>
            </a:endParaRPr>
          </a:p>
        </p:txBody>
      </p:sp>
      <p:sp>
        <p:nvSpPr>
          <p:cNvPr id="167" name="Google Shape;167;g22c9e4c7141_0_0"/>
          <p:cNvSpPr txBox="1">
            <a:spLocks noGrp="1"/>
          </p:cNvSpPr>
          <p:nvPr>
            <p:ph type="sldNum" idx="12"/>
          </p:nvPr>
        </p:nvSpPr>
        <p:spPr>
          <a:xfrm>
            <a:off x="375223" y="6344440"/>
            <a:ext cx="4077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2</a:t>
            </a:fld>
            <a:endParaRPr/>
          </a:p>
        </p:txBody>
      </p:sp>
      <p:sp>
        <p:nvSpPr>
          <p:cNvPr id="168" name="Google Shape;168;g22c9e4c7141_0_0"/>
          <p:cNvSpPr txBox="1">
            <a:spLocks noGrp="1"/>
          </p:cNvSpPr>
          <p:nvPr>
            <p:ph type="body" idx="2"/>
          </p:nvPr>
        </p:nvSpPr>
        <p:spPr>
          <a:xfrm>
            <a:off x="465344" y="142043"/>
            <a:ext cx="10856400" cy="626100"/>
          </a:xfrm>
          <a:prstGeom prst="rect">
            <a:avLst/>
          </a:prstGeom>
          <a:noFill/>
          <a:ln>
            <a:noFill/>
          </a:ln>
        </p:spPr>
        <p:txBody>
          <a:bodyPr spcFirstLastPara="1" wrap="square" lIns="91425" tIns="45700" rIns="91425" bIns="45700" anchor="t" anchorCtr="0">
            <a:noAutofit/>
          </a:bodyPr>
          <a:lstStyle/>
          <a:p>
            <a:pPr marL="457200" lvl="0" indent="-215900" algn="l" rtl="0">
              <a:lnSpc>
                <a:spcPct val="90000"/>
              </a:lnSpc>
              <a:spcBef>
                <a:spcPts val="1100"/>
              </a:spcBef>
              <a:spcAft>
                <a:spcPts val="0"/>
              </a:spcAft>
              <a:buClr>
                <a:srgbClr val="7F7F7F"/>
              </a:buClr>
              <a:buSzPts val="2300"/>
              <a:buNone/>
            </a:pPr>
            <a:r>
              <a:rPr lang="en-US"/>
              <a:t>Prevention and Health Promotion Administration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g22c9e4c7141_0_142"/>
          <p:cNvSpPr txBox="1">
            <a:spLocks noGrp="1"/>
          </p:cNvSpPr>
          <p:nvPr>
            <p:ph type="title"/>
          </p:nvPr>
        </p:nvSpPr>
        <p:spPr>
          <a:xfrm>
            <a:off x="713500" y="154250"/>
            <a:ext cx="10884000" cy="9948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     Results of 3.14 Billion Dollars in Advertising</a:t>
            </a:r>
            <a:endParaRPr/>
          </a:p>
          <a:p>
            <a:pPr marL="0" lvl="0" indent="0" algn="ctr" rtl="0">
              <a:spcBef>
                <a:spcPts val="0"/>
              </a:spcBef>
              <a:spcAft>
                <a:spcPts val="0"/>
              </a:spcAft>
              <a:buNone/>
            </a:pPr>
            <a:r>
              <a:rPr lang="en-US"/>
              <a:t>(126.1 million in MD) </a:t>
            </a:r>
            <a:endParaRPr/>
          </a:p>
        </p:txBody>
      </p:sp>
      <p:sp>
        <p:nvSpPr>
          <p:cNvPr id="331" name="Google Shape;331;g22c9e4c7141_0_142"/>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20</a:t>
            </a:fld>
            <a:endParaRPr/>
          </a:p>
        </p:txBody>
      </p:sp>
      <p:pic>
        <p:nvPicPr>
          <p:cNvPr id="332" name="Google Shape;332;g22c9e4c7141_0_142"/>
          <p:cNvPicPr preferRelativeResize="0"/>
          <p:nvPr/>
        </p:nvPicPr>
        <p:blipFill>
          <a:blip r:embed="rId3">
            <a:alphaModFix/>
          </a:blip>
          <a:stretch>
            <a:fillRect/>
          </a:stretch>
        </p:blipFill>
        <p:spPr>
          <a:xfrm>
            <a:off x="2586225" y="1487498"/>
            <a:ext cx="7814174" cy="4504550"/>
          </a:xfrm>
          <a:prstGeom prst="rect">
            <a:avLst/>
          </a:prstGeom>
          <a:noFill/>
          <a:ln>
            <a:noFill/>
          </a:ln>
        </p:spPr>
      </p:pic>
      <p:sp>
        <p:nvSpPr>
          <p:cNvPr id="333" name="Google Shape;333;g22c9e4c7141_0_142"/>
          <p:cNvSpPr txBox="1"/>
          <p:nvPr/>
        </p:nvSpPr>
        <p:spPr>
          <a:xfrm>
            <a:off x="1215300" y="6089375"/>
            <a:ext cx="71073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i="1">
                <a:latin typeface="Calibri"/>
                <a:ea typeface="Calibri"/>
                <a:cs typeface="Calibri"/>
                <a:sym typeface="Calibri"/>
              </a:rPr>
              <a:t>Sources:</a:t>
            </a:r>
            <a:endParaRPr sz="1100" i="1">
              <a:latin typeface="Calibri"/>
              <a:ea typeface="Calibri"/>
              <a:cs typeface="Calibri"/>
              <a:sym typeface="Calibri"/>
            </a:endParaRPr>
          </a:p>
          <a:p>
            <a:pPr marL="0" lvl="0" indent="-298450" algn="l" rtl="0">
              <a:spcBef>
                <a:spcPts val="0"/>
              </a:spcBef>
              <a:spcAft>
                <a:spcPts val="0"/>
              </a:spcAft>
              <a:buSzPts val="1100"/>
              <a:buFont typeface="Calibri"/>
              <a:buAutoNum type="arabicPeriod"/>
            </a:pPr>
            <a:r>
              <a:rPr lang="en-US" sz="1100" i="1">
                <a:latin typeface="Calibri"/>
                <a:ea typeface="Calibri"/>
                <a:cs typeface="Calibri"/>
                <a:sym typeface="Calibri"/>
              </a:rPr>
              <a:t>1.  </a:t>
            </a:r>
            <a:r>
              <a:rPr lang="en-US" sz="1100" i="1" u="sng">
                <a:solidFill>
                  <a:schemeClr val="hlink"/>
                </a:solidFill>
                <a:latin typeface="Calibri"/>
                <a:ea typeface="Calibri"/>
                <a:cs typeface="Calibri"/>
                <a:sym typeface="Calibri"/>
                <a:hlinkClick r:id="rId4"/>
              </a:rPr>
              <a:t>https://truthinitiative.org/research-resources/targeted-communities/tobacco-use-african-american-community</a:t>
            </a:r>
            <a:r>
              <a:rPr lang="en-US" sz="1100" i="1">
                <a:latin typeface="Calibri"/>
                <a:ea typeface="Calibri"/>
                <a:cs typeface="Calibri"/>
                <a:sym typeface="Calibri"/>
              </a:rPr>
              <a:t> </a:t>
            </a:r>
            <a:endParaRPr sz="1100" i="1">
              <a:latin typeface="Calibri"/>
              <a:ea typeface="Calibri"/>
              <a:cs typeface="Calibri"/>
              <a:sym typeface="Calibri"/>
            </a:endParaRPr>
          </a:p>
          <a:p>
            <a:pPr marL="0" lvl="0" indent="0" algn="l" rtl="0">
              <a:spcBef>
                <a:spcPts val="0"/>
              </a:spcBef>
              <a:spcAft>
                <a:spcPts val="0"/>
              </a:spcAft>
              <a:buNone/>
            </a:pPr>
            <a:r>
              <a:rPr lang="en-US" sz="1100" i="1">
                <a:latin typeface="Calibri"/>
                <a:ea typeface="Calibri"/>
                <a:cs typeface="Calibri"/>
                <a:sym typeface="Calibri"/>
              </a:rPr>
              <a:t>2.  </a:t>
            </a:r>
            <a:r>
              <a:rPr lang="en-US" sz="1100" i="1" u="sng">
                <a:solidFill>
                  <a:schemeClr val="hlink"/>
                </a:solidFill>
                <a:latin typeface="Calibri"/>
                <a:ea typeface="Calibri"/>
                <a:cs typeface="Calibri"/>
                <a:sym typeface="Calibri"/>
                <a:hlinkClick r:id="rId5"/>
              </a:rPr>
              <a:t>https://www.tobaccofreekids.org/problem/toll-us/maryland</a:t>
            </a:r>
            <a:r>
              <a:rPr lang="en-US" sz="1100" i="1">
                <a:latin typeface="Calibri"/>
                <a:ea typeface="Calibri"/>
                <a:cs typeface="Calibri"/>
                <a:sym typeface="Calibri"/>
              </a:rPr>
              <a:t>  </a:t>
            </a:r>
            <a:endParaRPr sz="1100" i="1">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g22c9e4c7141_0_205"/>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Toll of Tobacco Use in Maryland Cont….</a:t>
            </a:r>
            <a:endParaRPr/>
          </a:p>
        </p:txBody>
      </p:sp>
      <p:sp>
        <p:nvSpPr>
          <p:cNvPr id="340" name="Google Shape;340;g22c9e4c7141_0_205"/>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21</a:t>
            </a:fld>
            <a:endParaRPr/>
          </a:p>
        </p:txBody>
      </p:sp>
      <p:graphicFrame>
        <p:nvGraphicFramePr>
          <p:cNvPr id="341" name="Google Shape;341;g22c9e4c7141_0_205"/>
          <p:cNvGraphicFramePr/>
          <p:nvPr/>
        </p:nvGraphicFramePr>
        <p:xfrm>
          <a:off x="905888" y="1820125"/>
          <a:ext cx="3000000" cy="3000000"/>
        </p:xfrm>
        <a:graphic>
          <a:graphicData uri="http://schemas.openxmlformats.org/drawingml/2006/table">
            <a:tbl>
              <a:tblPr>
                <a:noFill/>
                <a:tableStyleId>{E8F76D5B-43E7-4CC4-AC28-054D90920FE6}</a:tableStyleId>
              </a:tblPr>
              <a:tblGrid>
                <a:gridCol w="7196975">
                  <a:extLst>
                    <a:ext uri="{9D8B030D-6E8A-4147-A177-3AD203B41FA5}">
                      <a16:colId xmlns:a16="http://schemas.microsoft.com/office/drawing/2014/main" val="20000"/>
                    </a:ext>
                  </a:extLst>
                </a:gridCol>
                <a:gridCol w="3448675">
                  <a:extLst>
                    <a:ext uri="{9D8B030D-6E8A-4147-A177-3AD203B41FA5}">
                      <a16:colId xmlns:a16="http://schemas.microsoft.com/office/drawing/2014/main" val="20001"/>
                    </a:ext>
                  </a:extLst>
                </a:gridCol>
              </a:tblGrid>
              <a:tr h="609575">
                <a:tc>
                  <a:txBody>
                    <a:bodyPr/>
                    <a:lstStyle/>
                    <a:p>
                      <a:pPr marL="0" lvl="0" indent="0" algn="l" rtl="0">
                        <a:spcBef>
                          <a:spcPts val="0"/>
                        </a:spcBef>
                        <a:spcAft>
                          <a:spcPts val="0"/>
                        </a:spcAft>
                        <a:buNone/>
                      </a:pPr>
                      <a:r>
                        <a:rPr lang="en-US" sz="2400"/>
                        <a:t>Annual health care costs in Maryland directly caused by smoking</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tc>
                  <a:txBody>
                    <a:bodyPr/>
                    <a:lstStyle/>
                    <a:p>
                      <a:pPr marL="0" lvl="0" indent="0" algn="l" rtl="0">
                        <a:spcBef>
                          <a:spcPts val="0"/>
                        </a:spcBef>
                        <a:spcAft>
                          <a:spcPts val="0"/>
                        </a:spcAft>
                        <a:buNone/>
                      </a:pPr>
                      <a:r>
                        <a:rPr lang="en-US" sz="2400"/>
                        <a:t>$3.14 billion</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extLst>
                  <a:ext uri="{0D108BD9-81ED-4DB2-BD59-A6C34878D82A}">
                    <a16:rowId xmlns:a16="http://schemas.microsoft.com/office/drawing/2014/main" val="10000"/>
                  </a:ext>
                </a:extLst>
              </a:tr>
              <a:tr h="609575">
                <a:tc>
                  <a:txBody>
                    <a:bodyPr/>
                    <a:lstStyle/>
                    <a:p>
                      <a:pPr marL="0" lvl="0" indent="0" algn="l" rtl="0">
                        <a:spcBef>
                          <a:spcPts val="0"/>
                        </a:spcBef>
                        <a:spcAft>
                          <a:spcPts val="0"/>
                        </a:spcAft>
                        <a:buNone/>
                      </a:pPr>
                      <a:r>
                        <a:rPr lang="en-US" sz="2400"/>
                        <a:t>Medicaid costs caused by smoking in Maryland</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tcPr>
                </a:tc>
                <a:tc>
                  <a:txBody>
                    <a:bodyPr/>
                    <a:lstStyle/>
                    <a:p>
                      <a:pPr marL="0" lvl="0" indent="0" algn="l" rtl="0">
                        <a:spcBef>
                          <a:spcPts val="0"/>
                        </a:spcBef>
                        <a:spcAft>
                          <a:spcPts val="0"/>
                        </a:spcAft>
                        <a:buNone/>
                      </a:pPr>
                      <a:r>
                        <a:rPr lang="en-US" sz="2400"/>
                        <a:t>$619.7 million</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tcPr>
                </a:tc>
                <a:extLst>
                  <a:ext uri="{0D108BD9-81ED-4DB2-BD59-A6C34878D82A}">
                    <a16:rowId xmlns:a16="http://schemas.microsoft.com/office/drawing/2014/main" val="10001"/>
                  </a:ext>
                </a:extLst>
              </a:tr>
              <a:tr h="609575">
                <a:tc>
                  <a:txBody>
                    <a:bodyPr/>
                    <a:lstStyle/>
                    <a:p>
                      <a:pPr marL="0" lvl="0" indent="0" algn="l" rtl="0">
                        <a:spcBef>
                          <a:spcPts val="0"/>
                        </a:spcBef>
                        <a:spcAft>
                          <a:spcPts val="0"/>
                        </a:spcAft>
                        <a:buNone/>
                      </a:pPr>
                      <a:r>
                        <a:rPr lang="en-US" sz="2400"/>
                        <a:t>Residents’ state &amp; federal tax burden from smoking-caused government expenditures</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tc>
                  <a:txBody>
                    <a:bodyPr/>
                    <a:lstStyle/>
                    <a:p>
                      <a:pPr marL="0" lvl="0" indent="0" algn="l" rtl="0">
                        <a:spcBef>
                          <a:spcPts val="0"/>
                        </a:spcBef>
                        <a:spcAft>
                          <a:spcPts val="0"/>
                        </a:spcAft>
                        <a:buNone/>
                      </a:pPr>
                      <a:r>
                        <a:rPr lang="en-US" sz="2400"/>
                        <a:t>$762 per household</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extLst>
                  <a:ext uri="{0D108BD9-81ED-4DB2-BD59-A6C34878D82A}">
                    <a16:rowId xmlns:a16="http://schemas.microsoft.com/office/drawing/2014/main" val="10002"/>
                  </a:ext>
                </a:extLst>
              </a:tr>
              <a:tr h="609575">
                <a:tc>
                  <a:txBody>
                    <a:bodyPr/>
                    <a:lstStyle/>
                    <a:p>
                      <a:pPr marL="0" lvl="0" indent="0" algn="l" rtl="0">
                        <a:spcBef>
                          <a:spcPts val="0"/>
                        </a:spcBef>
                        <a:spcAft>
                          <a:spcPts val="0"/>
                        </a:spcAft>
                        <a:buNone/>
                      </a:pPr>
                      <a:r>
                        <a:rPr lang="en-US" sz="2400"/>
                        <a:t>Smoking-caused productivity losses in Maryland</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tcPr>
                </a:tc>
                <a:tc>
                  <a:txBody>
                    <a:bodyPr/>
                    <a:lstStyle/>
                    <a:p>
                      <a:pPr marL="0" lvl="0" indent="0" algn="l" rtl="0">
                        <a:spcBef>
                          <a:spcPts val="0"/>
                        </a:spcBef>
                        <a:spcAft>
                          <a:spcPts val="0"/>
                        </a:spcAft>
                        <a:buNone/>
                      </a:pPr>
                      <a:r>
                        <a:rPr lang="en-US" sz="2400"/>
                        <a:t>$6.4 billion</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342" name="Google Shape;342;g22c9e4c7141_0_205"/>
          <p:cNvSpPr txBox="1"/>
          <p:nvPr/>
        </p:nvSpPr>
        <p:spPr>
          <a:xfrm>
            <a:off x="821850" y="5628000"/>
            <a:ext cx="7052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a:latin typeface="Calibri"/>
                <a:ea typeface="Calibri"/>
                <a:cs typeface="Calibri"/>
                <a:sym typeface="Calibri"/>
              </a:rPr>
              <a:t>Source</a:t>
            </a:r>
            <a:r>
              <a:rPr lang="en-US">
                <a:latin typeface="Calibri"/>
                <a:ea typeface="Calibri"/>
                <a:cs typeface="Calibri"/>
                <a:sym typeface="Calibri"/>
              </a:rPr>
              <a:t>: </a:t>
            </a:r>
            <a:r>
              <a:rPr lang="en-US" u="sng">
                <a:solidFill>
                  <a:schemeClr val="hlink"/>
                </a:solidFill>
                <a:latin typeface="Calibri"/>
                <a:ea typeface="Calibri"/>
                <a:cs typeface="Calibri"/>
                <a:sym typeface="Calibri"/>
                <a:hlinkClick r:id="rId3"/>
              </a:rPr>
              <a:t>https://www.tobaccofreekids.org/problem/toll-us/maryland</a:t>
            </a:r>
            <a:r>
              <a:rPr lang="en-US">
                <a:latin typeface="Calibri"/>
                <a:ea typeface="Calibri"/>
                <a:cs typeface="Calibri"/>
                <a:sym typeface="Calibri"/>
              </a:rPr>
              <a:t> </a:t>
            </a:r>
            <a:endParaRPr>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g22c9e4c7141_0_150"/>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  Toll of Tobacco Use in Maryland</a:t>
            </a:r>
            <a:endParaRPr/>
          </a:p>
        </p:txBody>
      </p:sp>
      <p:sp>
        <p:nvSpPr>
          <p:cNvPr id="349" name="Google Shape;349;g22c9e4c7141_0_150"/>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22</a:t>
            </a:fld>
            <a:endParaRPr/>
          </a:p>
        </p:txBody>
      </p:sp>
      <p:sp>
        <p:nvSpPr>
          <p:cNvPr id="350" name="Google Shape;350;g22c9e4c7141_0_150"/>
          <p:cNvSpPr txBox="1"/>
          <p:nvPr/>
        </p:nvSpPr>
        <p:spPr>
          <a:xfrm>
            <a:off x="960675" y="6127925"/>
            <a:ext cx="75522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a:latin typeface="Calibri"/>
                <a:ea typeface="Calibri"/>
                <a:cs typeface="Calibri"/>
                <a:sym typeface="Calibri"/>
              </a:rPr>
              <a:t>Source</a:t>
            </a:r>
            <a:r>
              <a:rPr lang="en-US">
                <a:latin typeface="Calibri"/>
                <a:ea typeface="Calibri"/>
                <a:cs typeface="Calibri"/>
                <a:sym typeface="Calibri"/>
              </a:rPr>
              <a:t>: </a:t>
            </a:r>
            <a:r>
              <a:rPr lang="en-US" u="sng">
                <a:solidFill>
                  <a:schemeClr val="hlink"/>
                </a:solidFill>
                <a:latin typeface="Calibri"/>
                <a:ea typeface="Calibri"/>
                <a:cs typeface="Calibri"/>
                <a:sym typeface="Calibri"/>
                <a:hlinkClick r:id="rId3"/>
              </a:rPr>
              <a:t>https://www.tobaccofreekids.org/problem/toll-us/maryland</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p:txBody>
      </p:sp>
      <p:graphicFrame>
        <p:nvGraphicFramePr>
          <p:cNvPr id="351" name="Google Shape;351;g22c9e4c7141_0_150"/>
          <p:cNvGraphicFramePr/>
          <p:nvPr/>
        </p:nvGraphicFramePr>
        <p:xfrm>
          <a:off x="838200" y="1810125"/>
          <a:ext cx="3000000" cy="3000000"/>
        </p:xfrm>
        <a:graphic>
          <a:graphicData uri="http://schemas.openxmlformats.org/drawingml/2006/table">
            <a:tbl>
              <a:tblPr>
                <a:noFill/>
                <a:tableStyleId>{E8F76D5B-43E7-4CC4-AC28-054D90920FE6}</a:tableStyleId>
              </a:tblPr>
              <a:tblGrid>
                <a:gridCol w="5308025">
                  <a:extLst>
                    <a:ext uri="{9D8B030D-6E8A-4147-A177-3AD203B41FA5}">
                      <a16:colId xmlns:a16="http://schemas.microsoft.com/office/drawing/2014/main" val="20000"/>
                    </a:ext>
                  </a:extLst>
                </a:gridCol>
                <a:gridCol w="5308025">
                  <a:extLst>
                    <a:ext uri="{9D8B030D-6E8A-4147-A177-3AD203B41FA5}">
                      <a16:colId xmlns:a16="http://schemas.microsoft.com/office/drawing/2014/main" val="20001"/>
                    </a:ext>
                  </a:extLst>
                </a:gridCol>
              </a:tblGrid>
              <a:tr h="609575">
                <a:tc>
                  <a:txBody>
                    <a:bodyPr/>
                    <a:lstStyle/>
                    <a:p>
                      <a:pPr marL="0" lvl="0" indent="0" algn="l" rtl="0">
                        <a:spcBef>
                          <a:spcPts val="0"/>
                        </a:spcBef>
                        <a:spcAft>
                          <a:spcPts val="0"/>
                        </a:spcAft>
                        <a:buNone/>
                      </a:pPr>
                      <a:r>
                        <a:rPr lang="en-US" sz="2400"/>
                        <a:t>Adults who die each year from their own smoking</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tc>
                  <a:txBody>
                    <a:bodyPr/>
                    <a:lstStyle/>
                    <a:p>
                      <a:pPr marL="0" lvl="0" indent="0" algn="l" rtl="0">
                        <a:spcBef>
                          <a:spcPts val="0"/>
                        </a:spcBef>
                        <a:spcAft>
                          <a:spcPts val="0"/>
                        </a:spcAft>
                        <a:buNone/>
                      </a:pPr>
                      <a:r>
                        <a:rPr lang="en-US" sz="2400"/>
                        <a:t>7,500</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extLst>
                  <a:ext uri="{0D108BD9-81ED-4DB2-BD59-A6C34878D82A}">
                    <a16:rowId xmlns:a16="http://schemas.microsoft.com/office/drawing/2014/main" val="10000"/>
                  </a:ext>
                </a:extLst>
              </a:tr>
              <a:tr h="822925">
                <a:tc>
                  <a:txBody>
                    <a:bodyPr/>
                    <a:lstStyle/>
                    <a:p>
                      <a:pPr marL="0" lvl="0" indent="0" algn="l" rtl="0">
                        <a:spcBef>
                          <a:spcPts val="0"/>
                        </a:spcBef>
                        <a:spcAft>
                          <a:spcPts val="0"/>
                        </a:spcAft>
                        <a:buNone/>
                      </a:pPr>
                      <a:r>
                        <a:rPr lang="en-US" sz="2400"/>
                        <a:t>Kids now under 18 and alive in MD who will ultimately die prematurely from smoking</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tc>
                  <a:txBody>
                    <a:bodyPr/>
                    <a:lstStyle/>
                    <a:p>
                      <a:pPr marL="0" lvl="0" indent="0" algn="l" rtl="0">
                        <a:spcBef>
                          <a:spcPts val="0"/>
                        </a:spcBef>
                        <a:spcAft>
                          <a:spcPts val="0"/>
                        </a:spcAft>
                        <a:buNone/>
                      </a:pPr>
                      <a:r>
                        <a:rPr lang="en-US" sz="2400"/>
                        <a:t>92,000</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g230c3a16e60_0_120"/>
          <p:cNvSpPr txBox="1">
            <a:spLocks noGrp="1"/>
          </p:cNvSpPr>
          <p:nvPr>
            <p:ph type="title"/>
          </p:nvPr>
        </p:nvSpPr>
        <p:spPr>
          <a:xfrm>
            <a:off x="838200" y="365127"/>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3500"/>
              <a:buFont typeface="Calibri"/>
              <a:buNone/>
            </a:pPr>
            <a:r>
              <a:rPr lang="en-US" sz="3200" b="1"/>
              <a:t>Menthol Tobacco Use in Maryland</a:t>
            </a:r>
            <a:endParaRPr sz="3200" b="1"/>
          </a:p>
        </p:txBody>
      </p:sp>
      <p:sp>
        <p:nvSpPr>
          <p:cNvPr id="357" name="Google Shape;357;g230c3a16e60_0_120"/>
          <p:cNvSpPr txBox="1"/>
          <p:nvPr/>
        </p:nvSpPr>
        <p:spPr>
          <a:xfrm>
            <a:off x="344650" y="737850"/>
            <a:ext cx="11628900" cy="569400"/>
          </a:xfrm>
          <a:prstGeom prst="rect">
            <a:avLst/>
          </a:prstGeom>
          <a:solidFill>
            <a:srgbClr val="FFF2CC"/>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400" b="0" i="0" u="none" strike="noStrike" cap="none">
                <a:solidFill>
                  <a:schemeClr val="dk1"/>
                </a:solidFill>
                <a:latin typeface="Calibri"/>
                <a:ea typeface="Calibri"/>
                <a:cs typeface="Calibri"/>
                <a:sym typeface="Calibri"/>
              </a:rPr>
              <a:t>In 2021, </a:t>
            </a:r>
            <a:r>
              <a:rPr lang="en-US" sz="1700" b="1" i="0" u="none" strike="noStrike" cap="none">
                <a:solidFill>
                  <a:schemeClr val="dk1"/>
                </a:solidFill>
                <a:latin typeface="Calibri"/>
                <a:ea typeface="Calibri"/>
                <a:cs typeface="Calibri"/>
                <a:sym typeface="Calibri"/>
              </a:rPr>
              <a:t>53.5</a:t>
            </a:r>
            <a:r>
              <a:rPr lang="en-US" sz="1400" b="0" i="0" u="none" strike="noStrike" cap="none">
                <a:solidFill>
                  <a:schemeClr val="dk1"/>
                </a:solidFill>
                <a:latin typeface="Calibri"/>
                <a:ea typeface="Calibri"/>
                <a:cs typeface="Calibri"/>
                <a:sym typeface="Calibri"/>
              </a:rPr>
              <a:t> percent of adult </a:t>
            </a:r>
            <a:r>
              <a:rPr lang="en-US" sz="1400" b="0" i="1" u="none" strike="noStrike" cap="none">
                <a:solidFill>
                  <a:schemeClr val="dk1"/>
                </a:solidFill>
                <a:latin typeface="Calibri"/>
                <a:ea typeface="Calibri"/>
                <a:cs typeface="Calibri"/>
                <a:sym typeface="Calibri"/>
              </a:rPr>
              <a:t>every day cigarette smokers </a:t>
            </a:r>
            <a:r>
              <a:rPr lang="en-US" sz="1400" b="1" i="0" u="none" strike="noStrike" cap="none">
                <a:solidFill>
                  <a:schemeClr val="dk1"/>
                </a:solidFill>
                <a:latin typeface="Calibri"/>
                <a:ea typeface="Calibri"/>
                <a:cs typeface="Calibri"/>
                <a:sym typeface="Calibri"/>
              </a:rPr>
              <a:t>usually smoked menthol cigarettes</a:t>
            </a:r>
            <a:r>
              <a:rPr lang="en-US" sz="1400" b="0" i="0" u="none" strike="noStrike" cap="none">
                <a:solidFill>
                  <a:schemeClr val="dk1"/>
                </a:solidFill>
                <a:latin typeface="Calibri"/>
                <a:ea typeface="Calibri"/>
                <a:cs typeface="Calibri"/>
                <a:sym typeface="Calibri"/>
              </a:rPr>
              <a:t> in Maryland. Menthol flavors in cigarettes make smoking easier to start, harder to quit, and are disproportionately marketed to and used by minority population groups.</a:t>
            </a:r>
            <a:r>
              <a:rPr lang="en-US" sz="1400" b="0" i="0" u="none" strike="noStrike" cap="none" baseline="30000">
                <a:solidFill>
                  <a:schemeClr val="dk1"/>
                </a:solidFill>
                <a:latin typeface="Calibri"/>
                <a:ea typeface="Calibri"/>
                <a:cs typeface="Calibri"/>
                <a:sym typeface="Calibri"/>
              </a:rPr>
              <a:t>1</a:t>
            </a:r>
            <a:endParaRPr sz="1700" b="0" i="0" u="none" strike="noStrike" cap="none" baseline="30000">
              <a:solidFill>
                <a:srgbClr val="000000"/>
              </a:solidFill>
              <a:latin typeface="Arial"/>
              <a:ea typeface="Arial"/>
              <a:cs typeface="Arial"/>
              <a:sym typeface="Arial"/>
            </a:endParaRPr>
          </a:p>
        </p:txBody>
      </p:sp>
      <p:graphicFrame>
        <p:nvGraphicFramePr>
          <p:cNvPr id="358" name="Google Shape;358;g230c3a16e60_0_120"/>
          <p:cNvGraphicFramePr/>
          <p:nvPr/>
        </p:nvGraphicFramePr>
        <p:xfrm>
          <a:off x="222533" y="1371354"/>
          <a:ext cx="3000000" cy="3000000"/>
        </p:xfrm>
        <a:graphic>
          <a:graphicData uri="http://schemas.openxmlformats.org/drawingml/2006/table">
            <a:tbl>
              <a:tblPr firstRow="1" bandRow="1">
                <a:noFill/>
                <a:tableStyleId>{789111CB-968D-4C99-9693-8A87C168E4F1}</a:tableStyleId>
              </a:tblPr>
              <a:tblGrid>
                <a:gridCol w="3687475">
                  <a:extLst>
                    <a:ext uri="{9D8B030D-6E8A-4147-A177-3AD203B41FA5}">
                      <a16:colId xmlns:a16="http://schemas.microsoft.com/office/drawing/2014/main" val="20000"/>
                    </a:ext>
                  </a:extLst>
                </a:gridCol>
                <a:gridCol w="2538150">
                  <a:extLst>
                    <a:ext uri="{9D8B030D-6E8A-4147-A177-3AD203B41FA5}">
                      <a16:colId xmlns:a16="http://schemas.microsoft.com/office/drawing/2014/main" val="20001"/>
                    </a:ext>
                  </a:extLst>
                </a:gridCol>
                <a:gridCol w="3313750">
                  <a:extLst>
                    <a:ext uri="{9D8B030D-6E8A-4147-A177-3AD203B41FA5}">
                      <a16:colId xmlns:a16="http://schemas.microsoft.com/office/drawing/2014/main" val="20002"/>
                    </a:ext>
                  </a:extLst>
                </a:gridCol>
                <a:gridCol w="2089550">
                  <a:extLst>
                    <a:ext uri="{9D8B030D-6E8A-4147-A177-3AD203B41FA5}">
                      <a16:colId xmlns:a16="http://schemas.microsoft.com/office/drawing/2014/main" val="20003"/>
                    </a:ext>
                  </a:extLst>
                </a:gridCol>
              </a:tblGrid>
              <a:tr h="201675">
                <a:tc gridSpan="4">
                  <a:txBody>
                    <a:bodyPr/>
                    <a:lstStyle/>
                    <a:p>
                      <a:pPr marL="0" marR="0" lvl="0" indent="0" algn="l" rtl="0">
                        <a:lnSpc>
                          <a:spcPct val="100000"/>
                        </a:lnSpc>
                        <a:spcBef>
                          <a:spcPts val="0"/>
                        </a:spcBef>
                        <a:spcAft>
                          <a:spcPts val="0"/>
                        </a:spcAft>
                        <a:buClr>
                          <a:srgbClr val="000000"/>
                        </a:buClr>
                        <a:buSzPts val="1000"/>
                        <a:buFont typeface="Arial"/>
                        <a:buNone/>
                      </a:pPr>
                      <a:r>
                        <a:rPr lang="en-US" sz="1000" b="1" u="none" strike="noStrike" cap="none">
                          <a:solidFill>
                            <a:schemeClr val="lt1"/>
                          </a:solidFill>
                        </a:rPr>
                        <a:t>Table 1. Menthol Cigarette Use Disparities Among Maryland Adults</a:t>
                      </a:r>
                      <a:endParaRPr sz="1000" b="1" u="none" strike="noStrike" cap="none">
                        <a:solidFill>
                          <a:schemeClr val="lt1"/>
                        </a:solidFill>
                      </a:endParaRPr>
                    </a:p>
                  </a:txBody>
                  <a:tcPr marL="152425" marR="152425" marT="31175" marB="31175" anchor="b">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C8122C"/>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428100">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solidFill>
                            <a:schemeClr val="lt1"/>
                          </a:solidFill>
                        </a:rPr>
                        <a:t>Adults Who Usually Smoked Menthol Cigarettes</a:t>
                      </a:r>
                      <a:endParaRPr sz="1200" u="none" strike="noStrike" cap="none"/>
                    </a:p>
                  </a:txBody>
                  <a:tcPr marL="152425" marR="152425" marT="31175" marB="31175" anchor="b">
                    <a:lnL w="38100" cap="flat" cmpd="sng">
                      <a:solidFill>
                        <a:schemeClr val="dk1"/>
                      </a:solidFill>
                      <a:prstDash val="solid"/>
                      <a:round/>
                      <a:headEnd type="none" w="sm" len="sm"/>
                      <a:tailEnd type="none" w="sm" len="sm"/>
                    </a:lnL>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C8122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solidFill>
                            <a:schemeClr val="lt1"/>
                          </a:solidFill>
                        </a:rPr>
                        <a:t>Weighted Number</a:t>
                      </a:r>
                      <a:endParaRPr sz="1200" u="none" strike="noStrike" cap="none"/>
                    </a:p>
                  </a:txBody>
                  <a:tcPr marL="152425" marR="152425" marT="31175" marB="31175" anchor="b">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C8122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solidFill>
                            <a:schemeClr val="lt1"/>
                          </a:solidFill>
                        </a:rPr>
                        <a:t>Percent (%)</a:t>
                      </a:r>
                      <a:endParaRPr sz="1200" u="none" strike="noStrike" cap="none"/>
                    </a:p>
                    <a:p>
                      <a:pPr marL="0" marR="0" lvl="0" indent="0" algn="ctr" rtl="0">
                        <a:lnSpc>
                          <a:spcPct val="100000"/>
                        </a:lnSpc>
                        <a:spcBef>
                          <a:spcPts val="0"/>
                        </a:spcBef>
                        <a:spcAft>
                          <a:spcPts val="0"/>
                        </a:spcAft>
                        <a:buClr>
                          <a:srgbClr val="000000"/>
                        </a:buClr>
                        <a:buSzPts val="800"/>
                        <a:buFont typeface="Arial"/>
                        <a:buNone/>
                      </a:pPr>
                      <a:r>
                        <a:rPr lang="en-US" sz="1200" b="1" u="none" strike="noStrike" cap="none">
                          <a:solidFill>
                            <a:schemeClr val="lt1"/>
                          </a:solidFill>
                        </a:rPr>
                        <a:t>95% Confidence Interval</a:t>
                      </a:r>
                      <a:endParaRPr sz="1200" u="none" strike="noStrike" cap="none"/>
                    </a:p>
                  </a:txBody>
                  <a:tcPr marL="152425" marR="152425" marT="31175" marB="31175" anchor="b">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C8122C"/>
                    </a:solidFill>
                  </a:tcPr>
                </a:tc>
                <a:tc>
                  <a:txBody>
                    <a:bodyPr/>
                    <a:lstStyle/>
                    <a:p>
                      <a:pPr marL="0" marR="0" lvl="0" indent="0" algn="ctr" rtl="0">
                        <a:lnSpc>
                          <a:spcPct val="100000"/>
                        </a:lnSpc>
                        <a:spcBef>
                          <a:spcPts val="0"/>
                        </a:spcBef>
                        <a:spcAft>
                          <a:spcPts val="0"/>
                        </a:spcAft>
                        <a:buClr>
                          <a:srgbClr val="FF0000"/>
                        </a:buClr>
                        <a:buSzPts val="1200"/>
                        <a:buFont typeface="Calibri"/>
                        <a:buNone/>
                      </a:pPr>
                      <a:endParaRPr sz="1200" u="none" strike="noStrike" cap="none"/>
                    </a:p>
                  </a:txBody>
                  <a:tcPr marL="152425" marR="152425" marT="31175" marB="31175" anchor="b">
                    <a:lnR w="38100"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C8122C"/>
                    </a:solidFill>
                  </a:tcPr>
                </a:tc>
                <a:extLst>
                  <a:ext uri="{0D108BD9-81ED-4DB2-BD59-A6C34878D82A}">
                    <a16:rowId xmlns:a16="http://schemas.microsoft.com/office/drawing/2014/main" val="10001"/>
                  </a:ext>
                </a:extLst>
              </a:tr>
              <a:tr h="489075">
                <a:tc>
                  <a:txBody>
                    <a:bodyPr/>
                    <a:lstStyle/>
                    <a:p>
                      <a:pPr marL="0" marR="0" lvl="0" indent="0" algn="r" rtl="0">
                        <a:lnSpc>
                          <a:spcPct val="100000"/>
                        </a:lnSpc>
                        <a:spcBef>
                          <a:spcPts val="0"/>
                        </a:spcBef>
                        <a:spcAft>
                          <a:spcPts val="0"/>
                        </a:spcAft>
                        <a:buClr>
                          <a:srgbClr val="000000"/>
                        </a:buClr>
                        <a:buSzPts val="800"/>
                        <a:buFont typeface="Arial"/>
                        <a:buNone/>
                      </a:pPr>
                      <a:r>
                        <a:rPr lang="en-US" b="1" u="none" strike="noStrike" cap="none"/>
                        <a:t>State (Overall)</a:t>
                      </a:r>
                      <a:endParaRPr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b="1" u="none" strike="noStrike" cap="none"/>
                        <a:t>158,122</a:t>
                      </a:r>
                      <a:endParaRPr b="1" u="none" strike="noStrike" cap="none">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b="1" i="0" u="none" strike="noStrike" cap="none">
                          <a:latin typeface="Calibri"/>
                          <a:ea typeface="Calibri"/>
                          <a:cs typeface="Calibri"/>
                          <a:sym typeface="Calibri"/>
                        </a:rPr>
                        <a:t>5</a:t>
                      </a:r>
                      <a:r>
                        <a:rPr lang="en-US" b="1" u="none" strike="noStrike" cap="none"/>
                        <a:t>3</a:t>
                      </a:r>
                      <a:r>
                        <a:rPr lang="en-US" b="1" i="0" u="none" strike="noStrike" cap="none">
                          <a:latin typeface="Calibri"/>
                          <a:ea typeface="Calibri"/>
                          <a:cs typeface="Calibri"/>
                          <a:sym typeface="Calibri"/>
                        </a:rPr>
                        <a:t>.5</a:t>
                      </a:r>
                      <a:endParaRPr u="none" strike="noStrike" cap="none"/>
                    </a:p>
                    <a:p>
                      <a:pPr marL="0" marR="0" lvl="0" indent="0" algn="ctr" rtl="0">
                        <a:lnSpc>
                          <a:spcPct val="100000"/>
                        </a:lnSpc>
                        <a:spcBef>
                          <a:spcPts val="0"/>
                        </a:spcBef>
                        <a:spcAft>
                          <a:spcPts val="0"/>
                        </a:spcAft>
                        <a:buClr>
                          <a:srgbClr val="000000"/>
                        </a:buClr>
                        <a:buSzPts val="800"/>
                        <a:buFont typeface="Arial"/>
                        <a:buNone/>
                      </a:pPr>
                      <a:r>
                        <a:rPr lang="en-US" i="0" u="none" strike="noStrike" cap="none">
                          <a:latin typeface="Calibri"/>
                          <a:ea typeface="Calibri"/>
                          <a:cs typeface="Calibri"/>
                          <a:sym typeface="Calibri"/>
                        </a:rPr>
                        <a:t>(</a:t>
                      </a:r>
                      <a:r>
                        <a:rPr lang="en-US" u="none" strike="noStrike" cap="none"/>
                        <a:t>47.9</a:t>
                      </a:r>
                      <a:r>
                        <a:rPr lang="en-US" i="0" u="none" strike="noStrike" cap="none">
                          <a:latin typeface="Calibri"/>
                          <a:ea typeface="Calibri"/>
                          <a:cs typeface="Calibri"/>
                          <a:sym typeface="Calibri"/>
                        </a:rPr>
                        <a:t>-5</a:t>
                      </a:r>
                      <a:r>
                        <a:rPr lang="en-US" u="none" strike="noStrike" cap="none"/>
                        <a:t>9.1</a:t>
                      </a:r>
                      <a:r>
                        <a:rPr lang="en-US" i="0" u="none" strike="noStrike" cap="none">
                          <a:latin typeface="Calibri"/>
                          <a:ea typeface="Calibri"/>
                          <a:cs typeface="Calibri"/>
                          <a:sym typeface="Calibri"/>
                        </a:rPr>
                        <a:t>)</a:t>
                      </a:r>
                      <a:endParaRPr u="none" strike="noStrike" cap="none">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b="1" u="none" strike="noStrike" cap="none"/>
                        <a:t>N/A</a:t>
                      </a:r>
                      <a:endParaRPr b="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2"/>
                  </a:ext>
                </a:extLst>
              </a:tr>
              <a:tr h="381000">
                <a:tc>
                  <a:txBody>
                    <a:bodyPr/>
                    <a:lstStyle/>
                    <a:p>
                      <a:pPr marL="0" marR="0" lvl="0" indent="0" algn="r" rtl="0">
                        <a:lnSpc>
                          <a:spcPct val="100000"/>
                        </a:lnSpc>
                        <a:spcBef>
                          <a:spcPts val="0"/>
                        </a:spcBef>
                        <a:spcAft>
                          <a:spcPts val="0"/>
                        </a:spcAft>
                        <a:buClr>
                          <a:srgbClr val="000000"/>
                        </a:buClr>
                        <a:buSzPts val="700"/>
                        <a:buFont typeface="Arial"/>
                        <a:buNone/>
                      </a:pPr>
                      <a:r>
                        <a:rPr lang="en-US" sz="1200" b="1" i="1" u="none" strike="noStrike" cap="none"/>
                        <a:t> </a:t>
                      </a:r>
                      <a:endParaRPr sz="1200" b="1" i="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700"/>
                        <a:buFont typeface="Arial"/>
                        <a:buNone/>
                      </a:pPr>
                      <a:endParaRPr sz="1200" b="1" u="none" strike="noStrike" cap="none">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700"/>
                        <a:buFont typeface="Arial"/>
                        <a:buNone/>
                      </a:pPr>
                      <a:endParaRPr sz="1200" b="1" i="0" u="none" strike="noStrike" cap="none">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l" rtl="0">
                        <a:lnSpc>
                          <a:spcPct val="100000"/>
                        </a:lnSpc>
                        <a:spcBef>
                          <a:spcPts val="0"/>
                        </a:spcBef>
                        <a:spcAft>
                          <a:spcPts val="0"/>
                        </a:spcAft>
                        <a:buClr>
                          <a:srgbClr val="000000"/>
                        </a:buClr>
                        <a:buSzPts val="1000"/>
                        <a:buFont typeface="Arial"/>
                        <a:buNone/>
                      </a:pPr>
                      <a:endParaRPr sz="1000" b="1" u="none" strike="noStrike" cap="none">
                        <a:solidFill>
                          <a:srgbClr val="FFFF00"/>
                        </a:solidFill>
                        <a:highlight>
                          <a:srgbClr val="000000"/>
                        </a:highlight>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3"/>
                  </a:ext>
                </a:extLst>
              </a:tr>
              <a:tr h="428100">
                <a:tc>
                  <a:txBody>
                    <a:bodyPr/>
                    <a:lstStyle/>
                    <a:p>
                      <a:pPr marL="0" marR="0" lvl="0" indent="0" algn="r" rtl="0">
                        <a:lnSpc>
                          <a:spcPct val="100000"/>
                        </a:lnSpc>
                        <a:spcBef>
                          <a:spcPts val="0"/>
                        </a:spcBef>
                        <a:spcAft>
                          <a:spcPts val="0"/>
                        </a:spcAft>
                        <a:buClr>
                          <a:srgbClr val="000000"/>
                        </a:buClr>
                        <a:buSzPts val="800"/>
                        <a:buFont typeface="Arial"/>
                        <a:buNone/>
                      </a:pPr>
                      <a:r>
                        <a:rPr lang="en-US" sz="1200" u="none" strike="noStrike" cap="none"/>
                        <a:t>Black Female</a:t>
                      </a:r>
                      <a:endParaRPr sz="1200"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t>43,798</a:t>
                      </a:r>
                      <a:endParaRPr sz="1200" b="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t>92.5</a:t>
                      </a:r>
                      <a:endParaRPr sz="1200" b="1" u="none" strike="noStrike" cap="none"/>
                    </a:p>
                    <a:p>
                      <a:pPr marL="0" marR="0" lvl="0" indent="0" algn="ctr" rtl="0">
                        <a:lnSpc>
                          <a:spcPct val="100000"/>
                        </a:lnSpc>
                        <a:spcBef>
                          <a:spcPts val="0"/>
                        </a:spcBef>
                        <a:spcAft>
                          <a:spcPts val="0"/>
                        </a:spcAft>
                        <a:buClr>
                          <a:srgbClr val="000000"/>
                        </a:buClr>
                        <a:buSzPts val="800"/>
                        <a:buFont typeface="Arial"/>
                        <a:buNone/>
                      </a:pPr>
                      <a:r>
                        <a:rPr lang="en-US" sz="1200" u="none" strike="noStrike" cap="none"/>
                        <a:t>(82.3-100.0)</a:t>
                      </a:r>
                      <a:endParaRPr sz="1200"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chemeClr val="dk1"/>
                        </a:buClr>
                        <a:buSzPts val="1000"/>
                        <a:buFont typeface="Arial"/>
                        <a:buNone/>
                      </a:pPr>
                      <a:endParaRPr sz="1000" b="1" u="none" strike="noStrike" cap="none">
                        <a:solidFill>
                          <a:srgbClr val="FF0000"/>
                        </a:solidFill>
                        <a:highlight>
                          <a:srgbClr val="000000"/>
                        </a:highlight>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4"/>
                  </a:ext>
                </a:extLst>
              </a:tr>
              <a:tr h="428100">
                <a:tc>
                  <a:txBody>
                    <a:bodyPr/>
                    <a:lstStyle/>
                    <a:p>
                      <a:pPr marL="0" marR="0" lvl="0" indent="0" algn="r" rtl="0">
                        <a:lnSpc>
                          <a:spcPct val="100000"/>
                        </a:lnSpc>
                        <a:spcBef>
                          <a:spcPts val="0"/>
                        </a:spcBef>
                        <a:spcAft>
                          <a:spcPts val="0"/>
                        </a:spcAft>
                        <a:buClr>
                          <a:srgbClr val="000000"/>
                        </a:buClr>
                        <a:buSzPts val="800"/>
                        <a:buFont typeface="Arial"/>
                        <a:buNone/>
                      </a:pPr>
                      <a:r>
                        <a:rPr lang="en-US" sz="1200" u="none" strike="noStrike" cap="none"/>
                        <a:t>Black Male</a:t>
                      </a:r>
                      <a:endParaRPr sz="1200"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t>31,461</a:t>
                      </a:r>
                      <a:endParaRPr sz="1200" b="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t>90.0</a:t>
                      </a:r>
                      <a:endParaRPr sz="1200" b="1" u="none" strike="noStrike" cap="none"/>
                    </a:p>
                    <a:p>
                      <a:pPr marL="0" marR="0" lvl="0" indent="0" algn="ctr" rtl="0">
                        <a:lnSpc>
                          <a:spcPct val="100000"/>
                        </a:lnSpc>
                        <a:spcBef>
                          <a:spcPts val="0"/>
                        </a:spcBef>
                        <a:spcAft>
                          <a:spcPts val="0"/>
                        </a:spcAft>
                        <a:buClr>
                          <a:srgbClr val="000000"/>
                        </a:buClr>
                        <a:buSzPts val="800"/>
                        <a:buFont typeface="Arial"/>
                        <a:buNone/>
                      </a:pPr>
                      <a:r>
                        <a:rPr lang="en-US" sz="1200" u="none" strike="noStrike" cap="none"/>
                        <a:t>(82.2-97.9)</a:t>
                      </a:r>
                      <a:endParaRPr sz="1200"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chemeClr val="dk1"/>
                        </a:buClr>
                        <a:buSzPts val="1000"/>
                        <a:buFont typeface="Arial"/>
                        <a:buNone/>
                      </a:pPr>
                      <a:endParaRPr sz="1000" b="1" u="none" strike="noStrike" cap="none">
                        <a:solidFill>
                          <a:srgbClr val="FF0000"/>
                        </a:solidFill>
                        <a:highlight>
                          <a:srgbClr val="000000"/>
                        </a:highlight>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5"/>
                  </a:ext>
                </a:extLst>
              </a:tr>
              <a:tr h="489075">
                <a:tc>
                  <a:txBody>
                    <a:bodyPr/>
                    <a:lstStyle/>
                    <a:p>
                      <a:pPr marL="0" marR="0" lvl="0" indent="0" algn="r" rtl="0">
                        <a:lnSpc>
                          <a:spcPct val="100000"/>
                        </a:lnSpc>
                        <a:spcBef>
                          <a:spcPts val="0"/>
                        </a:spcBef>
                        <a:spcAft>
                          <a:spcPts val="0"/>
                        </a:spcAft>
                        <a:buClr>
                          <a:srgbClr val="000000"/>
                        </a:buClr>
                        <a:buSzPts val="700"/>
                        <a:buFont typeface="Arial"/>
                        <a:buNone/>
                      </a:pPr>
                      <a:r>
                        <a:rPr lang="en-US" b="1" i="1" u="none" strike="noStrike" cap="none"/>
                        <a:t>White</a:t>
                      </a:r>
                      <a:endParaRPr b="1" i="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chemeClr val="dk1"/>
                        </a:buClr>
                        <a:buSzPts val="700"/>
                        <a:buFont typeface="Arial"/>
                        <a:buNone/>
                      </a:pPr>
                      <a:r>
                        <a:rPr lang="en-US" b="1" u="none" strike="noStrike" cap="none"/>
                        <a:t>75,260</a:t>
                      </a:r>
                      <a:endParaRPr b="1" u="none" strike="noStrike" cap="none">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700"/>
                        <a:buFont typeface="Arial"/>
                        <a:buNone/>
                      </a:pPr>
                      <a:r>
                        <a:rPr lang="en-US" b="1" i="0" u="none" strike="noStrike" cap="none">
                          <a:solidFill>
                            <a:schemeClr val="dk1"/>
                          </a:solidFill>
                          <a:latin typeface="Calibri"/>
                          <a:ea typeface="Calibri"/>
                          <a:cs typeface="Calibri"/>
                          <a:sym typeface="Calibri"/>
                        </a:rPr>
                        <a:t>4</a:t>
                      </a:r>
                      <a:r>
                        <a:rPr lang="en-US" b="1" u="none" strike="noStrike" cap="none"/>
                        <a:t>0.3</a:t>
                      </a:r>
                      <a:endParaRPr u="none" strike="noStrike" cap="none"/>
                    </a:p>
                    <a:p>
                      <a:pPr marL="0" marR="0" lvl="0" indent="0" algn="ctr" rtl="0">
                        <a:lnSpc>
                          <a:spcPct val="100000"/>
                        </a:lnSpc>
                        <a:spcBef>
                          <a:spcPts val="0"/>
                        </a:spcBef>
                        <a:spcAft>
                          <a:spcPts val="0"/>
                        </a:spcAft>
                        <a:buClr>
                          <a:srgbClr val="000000"/>
                        </a:buClr>
                        <a:buSzPts val="700"/>
                        <a:buFont typeface="Arial"/>
                        <a:buNone/>
                      </a:pPr>
                      <a:r>
                        <a:rPr lang="en-US" i="0" u="none" strike="noStrike" cap="none">
                          <a:solidFill>
                            <a:schemeClr val="dk1"/>
                          </a:solidFill>
                          <a:latin typeface="Calibri"/>
                          <a:ea typeface="Calibri"/>
                          <a:cs typeface="Calibri"/>
                          <a:sym typeface="Calibri"/>
                        </a:rPr>
                        <a:t>(</a:t>
                      </a:r>
                      <a:r>
                        <a:rPr lang="en-US" u="none" strike="noStrike" cap="none"/>
                        <a:t>33.4</a:t>
                      </a:r>
                      <a:r>
                        <a:rPr lang="en-US" i="0" u="none" strike="noStrike" cap="none">
                          <a:solidFill>
                            <a:schemeClr val="dk1"/>
                          </a:solidFill>
                          <a:latin typeface="Calibri"/>
                          <a:ea typeface="Calibri"/>
                          <a:cs typeface="Calibri"/>
                          <a:sym typeface="Calibri"/>
                        </a:rPr>
                        <a:t>-4</a:t>
                      </a:r>
                      <a:r>
                        <a:rPr lang="en-US" u="none" strike="noStrike" cap="none"/>
                        <a:t>7</a:t>
                      </a:r>
                      <a:r>
                        <a:rPr lang="en-US" i="0" u="none" strike="noStrike" cap="none">
                          <a:solidFill>
                            <a:schemeClr val="dk1"/>
                          </a:solidFill>
                          <a:latin typeface="Calibri"/>
                          <a:ea typeface="Calibri"/>
                          <a:cs typeface="Calibri"/>
                          <a:sym typeface="Calibri"/>
                        </a:rPr>
                        <a:t>.</a:t>
                      </a:r>
                      <a:r>
                        <a:rPr lang="en-US" u="none" strike="noStrike" cap="none"/>
                        <a:t>3</a:t>
                      </a:r>
                      <a:r>
                        <a:rPr lang="en-US" i="0" u="none" strike="noStrike" cap="none">
                          <a:solidFill>
                            <a:schemeClr val="dk1"/>
                          </a:solidFill>
                          <a:latin typeface="Calibri"/>
                          <a:ea typeface="Calibri"/>
                          <a:cs typeface="Calibri"/>
                          <a:sym typeface="Calibri"/>
                        </a:rPr>
                        <a:t>)</a:t>
                      </a:r>
                      <a:endParaRPr b="1" i="0" u="none" strike="noStrike" cap="none">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92D050"/>
                        </a:buClr>
                        <a:buSzPts val="1000"/>
                        <a:buFont typeface="Calibri"/>
                        <a:buNone/>
                      </a:pPr>
                      <a:endParaRPr sz="1000" b="1" u="none" strike="noStrike" cap="none">
                        <a:solidFill>
                          <a:srgbClr val="FFFF00"/>
                        </a:solidFill>
                        <a:highlight>
                          <a:srgbClr val="000000"/>
                        </a:highlight>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6"/>
                  </a:ext>
                </a:extLst>
              </a:tr>
              <a:tr h="428100">
                <a:tc>
                  <a:txBody>
                    <a:bodyPr/>
                    <a:lstStyle/>
                    <a:p>
                      <a:pPr marL="0" marR="0" lvl="0" indent="0" algn="r" rtl="0">
                        <a:lnSpc>
                          <a:spcPct val="100000"/>
                        </a:lnSpc>
                        <a:spcBef>
                          <a:spcPts val="0"/>
                        </a:spcBef>
                        <a:spcAft>
                          <a:spcPts val="0"/>
                        </a:spcAft>
                        <a:buClr>
                          <a:srgbClr val="000000"/>
                        </a:buClr>
                        <a:buSzPts val="800"/>
                        <a:buFont typeface="Arial"/>
                        <a:buNone/>
                      </a:pPr>
                      <a:r>
                        <a:rPr lang="en-US" sz="1200" u="none" strike="noStrike" cap="none"/>
                        <a:t>White Female</a:t>
                      </a:r>
                      <a:endParaRPr sz="1200"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t>30,868</a:t>
                      </a:r>
                      <a:endParaRPr sz="1200" b="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t>41.7</a:t>
                      </a:r>
                      <a:endParaRPr sz="1200" b="1" u="none" strike="noStrike" cap="none"/>
                    </a:p>
                    <a:p>
                      <a:pPr marL="0" marR="0" lvl="0" indent="0" algn="ctr" rtl="0">
                        <a:lnSpc>
                          <a:spcPct val="100000"/>
                        </a:lnSpc>
                        <a:spcBef>
                          <a:spcPts val="0"/>
                        </a:spcBef>
                        <a:spcAft>
                          <a:spcPts val="0"/>
                        </a:spcAft>
                        <a:buClr>
                          <a:srgbClr val="000000"/>
                        </a:buClr>
                        <a:buSzPts val="800"/>
                        <a:buFont typeface="Arial"/>
                        <a:buNone/>
                      </a:pPr>
                      <a:r>
                        <a:rPr lang="en-US" sz="1200" u="none" strike="noStrike" cap="none"/>
                        <a:t>(32.8-50.6)</a:t>
                      </a:r>
                      <a:endParaRPr sz="1200"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92D050"/>
                        </a:buClr>
                        <a:buSzPts val="1000"/>
                        <a:buFont typeface="Calibri"/>
                        <a:buNone/>
                      </a:pPr>
                      <a:endParaRPr sz="1000" b="1" u="none" strike="noStrike" cap="none">
                        <a:solidFill>
                          <a:srgbClr val="92D050"/>
                        </a:solidFill>
                        <a:highlight>
                          <a:srgbClr val="000000"/>
                        </a:highlight>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7"/>
                  </a:ext>
                </a:extLst>
              </a:tr>
              <a:tr h="428100">
                <a:tc>
                  <a:txBody>
                    <a:bodyPr/>
                    <a:lstStyle/>
                    <a:p>
                      <a:pPr marL="0" marR="0" lvl="0" indent="0" algn="r" rtl="0">
                        <a:lnSpc>
                          <a:spcPct val="100000"/>
                        </a:lnSpc>
                        <a:spcBef>
                          <a:spcPts val="0"/>
                        </a:spcBef>
                        <a:spcAft>
                          <a:spcPts val="0"/>
                        </a:spcAft>
                        <a:buClr>
                          <a:srgbClr val="000000"/>
                        </a:buClr>
                        <a:buSzPts val="800"/>
                        <a:buFont typeface="Arial"/>
                        <a:buNone/>
                      </a:pPr>
                      <a:r>
                        <a:rPr lang="en-US" sz="1200" u="none" strike="noStrike" cap="none"/>
                        <a:t>White Male</a:t>
                      </a:r>
                      <a:endParaRPr sz="1200"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t>38,011</a:t>
                      </a:r>
                      <a:endParaRPr sz="1200" b="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t>38.6</a:t>
                      </a:r>
                      <a:endParaRPr sz="1200" b="1" u="none" strike="noStrike" cap="none"/>
                    </a:p>
                    <a:p>
                      <a:pPr marL="0" marR="0" lvl="0" indent="0" algn="ctr" rtl="0">
                        <a:lnSpc>
                          <a:spcPct val="100000"/>
                        </a:lnSpc>
                        <a:spcBef>
                          <a:spcPts val="0"/>
                        </a:spcBef>
                        <a:spcAft>
                          <a:spcPts val="0"/>
                        </a:spcAft>
                        <a:buClr>
                          <a:srgbClr val="000000"/>
                        </a:buClr>
                        <a:buSzPts val="800"/>
                        <a:buFont typeface="Arial"/>
                        <a:buNone/>
                      </a:pPr>
                      <a:r>
                        <a:rPr lang="en-US" sz="1200" u="none" strike="noStrike" cap="none"/>
                        <a:t>(27.5-49.7)</a:t>
                      </a:r>
                      <a:endParaRPr sz="1200"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92D050"/>
                        </a:buClr>
                        <a:buSzPts val="1000"/>
                        <a:buFont typeface="Calibri"/>
                        <a:buNone/>
                      </a:pPr>
                      <a:endParaRPr sz="1000" b="1" u="none" strike="noStrike" cap="none">
                        <a:solidFill>
                          <a:srgbClr val="92D050"/>
                        </a:solidFill>
                        <a:highlight>
                          <a:srgbClr val="000000"/>
                        </a:highlight>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8"/>
                  </a:ext>
                </a:extLst>
              </a:tr>
              <a:tr h="478800">
                <a:tc>
                  <a:txBody>
                    <a:bodyPr/>
                    <a:lstStyle/>
                    <a:p>
                      <a:pPr marL="0" marR="0" lvl="0" indent="0" algn="r" rtl="0">
                        <a:lnSpc>
                          <a:spcPct val="100000"/>
                        </a:lnSpc>
                        <a:spcBef>
                          <a:spcPts val="0"/>
                        </a:spcBef>
                        <a:spcAft>
                          <a:spcPts val="0"/>
                        </a:spcAft>
                        <a:buClr>
                          <a:srgbClr val="000000"/>
                        </a:buClr>
                        <a:buSzPts val="900"/>
                        <a:buFont typeface="Arial"/>
                        <a:buNone/>
                      </a:pPr>
                      <a:endParaRPr sz="1200" b="1" u="none" strike="noStrike" cap="none"/>
                    </a:p>
                  </a:txBody>
                  <a:tcPr marL="152425" marR="152425" marT="31175" marB="3117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76200"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endParaRPr sz="1200" b="1" u="none" strike="noStrike" cap="none"/>
                    </a:p>
                  </a:txBody>
                  <a:tcPr marL="152425" marR="152425" marT="31175" marB="3117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76200"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endParaRPr sz="1200" b="1" i="0" u="none" strike="noStrike" cap="none">
                        <a:latin typeface="Calibri"/>
                        <a:ea typeface="Calibri"/>
                        <a:cs typeface="Calibri"/>
                        <a:sym typeface="Calibri"/>
                      </a:endParaRPr>
                    </a:p>
                  </a:txBody>
                  <a:tcPr marL="152425" marR="152425" marT="31175" marB="3117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76200"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chemeClr val="dk1"/>
                        </a:buClr>
                        <a:buSzPts val="1000"/>
                        <a:buFont typeface="Arial"/>
                        <a:buNone/>
                      </a:pPr>
                      <a:endParaRPr sz="1000" b="1" u="none" strike="noStrike" cap="none">
                        <a:solidFill>
                          <a:srgbClr val="FFFF00"/>
                        </a:solidFill>
                        <a:highlight>
                          <a:srgbClr val="000000"/>
                        </a:highlight>
                        <a:latin typeface="Calibri"/>
                        <a:ea typeface="Calibri"/>
                        <a:cs typeface="Calibri"/>
                        <a:sym typeface="Calibri"/>
                      </a:endParaRPr>
                    </a:p>
                  </a:txBody>
                  <a:tcPr marL="152425" marR="152425" marT="31175" marB="31175" anchor="ctr">
                    <a:lnL w="28575" cap="flat" cmpd="sng">
                      <a:solidFill>
                        <a:srgbClr val="000000"/>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76200" cap="flat" cmpd="sng">
                      <a:solidFill>
                        <a:srgbClr val="000000"/>
                      </a:solidFill>
                      <a:prstDash val="solid"/>
                      <a:round/>
                      <a:headEnd type="none" w="sm" len="sm"/>
                      <a:tailEnd type="none" w="sm" len="sm"/>
                    </a:lnB>
                    <a:solidFill>
                      <a:srgbClr val="FFF2CC"/>
                    </a:solidFill>
                  </a:tcPr>
                </a:tc>
                <a:extLst>
                  <a:ext uri="{0D108BD9-81ED-4DB2-BD59-A6C34878D82A}">
                    <a16:rowId xmlns:a16="http://schemas.microsoft.com/office/drawing/2014/main" val="10009"/>
                  </a:ext>
                </a:extLst>
              </a:tr>
              <a:tr h="428100">
                <a:tc>
                  <a:txBody>
                    <a:bodyPr/>
                    <a:lstStyle/>
                    <a:p>
                      <a:pPr marL="0" marR="0" lvl="0" indent="0" algn="r" rtl="0">
                        <a:lnSpc>
                          <a:spcPct val="100000"/>
                        </a:lnSpc>
                        <a:spcBef>
                          <a:spcPts val="0"/>
                        </a:spcBef>
                        <a:spcAft>
                          <a:spcPts val="0"/>
                        </a:spcAft>
                        <a:buClr>
                          <a:srgbClr val="000000"/>
                        </a:buClr>
                        <a:buSzPts val="900"/>
                        <a:buFont typeface="Arial"/>
                        <a:buNone/>
                      </a:pPr>
                      <a:r>
                        <a:rPr lang="en-US" sz="1200" b="1" i="1"/>
                        <a:t>State (Overall) - 2019</a:t>
                      </a:r>
                      <a:endParaRPr sz="1200" b="1" u="none" strike="noStrike" cap="none"/>
                    </a:p>
                  </a:txBody>
                  <a:tcPr marL="152425" marR="152425" marT="31175" marB="3117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762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C838"/>
                    </a:solidFill>
                  </a:tcPr>
                </a:tc>
                <a:tc>
                  <a:txBody>
                    <a:bodyPr/>
                    <a:lstStyle/>
                    <a:p>
                      <a:pPr marL="0" lvl="0" indent="0" algn="ctr" rtl="0">
                        <a:spcBef>
                          <a:spcPts val="0"/>
                        </a:spcBef>
                        <a:spcAft>
                          <a:spcPts val="0"/>
                        </a:spcAft>
                        <a:buClr>
                          <a:schemeClr val="dk1"/>
                        </a:buClr>
                        <a:buFont typeface="Arial"/>
                        <a:buNone/>
                      </a:pPr>
                      <a:r>
                        <a:rPr lang="en-US" sz="1200" b="1"/>
                        <a:t>188,886</a:t>
                      </a:r>
                      <a:endParaRPr sz="1200" b="1"/>
                    </a:p>
                  </a:txBody>
                  <a:tcPr marL="152425" marR="152425" marT="31175" marB="3117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762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C838"/>
                    </a:solidFill>
                  </a:tcPr>
                </a:tc>
                <a:tc>
                  <a:txBody>
                    <a:bodyPr/>
                    <a:lstStyle/>
                    <a:p>
                      <a:pPr marL="0" lvl="0" indent="0" algn="ctr" rtl="0">
                        <a:spcBef>
                          <a:spcPts val="0"/>
                        </a:spcBef>
                        <a:spcAft>
                          <a:spcPts val="0"/>
                        </a:spcAft>
                        <a:buClr>
                          <a:schemeClr val="dk1"/>
                        </a:buClr>
                        <a:buFont typeface="Arial"/>
                        <a:buNone/>
                      </a:pPr>
                      <a:r>
                        <a:rPr lang="en-US" sz="1200" b="1"/>
                        <a:t>55.5</a:t>
                      </a:r>
                      <a:endParaRPr sz="1200"/>
                    </a:p>
                    <a:p>
                      <a:pPr marL="0" lvl="0" indent="0" algn="ctr" rtl="0">
                        <a:spcBef>
                          <a:spcPts val="0"/>
                        </a:spcBef>
                        <a:spcAft>
                          <a:spcPts val="0"/>
                        </a:spcAft>
                        <a:buClr>
                          <a:schemeClr val="dk1"/>
                        </a:buClr>
                        <a:buFont typeface="Arial"/>
                        <a:buNone/>
                      </a:pPr>
                      <a:r>
                        <a:rPr lang="en-US" sz="1200"/>
                        <a:t>(51.3-59.7)</a:t>
                      </a:r>
                      <a:endParaRPr sz="1200" b="1"/>
                    </a:p>
                  </a:txBody>
                  <a:tcPr marL="152425" marR="152425" marT="31175" marB="3117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762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C838"/>
                    </a:solidFill>
                  </a:tcPr>
                </a:tc>
                <a:tc>
                  <a:txBody>
                    <a:bodyPr/>
                    <a:lstStyle/>
                    <a:p>
                      <a:pPr marL="0" marR="0" lvl="0" indent="0" algn="ctr" rtl="0">
                        <a:lnSpc>
                          <a:spcPct val="100000"/>
                        </a:lnSpc>
                        <a:spcBef>
                          <a:spcPts val="0"/>
                        </a:spcBef>
                        <a:spcAft>
                          <a:spcPts val="0"/>
                        </a:spcAft>
                        <a:buClr>
                          <a:schemeClr val="dk1"/>
                        </a:buClr>
                        <a:buSzPts val="700"/>
                        <a:buFont typeface="Arial"/>
                        <a:buNone/>
                      </a:pPr>
                      <a:r>
                        <a:rPr lang="en-US" sz="1000" b="1"/>
                        <a:t>N/A</a:t>
                      </a:r>
                      <a:endParaRPr sz="1000" b="1" u="none" strike="noStrike" cap="none">
                        <a:latin typeface="Calibri"/>
                        <a:ea typeface="Calibri"/>
                        <a:cs typeface="Calibri"/>
                        <a:sym typeface="Calibri"/>
                      </a:endParaRPr>
                    </a:p>
                  </a:txBody>
                  <a:tcPr marL="152425" marR="152425" marT="31175" marB="3117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76200"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C838"/>
                    </a:solidFill>
                  </a:tcPr>
                </a:tc>
                <a:extLst>
                  <a:ext uri="{0D108BD9-81ED-4DB2-BD59-A6C34878D82A}">
                    <a16:rowId xmlns:a16="http://schemas.microsoft.com/office/drawing/2014/main" val="10010"/>
                  </a:ext>
                </a:extLst>
              </a:tr>
              <a:tr h="495025">
                <a:tc>
                  <a:txBody>
                    <a:bodyPr/>
                    <a:lstStyle/>
                    <a:p>
                      <a:pPr marL="0" marR="0" lvl="0" indent="0" algn="r" rtl="0">
                        <a:lnSpc>
                          <a:spcPct val="100000"/>
                        </a:lnSpc>
                        <a:spcBef>
                          <a:spcPts val="0"/>
                        </a:spcBef>
                        <a:spcAft>
                          <a:spcPts val="0"/>
                        </a:spcAft>
                        <a:buClr>
                          <a:schemeClr val="dk1"/>
                        </a:buClr>
                        <a:buSzPts val="900"/>
                        <a:buFont typeface="Arial"/>
                        <a:buNone/>
                      </a:pPr>
                      <a:endParaRPr sz="1200" b="1" i="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C838"/>
                    </a:solidFill>
                  </a:tcPr>
                </a:tc>
                <a:tc>
                  <a:txBody>
                    <a:bodyPr/>
                    <a:lstStyle/>
                    <a:p>
                      <a:pPr marL="0" marR="0" lvl="0" indent="0" algn="ctr" rtl="0">
                        <a:lnSpc>
                          <a:spcPct val="100000"/>
                        </a:lnSpc>
                        <a:spcBef>
                          <a:spcPts val="0"/>
                        </a:spcBef>
                        <a:spcAft>
                          <a:spcPts val="0"/>
                        </a:spcAft>
                        <a:buClr>
                          <a:schemeClr val="dk1"/>
                        </a:buClr>
                        <a:buSzPts val="800"/>
                        <a:buFont typeface="Arial"/>
                        <a:buNone/>
                      </a:pPr>
                      <a:endParaRPr sz="1200" b="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C838"/>
                    </a:solidFill>
                  </a:tcPr>
                </a:tc>
                <a:tc>
                  <a:txBody>
                    <a:bodyPr/>
                    <a:lstStyle/>
                    <a:p>
                      <a:pPr marL="0" marR="0" lvl="0" indent="0" algn="ctr" rtl="0">
                        <a:lnSpc>
                          <a:spcPct val="100000"/>
                        </a:lnSpc>
                        <a:spcBef>
                          <a:spcPts val="0"/>
                        </a:spcBef>
                        <a:spcAft>
                          <a:spcPts val="0"/>
                        </a:spcAft>
                        <a:buClr>
                          <a:schemeClr val="dk1"/>
                        </a:buClr>
                        <a:buSzPts val="800"/>
                        <a:buFont typeface="Arial"/>
                        <a:buNone/>
                      </a:pPr>
                      <a:endParaRPr sz="1200" b="1" i="0" u="none" strike="noStrike" cap="none">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C838"/>
                    </a:solidFill>
                  </a:tcPr>
                </a:tc>
                <a:tc>
                  <a:txBody>
                    <a:bodyPr/>
                    <a:lstStyle/>
                    <a:p>
                      <a:pPr marL="0" marR="0" lvl="0" indent="0" algn="ctr" rtl="0">
                        <a:lnSpc>
                          <a:spcPct val="100000"/>
                        </a:lnSpc>
                        <a:spcBef>
                          <a:spcPts val="0"/>
                        </a:spcBef>
                        <a:spcAft>
                          <a:spcPts val="0"/>
                        </a:spcAft>
                        <a:buNone/>
                      </a:pPr>
                      <a:endParaRPr sz="1000" b="1" u="none" strike="noStrike" cap="none">
                        <a:solidFill>
                          <a:srgbClr val="FFFF00"/>
                        </a:solidFill>
                        <a:highlight>
                          <a:srgbClr val="000000"/>
                        </a:highlight>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C838"/>
                    </a:solidFill>
                  </a:tcPr>
                </a:tc>
                <a:extLst>
                  <a:ext uri="{0D108BD9-81ED-4DB2-BD59-A6C34878D82A}">
                    <a16:rowId xmlns:a16="http://schemas.microsoft.com/office/drawing/2014/main" val="10011"/>
                  </a:ext>
                </a:extLst>
              </a:tr>
              <a:tr h="383075">
                <a:tc gridSpan="4">
                  <a:txBody>
                    <a:bodyPr/>
                    <a:lstStyle/>
                    <a:p>
                      <a:pPr marL="0" marR="0" lvl="0" indent="0" algn="ctr" rtl="0">
                        <a:lnSpc>
                          <a:spcPct val="100000"/>
                        </a:lnSpc>
                        <a:spcBef>
                          <a:spcPts val="0"/>
                        </a:spcBef>
                        <a:spcAft>
                          <a:spcPts val="0"/>
                        </a:spcAft>
                        <a:buClr>
                          <a:srgbClr val="000000"/>
                        </a:buClr>
                        <a:buSzPts val="700"/>
                        <a:buFont typeface="Arial"/>
                        <a:buNone/>
                      </a:pPr>
                      <a:r>
                        <a:rPr lang="en-US" b="1" u="none" strike="noStrike" cap="none"/>
                        <a:t>Compared to State Average: </a:t>
                      </a:r>
                      <a:r>
                        <a:rPr lang="en-US" b="1"/>
                        <a:t>S</a:t>
                      </a:r>
                      <a:r>
                        <a:rPr lang="en-US" b="1" u="none" strike="noStrike" cap="none"/>
                        <a:t>ignificantly higher         </a:t>
                      </a:r>
                      <a:r>
                        <a:rPr lang="en-US" b="1" u="none" strike="noStrike" cap="none">
                          <a:solidFill>
                            <a:srgbClr val="92D050"/>
                          </a:solidFill>
                        </a:rPr>
                        <a:t>            </a:t>
                      </a:r>
                      <a:r>
                        <a:rPr lang="en-US" b="1" u="none" strike="noStrike" cap="none"/>
                        <a:t>Significantly lower</a:t>
                      </a:r>
                      <a:endParaRPr b="1" i="1" u="none" strike="noStrike" cap="none"/>
                    </a:p>
                  </a:txBody>
                  <a:tcPr marL="152425" marR="152425" marT="31175" marB="3117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2"/>
                  </a:ext>
                </a:extLst>
              </a:tr>
            </a:tbl>
          </a:graphicData>
        </a:graphic>
      </p:graphicFrame>
      <p:pic>
        <p:nvPicPr>
          <p:cNvPr id="359" name="Google Shape;359;g230c3a16e60_0_120"/>
          <p:cNvPicPr preferRelativeResize="0"/>
          <p:nvPr/>
        </p:nvPicPr>
        <p:blipFill>
          <a:blip r:embed="rId3">
            <a:alphaModFix/>
          </a:blip>
          <a:stretch>
            <a:fillRect/>
          </a:stretch>
        </p:blipFill>
        <p:spPr>
          <a:xfrm>
            <a:off x="10873133" y="1693407"/>
            <a:ext cx="349134" cy="349134"/>
          </a:xfrm>
          <a:prstGeom prst="rect">
            <a:avLst/>
          </a:prstGeom>
          <a:noFill/>
          <a:ln>
            <a:noFill/>
          </a:ln>
        </p:spPr>
      </p:pic>
      <p:pic>
        <p:nvPicPr>
          <p:cNvPr id="360" name="Google Shape;360;g230c3a16e60_0_120"/>
          <p:cNvPicPr preferRelativeResize="0"/>
          <p:nvPr/>
        </p:nvPicPr>
        <p:blipFill>
          <a:blip r:embed="rId4">
            <a:alphaModFix/>
          </a:blip>
          <a:stretch>
            <a:fillRect/>
          </a:stretch>
        </p:blipFill>
        <p:spPr>
          <a:xfrm>
            <a:off x="10136275" y="1689482"/>
            <a:ext cx="349134" cy="349134"/>
          </a:xfrm>
          <a:prstGeom prst="rect">
            <a:avLst/>
          </a:prstGeom>
          <a:noFill/>
          <a:ln>
            <a:noFill/>
          </a:ln>
        </p:spPr>
      </p:pic>
      <p:pic>
        <p:nvPicPr>
          <p:cNvPr id="361" name="Google Shape;361;g230c3a16e60_0_120"/>
          <p:cNvPicPr preferRelativeResize="0"/>
          <p:nvPr/>
        </p:nvPicPr>
        <p:blipFill>
          <a:blip r:embed="rId4">
            <a:alphaModFix/>
          </a:blip>
          <a:stretch>
            <a:fillRect/>
          </a:stretch>
        </p:blipFill>
        <p:spPr>
          <a:xfrm>
            <a:off x="10631325" y="2994009"/>
            <a:ext cx="349134" cy="349134"/>
          </a:xfrm>
          <a:prstGeom prst="rect">
            <a:avLst/>
          </a:prstGeom>
          <a:noFill/>
          <a:ln>
            <a:noFill/>
          </a:ln>
        </p:spPr>
      </p:pic>
      <p:pic>
        <p:nvPicPr>
          <p:cNvPr id="362" name="Google Shape;362;g230c3a16e60_0_120"/>
          <p:cNvPicPr preferRelativeResize="0"/>
          <p:nvPr/>
        </p:nvPicPr>
        <p:blipFill>
          <a:blip r:embed="rId4">
            <a:alphaModFix/>
          </a:blip>
          <a:stretch>
            <a:fillRect/>
          </a:stretch>
        </p:blipFill>
        <p:spPr>
          <a:xfrm>
            <a:off x="10631325" y="3391350"/>
            <a:ext cx="349134" cy="349134"/>
          </a:xfrm>
          <a:prstGeom prst="rect">
            <a:avLst/>
          </a:prstGeom>
          <a:noFill/>
          <a:ln>
            <a:noFill/>
          </a:ln>
        </p:spPr>
      </p:pic>
      <p:pic>
        <p:nvPicPr>
          <p:cNvPr id="363" name="Google Shape;363;g230c3a16e60_0_120"/>
          <p:cNvPicPr preferRelativeResize="0"/>
          <p:nvPr/>
        </p:nvPicPr>
        <p:blipFill>
          <a:blip r:embed="rId3">
            <a:alphaModFix/>
          </a:blip>
          <a:stretch>
            <a:fillRect/>
          </a:stretch>
        </p:blipFill>
        <p:spPr>
          <a:xfrm>
            <a:off x="10603525" y="3946527"/>
            <a:ext cx="349134" cy="349134"/>
          </a:xfrm>
          <a:prstGeom prst="rect">
            <a:avLst/>
          </a:prstGeom>
          <a:noFill/>
          <a:ln>
            <a:noFill/>
          </a:ln>
        </p:spPr>
      </p:pic>
      <p:pic>
        <p:nvPicPr>
          <p:cNvPr id="364" name="Google Shape;364;g230c3a16e60_0_120"/>
          <p:cNvPicPr preferRelativeResize="0"/>
          <p:nvPr/>
        </p:nvPicPr>
        <p:blipFill>
          <a:blip r:embed="rId3">
            <a:alphaModFix/>
          </a:blip>
          <a:stretch>
            <a:fillRect/>
          </a:stretch>
        </p:blipFill>
        <p:spPr>
          <a:xfrm>
            <a:off x="10603525" y="4340502"/>
            <a:ext cx="349134" cy="349134"/>
          </a:xfrm>
          <a:prstGeom prst="rect">
            <a:avLst/>
          </a:prstGeom>
          <a:noFill/>
          <a:ln>
            <a:noFill/>
          </a:ln>
        </p:spPr>
      </p:pic>
      <p:pic>
        <p:nvPicPr>
          <p:cNvPr id="365" name="Google Shape;365;g230c3a16e60_0_120"/>
          <p:cNvPicPr preferRelativeResize="0"/>
          <p:nvPr/>
        </p:nvPicPr>
        <p:blipFill>
          <a:blip r:embed="rId3">
            <a:alphaModFix/>
          </a:blip>
          <a:stretch>
            <a:fillRect/>
          </a:stretch>
        </p:blipFill>
        <p:spPr>
          <a:xfrm>
            <a:off x="10601875" y="4751255"/>
            <a:ext cx="349134" cy="349134"/>
          </a:xfrm>
          <a:prstGeom prst="rect">
            <a:avLst/>
          </a:prstGeom>
          <a:noFill/>
          <a:ln>
            <a:noFill/>
          </a:ln>
        </p:spPr>
      </p:pic>
      <p:pic>
        <p:nvPicPr>
          <p:cNvPr id="366" name="Google Shape;366;g230c3a16e60_0_120"/>
          <p:cNvPicPr preferRelativeResize="0"/>
          <p:nvPr/>
        </p:nvPicPr>
        <p:blipFill>
          <a:blip r:embed="rId3">
            <a:alphaModFix/>
          </a:blip>
          <a:stretch>
            <a:fillRect/>
          </a:stretch>
        </p:blipFill>
        <p:spPr>
          <a:xfrm>
            <a:off x="8939850" y="6503091"/>
            <a:ext cx="349134" cy="349134"/>
          </a:xfrm>
          <a:prstGeom prst="rect">
            <a:avLst/>
          </a:prstGeom>
          <a:noFill/>
          <a:ln>
            <a:noFill/>
          </a:ln>
        </p:spPr>
      </p:pic>
      <p:pic>
        <p:nvPicPr>
          <p:cNvPr id="367" name="Google Shape;367;g230c3a16e60_0_120"/>
          <p:cNvPicPr preferRelativeResize="0"/>
          <p:nvPr/>
        </p:nvPicPr>
        <p:blipFill>
          <a:blip r:embed="rId4">
            <a:alphaModFix/>
          </a:blip>
          <a:stretch>
            <a:fillRect/>
          </a:stretch>
        </p:blipFill>
        <p:spPr>
          <a:xfrm>
            <a:off x="6739642" y="6503091"/>
            <a:ext cx="349134" cy="349134"/>
          </a:xfrm>
          <a:prstGeom prst="rect">
            <a:avLst/>
          </a:prstGeom>
          <a:noFill/>
          <a:ln>
            <a:noFill/>
          </a:ln>
        </p:spPr>
      </p:pic>
      <p:graphicFrame>
        <p:nvGraphicFramePr>
          <p:cNvPr id="368" name="Google Shape;368;g230c3a16e60_0_120"/>
          <p:cNvGraphicFramePr/>
          <p:nvPr/>
        </p:nvGraphicFramePr>
        <p:xfrm>
          <a:off x="222525" y="2436938"/>
          <a:ext cx="3000000" cy="3000000"/>
        </p:xfrm>
        <a:graphic>
          <a:graphicData uri="http://schemas.openxmlformats.org/drawingml/2006/table">
            <a:tbl>
              <a:tblPr>
                <a:noFill/>
                <a:tableStyleId>{3C1D0506-2226-47F9-8CD3-01CC2D1D1CBD}</a:tableStyleId>
              </a:tblPr>
              <a:tblGrid>
                <a:gridCol w="3687475">
                  <a:extLst>
                    <a:ext uri="{9D8B030D-6E8A-4147-A177-3AD203B41FA5}">
                      <a16:colId xmlns:a16="http://schemas.microsoft.com/office/drawing/2014/main" val="20000"/>
                    </a:ext>
                  </a:extLst>
                </a:gridCol>
                <a:gridCol w="2538150">
                  <a:extLst>
                    <a:ext uri="{9D8B030D-6E8A-4147-A177-3AD203B41FA5}">
                      <a16:colId xmlns:a16="http://schemas.microsoft.com/office/drawing/2014/main" val="20001"/>
                    </a:ext>
                  </a:extLst>
                </a:gridCol>
                <a:gridCol w="3287300">
                  <a:extLst>
                    <a:ext uri="{9D8B030D-6E8A-4147-A177-3AD203B41FA5}">
                      <a16:colId xmlns:a16="http://schemas.microsoft.com/office/drawing/2014/main" val="20002"/>
                    </a:ext>
                  </a:extLst>
                </a:gridCol>
                <a:gridCol w="2116000">
                  <a:extLst>
                    <a:ext uri="{9D8B030D-6E8A-4147-A177-3AD203B41FA5}">
                      <a16:colId xmlns:a16="http://schemas.microsoft.com/office/drawing/2014/main" val="20003"/>
                    </a:ext>
                  </a:extLst>
                </a:gridCol>
              </a:tblGrid>
              <a:tr h="560000">
                <a:tc>
                  <a:txBody>
                    <a:bodyPr/>
                    <a:lstStyle/>
                    <a:p>
                      <a:pPr marL="0" lvl="0" indent="0" algn="r" rtl="0">
                        <a:spcBef>
                          <a:spcPts val="0"/>
                        </a:spcBef>
                        <a:spcAft>
                          <a:spcPts val="0"/>
                        </a:spcAft>
                        <a:buNone/>
                      </a:pPr>
                      <a:r>
                        <a:rPr lang="en-US" sz="1100" b="1"/>
                        <a:t>Black  </a:t>
                      </a:r>
                      <a:endParaRPr sz="1100" b="1"/>
                    </a:p>
                  </a:txBody>
                  <a:tcPr marL="63500" marR="63500" marT="63500" marB="63500"/>
                </a:tc>
                <a:tc>
                  <a:txBody>
                    <a:bodyPr/>
                    <a:lstStyle/>
                    <a:p>
                      <a:pPr marL="0" lvl="0" indent="0" algn="ctr" rtl="0">
                        <a:spcBef>
                          <a:spcPts val="0"/>
                        </a:spcBef>
                        <a:spcAft>
                          <a:spcPts val="0"/>
                        </a:spcAft>
                        <a:buNone/>
                      </a:pPr>
                      <a:r>
                        <a:rPr lang="en-US" sz="1100" b="1"/>
                        <a:t>68,878</a:t>
                      </a:r>
                      <a:endParaRPr sz="1100" b="1"/>
                    </a:p>
                  </a:txBody>
                  <a:tcPr marL="63500" marR="63500" marT="63500" marB="63500"/>
                </a:tc>
                <a:tc>
                  <a:txBody>
                    <a:bodyPr/>
                    <a:lstStyle/>
                    <a:p>
                      <a:pPr marL="0" lvl="0" indent="0" algn="ctr" rtl="0">
                        <a:spcBef>
                          <a:spcPts val="0"/>
                        </a:spcBef>
                        <a:spcAft>
                          <a:spcPts val="0"/>
                        </a:spcAft>
                        <a:buNone/>
                      </a:pPr>
                      <a:r>
                        <a:rPr lang="en-US" sz="1100" b="1"/>
                        <a:t>91.1</a:t>
                      </a:r>
                      <a:endParaRPr sz="1100" b="1"/>
                    </a:p>
                    <a:p>
                      <a:pPr marL="0" lvl="0" indent="0" algn="ctr" rtl="0">
                        <a:spcBef>
                          <a:spcPts val="0"/>
                        </a:spcBef>
                        <a:spcAft>
                          <a:spcPts val="0"/>
                        </a:spcAft>
                        <a:buNone/>
                      </a:pPr>
                      <a:r>
                        <a:rPr lang="en-US" sz="1100" b="1"/>
                        <a:t>(84.8-97.4)</a:t>
                      </a:r>
                      <a:endParaRPr sz="1100" b="1"/>
                    </a:p>
                  </a:txBody>
                  <a:tcPr marL="63500" marR="63500" marT="63500" marB="63500"/>
                </a:tc>
                <a:tc>
                  <a:txBody>
                    <a:bodyPr/>
                    <a:lstStyle/>
                    <a:p>
                      <a:pPr marL="0" lvl="0" indent="0" algn="ctr" rtl="0">
                        <a:spcBef>
                          <a:spcPts val="0"/>
                        </a:spcBef>
                        <a:spcAft>
                          <a:spcPts val="0"/>
                        </a:spcAft>
                        <a:buNone/>
                      </a:pPr>
                      <a:endParaRPr sz="1100" b="1"/>
                    </a:p>
                  </a:txBody>
                  <a:tcPr marL="63500" marR="63500" marT="63500" marB="63500"/>
                </a:tc>
                <a:extLst>
                  <a:ext uri="{0D108BD9-81ED-4DB2-BD59-A6C34878D82A}">
                    <a16:rowId xmlns:a16="http://schemas.microsoft.com/office/drawing/2014/main" val="10000"/>
                  </a:ext>
                </a:extLst>
              </a:tr>
            </a:tbl>
          </a:graphicData>
        </a:graphic>
      </p:graphicFrame>
      <p:pic>
        <p:nvPicPr>
          <p:cNvPr id="369" name="Google Shape;369;g230c3a16e60_0_120"/>
          <p:cNvPicPr preferRelativeResize="0"/>
          <p:nvPr/>
        </p:nvPicPr>
        <p:blipFill>
          <a:blip r:embed="rId4">
            <a:alphaModFix/>
          </a:blip>
          <a:stretch>
            <a:fillRect/>
          </a:stretch>
        </p:blipFill>
        <p:spPr>
          <a:xfrm>
            <a:off x="10629675" y="2503300"/>
            <a:ext cx="352425" cy="352425"/>
          </a:xfrm>
          <a:prstGeom prst="rect">
            <a:avLst/>
          </a:prstGeom>
          <a:noFill/>
          <a:ln>
            <a:noFill/>
          </a:ln>
        </p:spPr>
      </p:pic>
      <p:pic>
        <p:nvPicPr>
          <p:cNvPr id="370" name="Google Shape;370;g230c3a16e60_0_120"/>
          <p:cNvPicPr preferRelativeResize="0"/>
          <p:nvPr/>
        </p:nvPicPr>
        <p:blipFill>
          <a:blip r:embed="rId4">
            <a:alphaModFix/>
          </a:blip>
          <a:stretch>
            <a:fillRect/>
          </a:stretch>
        </p:blipFill>
        <p:spPr>
          <a:xfrm>
            <a:off x="10600225" y="5198050"/>
            <a:ext cx="352425" cy="352425"/>
          </a:xfrm>
          <a:prstGeom prst="rect">
            <a:avLst/>
          </a:prstGeom>
          <a:noFill/>
          <a:ln>
            <a:noFill/>
          </a:ln>
        </p:spPr>
      </p:pic>
      <p:graphicFrame>
        <p:nvGraphicFramePr>
          <p:cNvPr id="371" name="Google Shape;371;g230c3a16e60_0_120"/>
          <p:cNvGraphicFramePr/>
          <p:nvPr/>
        </p:nvGraphicFramePr>
        <p:xfrm>
          <a:off x="222513" y="5162025"/>
          <a:ext cx="3000000" cy="3000000"/>
        </p:xfrm>
        <a:graphic>
          <a:graphicData uri="http://schemas.openxmlformats.org/drawingml/2006/table">
            <a:tbl>
              <a:tblPr>
                <a:noFill/>
                <a:tableStyleId>{3C1D0506-2226-47F9-8CD3-01CC2D1D1CBD}</a:tableStyleId>
              </a:tblPr>
              <a:tblGrid>
                <a:gridCol w="3687475">
                  <a:extLst>
                    <a:ext uri="{9D8B030D-6E8A-4147-A177-3AD203B41FA5}">
                      <a16:colId xmlns:a16="http://schemas.microsoft.com/office/drawing/2014/main" val="20000"/>
                    </a:ext>
                  </a:extLst>
                </a:gridCol>
                <a:gridCol w="2538150">
                  <a:extLst>
                    <a:ext uri="{9D8B030D-6E8A-4147-A177-3AD203B41FA5}">
                      <a16:colId xmlns:a16="http://schemas.microsoft.com/office/drawing/2014/main" val="20001"/>
                    </a:ext>
                  </a:extLst>
                </a:gridCol>
                <a:gridCol w="3313750">
                  <a:extLst>
                    <a:ext uri="{9D8B030D-6E8A-4147-A177-3AD203B41FA5}">
                      <a16:colId xmlns:a16="http://schemas.microsoft.com/office/drawing/2014/main" val="20002"/>
                    </a:ext>
                  </a:extLst>
                </a:gridCol>
                <a:gridCol w="2089550">
                  <a:extLst>
                    <a:ext uri="{9D8B030D-6E8A-4147-A177-3AD203B41FA5}">
                      <a16:colId xmlns:a16="http://schemas.microsoft.com/office/drawing/2014/main" val="20003"/>
                    </a:ext>
                  </a:extLst>
                </a:gridCol>
              </a:tblGrid>
              <a:tr h="368375">
                <a:tc>
                  <a:txBody>
                    <a:bodyPr/>
                    <a:lstStyle/>
                    <a:p>
                      <a:pPr marL="0" lvl="0" indent="0" algn="r" rtl="0">
                        <a:spcBef>
                          <a:spcPts val="0"/>
                        </a:spcBef>
                        <a:spcAft>
                          <a:spcPts val="0"/>
                        </a:spcAft>
                        <a:buNone/>
                      </a:pPr>
                      <a:r>
                        <a:rPr lang="en-US" sz="1100" b="1"/>
                        <a:t>Health Insurance: Medicaid</a:t>
                      </a:r>
                      <a:endParaRPr sz="1100" b="1"/>
                    </a:p>
                  </a:txBody>
                  <a:tcPr marL="63500" marR="63500" marT="63500" marB="63500"/>
                </a:tc>
                <a:tc>
                  <a:txBody>
                    <a:bodyPr/>
                    <a:lstStyle/>
                    <a:p>
                      <a:pPr marL="0" lvl="0" indent="0" algn="ctr" rtl="0">
                        <a:spcBef>
                          <a:spcPts val="0"/>
                        </a:spcBef>
                        <a:spcAft>
                          <a:spcPts val="0"/>
                        </a:spcAft>
                        <a:buNone/>
                      </a:pPr>
                      <a:r>
                        <a:rPr lang="en-US" sz="1100" b="1"/>
                        <a:t>32,144</a:t>
                      </a:r>
                      <a:endParaRPr sz="1100" b="1"/>
                    </a:p>
                  </a:txBody>
                  <a:tcPr marL="63500" marR="63500" marT="63500" marB="63500"/>
                </a:tc>
                <a:tc>
                  <a:txBody>
                    <a:bodyPr/>
                    <a:lstStyle/>
                    <a:p>
                      <a:pPr marL="0" lvl="0" indent="0" algn="ctr" rtl="0">
                        <a:spcBef>
                          <a:spcPts val="0"/>
                        </a:spcBef>
                        <a:spcAft>
                          <a:spcPts val="0"/>
                        </a:spcAft>
                        <a:buNone/>
                      </a:pPr>
                      <a:r>
                        <a:rPr lang="en-US" sz="1100" b="1"/>
                        <a:t>72.2 </a:t>
                      </a:r>
                      <a:endParaRPr sz="1100" b="1"/>
                    </a:p>
                    <a:p>
                      <a:pPr marL="0" lvl="0" indent="0" algn="ctr" rtl="0">
                        <a:spcBef>
                          <a:spcPts val="0"/>
                        </a:spcBef>
                        <a:spcAft>
                          <a:spcPts val="0"/>
                        </a:spcAft>
                        <a:buNone/>
                      </a:pPr>
                      <a:r>
                        <a:rPr lang="en-US" sz="1100" b="1"/>
                        <a:t>(59.6-84.4)</a:t>
                      </a:r>
                      <a:endParaRPr sz="1100" b="1"/>
                    </a:p>
                  </a:txBody>
                  <a:tcPr marL="63500" marR="63500" marT="63500" marB="63500"/>
                </a:tc>
                <a:tc>
                  <a:txBody>
                    <a:bodyPr/>
                    <a:lstStyle/>
                    <a:p>
                      <a:pPr marL="0" lvl="0" indent="0" algn="ctr" rtl="0">
                        <a:spcBef>
                          <a:spcPts val="0"/>
                        </a:spcBef>
                        <a:spcAft>
                          <a:spcPts val="0"/>
                        </a:spcAft>
                        <a:buNone/>
                      </a:pPr>
                      <a:endParaRPr sz="1100" b="1"/>
                    </a:p>
                  </a:txBody>
                  <a:tcPr marL="63500" marR="63500" marT="63500" marB="63500"/>
                </a:tc>
                <a:extLst>
                  <a:ext uri="{0D108BD9-81ED-4DB2-BD59-A6C34878D82A}">
                    <a16:rowId xmlns:a16="http://schemas.microsoft.com/office/drawing/2014/main" val="10000"/>
                  </a:ext>
                </a:extLst>
              </a:tr>
            </a:tbl>
          </a:graphicData>
        </a:graphic>
      </p:graphicFrame>
      <p:graphicFrame>
        <p:nvGraphicFramePr>
          <p:cNvPr id="372" name="Google Shape;372;g230c3a16e60_0_120"/>
          <p:cNvGraphicFramePr/>
          <p:nvPr/>
        </p:nvGraphicFramePr>
        <p:xfrm>
          <a:off x="222525" y="6033188"/>
          <a:ext cx="3000000" cy="3000000"/>
        </p:xfrm>
        <a:graphic>
          <a:graphicData uri="http://schemas.openxmlformats.org/drawingml/2006/table">
            <a:tbl>
              <a:tblPr>
                <a:noFill/>
                <a:tableStyleId>{3C1D0506-2226-47F9-8CD3-01CC2D1D1CBD}</a:tableStyleId>
              </a:tblPr>
              <a:tblGrid>
                <a:gridCol w="3687475">
                  <a:extLst>
                    <a:ext uri="{9D8B030D-6E8A-4147-A177-3AD203B41FA5}">
                      <a16:colId xmlns:a16="http://schemas.microsoft.com/office/drawing/2014/main" val="20000"/>
                    </a:ext>
                  </a:extLst>
                </a:gridCol>
                <a:gridCol w="2538150">
                  <a:extLst>
                    <a:ext uri="{9D8B030D-6E8A-4147-A177-3AD203B41FA5}">
                      <a16:colId xmlns:a16="http://schemas.microsoft.com/office/drawing/2014/main" val="20001"/>
                    </a:ext>
                  </a:extLst>
                </a:gridCol>
                <a:gridCol w="3313750">
                  <a:extLst>
                    <a:ext uri="{9D8B030D-6E8A-4147-A177-3AD203B41FA5}">
                      <a16:colId xmlns:a16="http://schemas.microsoft.com/office/drawing/2014/main" val="20002"/>
                    </a:ext>
                  </a:extLst>
                </a:gridCol>
                <a:gridCol w="2089550">
                  <a:extLst>
                    <a:ext uri="{9D8B030D-6E8A-4147-A177-3AD203B41FA5}">
                      <a16:colId xmlns:a16="http://schemas.microsoft.com/office/drawing/2014/main" val="20003"/>
                    </a:ext>
                  </a:extLst>
                </a:gridCol>
              </a:tblGrid>
              <a:tr h="0">
                <a:tc>
                  <a:txBody>
                    <a:bodyPr/>
                    <a:lstStyle/>
                    <a:p>
                      <a:pPr marL="0" lvl="0" indent="0" algn="r" rtl="0">
                        <a:spcBef>
                          <a:spcPts val="0"/>
                        </a:spcBef>
                        <a:spcAft>
                          <a:spcPts val="0"/>
                        </a:spcAft>
                        <a:buNone/>
                      </a:pPr>
                      <a:r>
                        <a:rPr lang="en-US" sz="1100" b="1"/>
                        <a:t>LGBT (2019 BRFSS)</a:t>
                      </a:r>
                      <a:endParaRPr sz="1100" b="1"/>
                    </a:p>
                  </a:txBody>
                  <a:tcPr marL="63500" marR="63500" marT="63500" marB="63500"/>
                </a:tc>
                <a:tc>
                  <a:txBody>
                    <a:bodyPr/>
                    <a:lstStyle/>
                    <a:p>
                      <a:pPr marL="0" lvl="0" indent="0" algn="ctr" rtl="0">
                        <a:spcBef>
                          <a:spcPts val="0"/>
                        </a:spcBef>
                        <a:spcAft>
                          <a:spcPts val="0"/>
                        </a:spcAft>
                        <a:buNone/>
                      </a:pPr>
                      <a:r>
                        <a:rPr lang="en-US" sz="1100" b="1"/>
                        <a:t>6,894</a:t>
                      </a:r>
                      <a:endParaRPr sz="1100" b="1"/>
                    </a:p>
                  </a:txBody>
                  <a:tcPr marL="63500" marR="63500" marT="63500" marB="63500"/>
                </a:tc>
                <a:tc>
                  <a:txBody>
                    <a:bodyPr/>
                    <a:lstStyle/>
                    <a:p>
                      <a:pPr marL="0" lvl="0" indent="0" algn="ctr" rtl="0">
                        <a:spcBef>
                          <a:spcPts val="0"/>
                        </a:spcBef>
                        <a:spcAft>
                          <a:spcPts val="0"/>
                        </a:spcAft>
                        <a:buNone/>
                      </a:pPr>
                      <a:r>
                        <a:rPr lang="en-US" sz="1100" b="1"/>
                        <a:t>74.7</a:t>
                      </a:r>
                      <a:endParaRPr sz="1100" b="1"/>
                    </a:p>
                    <a:p>
                      <a:pPr marL="0" lvl="0" indent="0" algn="ctr" rtl="0">
                        <a:spcBef>
                          <a:spcPts val="0"/>
                        </a:spcBef>
                        <a:spcAft>
                          <a:spcPts val="0"/>
                        </a:spcAft>
                        <a:buNone/>
                      </a:pPr>
                      <a:r>
                        <a:rPr lang="en-US" sz="1100" b="1"/>
                        <a:t>(60.6-88.8) </a:t>
                      </a:r>
                      <a:endParaRPr sz="1100" b="1"/>
                    </a:p>
                  </a:txBody>
                  <a:tcPr marL="63500" marR="63500" marT="63500" marB="63500"/>
                </a:tc>
                <a:tc>
                  <a:txBody>
                    <a:bodyPr/>
                    <a:lstStyle/>
                    <a:p>
                      <a:pPr marL="0" lvl="0" indent="0" algn="ctr" rtl="0">
                        <a:spcBef>
                          <a:spcPts val="0"/>
                        </a:spcBef>
                        <a:spcAft>
                          <a:spcPts val="0"/>
                        </a:spcAft>
                        <a:buNone/>
                      </a:pPr>
                      <a:endParaRPr sz="1100" b="1"/>
                    </a:p>
                  </a:txBody>
                  <a:tcPr marL="63500" marR="63500" marT="63500" marB="63500"/>
                </a:tc>
                <a:extLst>
                  <a:ext uri="{0D108BD9-81ED-4DB2-BD59-A6C34878D82A}">
                    <a16:rowId xmlns:a16="http://schemas.microsoft.com/office/drawing/2014/main" val="10000"/>
                  </a:ext>
                </a:extLst>
              </a:tr>
            </a:tbl>
          </a:graphicData>
        </a:graphic>
      </p:graphicFrame>
      <p:pic>
        <p:nvPicPr>
          <p:cNvPr id="373" name="Google Shape;373;g230c3a16e60_0_120"/>
          <p:cNvPicPr preferRelativeResize="0"/>
          <p:nvPr/>
        </p:nvPicPr>
        <p:blipFill>
          <a:blip r:embed="rId4">
            <a:alphaModFix/>
          </a:blip>
          <a:stretch>
            <a:fillRect/>
          </a:stretch>
        </p:blipFill>
        <p:spPr>
          <a:xfrm>
            <a:off x="10600225" y="6139050"/>
            <a:ext cx="352425" cy="352425"/>
          </a:xfrm>
          <a:prstGeom prst="rect">
            <a:avLst/>
          </a:prstGeom>
          <a:noFill/>
          <a:ln>
            <a:noFill/>
          </a:ln>
        </p:spPr>
      </p:pic>
      <p:sp>
        <p:nvSpPr>
          <p:cNvPr id="374" name="Google Shape;374;g230c3a16e60_0_120"/>
          <p:cNvSpPr txBox="1"/>
          <p:nvPr/>
        </p:nvSpPr>
        <p:spPr>
          <a:xfrm>
            <a:off x="344675" y="87900"/>
            <a:ext cx="11628900" cy="7269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None/>
            </a:pPr>
            <a:r>
              <a:rPr lang="en-US" sz="3100" b="1">
                <a:solidFill>
                  <a:srgbClr val="000000"/>
                </a:solidFill>
                <a:latin typeface="Calibri"/>
                <a:ea typeface="Calibri"/>
                <a:cs typeface="Calibri"/>
                <a:sym typeface="Calibri"/>
              </a:rPr>
              <a:t>Menthol Tobacco Use Disparities in Maryland: </a:t>
            </a:r>
            <a:r>
              <a:rPr lang="en-US" sz="3100" b="1">
                <a:solidFill>
                  <a:srgbClr val="C00000"/>
                </a:solidFill>
                <a:latin typeface="Calibri"/>
                <a:ea typeface="Calibri"/>
                <a:cs typeface="Calibri"/>
                <a:sym typeface="Calibri"/>
              </a:rPr>
              <a:t>Cigarettes</a:t>
            </a:r>
            <a:endParaRPr sz="3100" b="1">
              <a:solidFill>
                <a:srgbClr val="C00000"/>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68"/>
                                        </p:tgtEl>
                                        <p:attrNameLst>
                                          <p:attrName>style.visibility</p:attrName>
                                        </p:attrNameLst>
                                      </p:cBhvr>
                                      <p:to>
                                        <p:strVal val="visible"/>
                                      </p:to>
                                    </p:set>
                                    <p:anim calcmode="lin" valueType="num">
                                      <p:cBhvr additive="base">
                                        <p:cTn id="7" dur="4400"/>
                                        <p:tgtEl>
                                          <p:spTgt spid="368"/>
                                        </p:tgtEl>
                                        <p:attrNameLst>
                                          <p:attrName>ppt_w</p:attrName>
                                        </p:attrNameLst>
                                      </p:cBhvr>
                                      <p:tavLst>
                                        <p:tav tm="0">
                                          <p:val>
                                            <p:strVal val="0"/>
                                          </p:val>
                                        </p:tav>
                                        <p:tav tm="100000">
                                          <p:val>
                                            <p:strVal val="#ppt_w"/>
                                          </p:val>
                                        </p:tav>
                                      </p:tavLst>
                                    </p:anim>
                                    <p:anim calcmode="lin" valueType="num">
                                      <p:cBhvr additive="base">
                                        <p:cTn id="8" dur="4400"/>
                                        <p:tgtEl>
                                          <p:spTgt spid="368"/>
                                        </p:tgtEl>
                                        <p:attrNameLst>
                                          <p:attrName>ppt_h</p:attrName>
                                        </p:attrNameLst>
                                      </p:cBhvr>
                                      <p:tavLst>
                                        <p:tav tm="0">
                                          <p:val>
                                            <p:strVal val="0"/>
                                          </p:val>
                                        </p:tav>
                                        <p:tav tm="100000">
                                          <p:val>
                                            <p:strVal val="#ppt_h"/>
                                          </p:val>
                                        </p:tav>
                                      </p:tavLst>
                                    </p:anim>
                                  </p:childTnLst>
                                </p:cTn>
                              </p:par>
                            </p:childTnLst>
                          </p:cTn>
                        </p:par>
                        <p:par>
                          <p:cTn id="9" fill="hold">
                            <p:stCondLst>
                              <p:cond delay="4400"/>
                            </p:stCondLst>
                            <p:childTnLst>
                              <p:par>
                                <p:cTn id="10" presetID="23" presetClass="entr" presetSubtype="16" fill="hold" nodeType="afterEffect">
                                  <p:stCondLst>
                                    <p:cond delay="0"/>
                                  </p:stCondLst>
                                  <p:childTnLst>
                                    <p:set>
                                      <p:cBhvr>
                                        <p:cTn id="11" dur="1" fill="hold">
                                          <p:stCondLst>
                                            <p:cond delay="0"/>
                                          </p:stCondLst>
                                        </p:cTn>
                                        <p:tgtEl>
                                          <p:spTgt spid="371"/>
                                        </p:tgtEl>
                                        <p:attrNameLst>
                                          <p:attrName>style.visibility</p:attrName>
                                        </p:attrNameLst>
                                      </p:cBhvr>
                                      <p:to>
                                        <p:strVal val="visible"/>
                                      </p:to>
                                    </p:set>
                                    <p:anim calcmode="lin" valueType="num">
                                      <p:cBhvr additive="base">
                                        <p:cTn id="12" dur="4600"/>
                                        <p:tgtEl>
                                          <p:spTgt spid="371"/>
                                        </p:tgtEl>
                                        <p:attrNameLst>
                                          <p:attrName>ppt_w</p:attrName>
                                        </p:attrNameLst>
                                      </p:cBhvr>
                                      <p:tavLst>
                                        <p:tav tm="0">
                                          <p:val>
                                            <p:strVal val="0"/>
                                          </p:val>
                                        </p:tav>
                                        <p:tav tm="100000">
                                          <p:val>
                                            <p:strVal val="#ppt_w"/>
                                          </p:val>
                                        </p:tav>
                                      </p:tavLst>
                                    </p:anim>
                                    <p:anim calcmode="lin" valueType="num">
                                      <p:cBhvr additive="base">
                                        <p:cTn id="13" dur="4600"/>
                                        <p:tgtEl>
                                          <p:spTgt spid="371"/>
                                        </p:tgtEl>
                                        <p:attrNameLst>
                                          <p:attrName>ppt_h</p:attrName>
                                        </p:attrNameLst>
                                      </p:cBhvr>
                                      <p:tavLst>
                                        <p:tav tm="0">
                                          <p:val>
                                            <p:strVal val="0"/>
                                          </p:val>
                                        </p:tav>
                                        <p:tav tm="100000">
                                          <p:val>
                                            <p:strVal val="#ppt_h"/>
                                          </p:val>
                                        </p:tav>
                                      </p:tavLst>
                                    </p:anim>
                                  </p:childTnLst>
                                </p:cTn>
                              </p:par>
                            </p:childTnLst>
                          </p:cTn>
                        </p:par>
                        <p:par>
                          <p:cTn id="14" fill="hold">
                            <p:stCondLst>
                              <p:cond delay="9000"/>
                            </p:stCondLst>
                            <p:childTnLst>
                              <p:par>
                                <p:cTn id="15" presetID="23" presetClass="entr" presetSubtype="16" fill="hold" nodeType="afterEffect">
                                  <p:stCondLst>
                                    <p:cond delay="0"/>
                                  </p:stCondLst>
                                  <p:childTnLst>
                                    <p:set>
                                      <p:cBhvr>
                                        <p:cTn id="16" dur="1" fill="hold">
                                          <p:stCondLst>
                                            <p:cond delay="0"/>
                                          </p:stCondLst>
                                        </p:cTn>
                                        <p:tgtEl>
                                          <p:spTgt spid="372"/>
                                        </p:tgtEl>
                                        <p:attrNameLst>
                                          <p:attrName>style.visibility</p:attrName>
                                        </p:attrNameLst>
                                      </p:cBhvr>
                                      <p:to>
                                        <p:strVal val="visible"/>
                                      </p:to>
                                    </p:set>
                                    <p:anim calcmode="lin" valueType="num">
                                      <p:cBhvr additive="base">
                                        <p:cTn id="17" dur="4600"/>
                                        <p:tgtEl>
                                          <p:spTgt spid="372"/>
                                        </p:tgtEl>
                                        <p:attrNameLst>
                                          <p:attrName>ppt_w</p:attrName>
                                        </p:attrNameLst>
                                      </p:cBhvr>
                                      <p:tavLst>
                                        <p:tav tm="0">
                                          <p:val>
                                            <p:strVal val="0"/>
                                          </p:val>
                                        </p:tav>
                                        <p:tav tm="100000">
                                          <p:val>
                                            <p:strVal val="#ppt_w"/>
                                          </p:val>
                                        </p:tav>
                                      </p:tavLst>
                                    </p:anim>
                                    <p:anim calcmode="lin" valueType="num">
                                      <p:cBhvr additive="base">
                                        <p:cTn id="18" dur="4600"/>
                                        <p:tgtEl>
                                          <p:spTgt spid="372"/>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232d77e7ccf_0_133"/>
          <p:cNvSpPr txBox="1">
            <a:spLocks noGrp="1"/>
          </p:cNvSpPr>
          <p:nvPr>
            <p:ph type="sldNum" idx="12"/>
          </p:nvPr>
        </p:nvSpPr>
        <p:spPr>
          <a:xfrm>
            <a:off x="8610600" y="6356352"/>
            <a:ext cx="27429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960"/>
              <a:buFont typeface="Arial"/>
              <a:buNone/>
            </a:pPr>
            <a:fld id="{00000000-1234-1234-1234-123412341234}" type="slidenum">
              <a:rPr lang="en-US"/>
              <a:t>24</a:t>
            </a:fld>
            <a:endParaRPr/>
          </a:p>
        </p:txBody>
      </p:sp>
      <p:sp>
        <p:nvSpPr>
          <p:cNvPr id="381" name="Google Shape;381;g232d77e7ccf_0_133"/>
          <p:cNvSpPr txBox="1"/>
          <p:nvPr/>
        </p:nvSpPr>
        <p:spPr>
          <a:xfrm>
            <a:off x="1916075" y="156150"/>
            <a:ext cx="7552500" cy="9042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en-US" sz="2800" b="1">
                <a:solidFill>
                  <a:srgbClr val="000000"/>
                </a:solidFill>
                <a:latin typeface="Calibri"/>
                <a:ea typeface="Calibri"/>
                <a:cs typeface="Calibri"/>
                <a:sym typeface="Calibri"/>
              </a:rPr>
              <a:t>Menthol Tobacco Use in Maryland: </a:t>
            </a:r>
            <a:r>
              <a:rPr lang="en-US" sz="3200" b="1">
                <a:solidFill>
                  <a:srgbClr val="C00000"/>
                </a:solidFill>
                <a:latin typeface="Calibri"/>
                <a:ea typeface="Calibri"/>
                <a:cs typeface="Calibri"/>
                <a:sym typeface="Calibri"/>
              </a:rPr>
              <a:t>E-Cigarettes</a:t>
            </a:r>
            <a:endParaRPr sz="3200" b="1">
              <a:solidFill>
                <a:srgbClr val="C00000"/>
              </a:solidFill>
              <a:latin typeface="Calibri"/>
              <a:ea typeface="Calibri"/>
              <a:cs typeface="Calibri"/>
              <a:sym typeface="Calibri"/>
            </a:endParaRPr>
          </a:p>
        </p:txBody>
      </p:sp>
      <p:sp>
        <p:nvSpPr>
          <p:cNvPr id="382" name="Google Shape;382;g232d77e7ccf_0_133"/>
          <p:cNvSpPr txBox="1"/>
          <p:nvPr/>
        </p:nvSpPr>
        <p:spPr>
          <a:xfrm>
            <a:off x="467100" y="972988"/>
            <a:ext cx="10886400" cy="1205700"/>
          </a:xfrm>
          <a:prstGeom prst="rect">
            <a:avLst/>
          </a:prstGeom>
          <a:solidFill>
            <a:srgbClr val="FFC838"/>
          </a:solidFill>
          <a:ln w="28575" cap="flat" cmpd="sng">
            <a:solidFill>
              <a:srgbClr val="000000"/>
            </a:solidFill>
            <a:prstDash val="dash"/>
            <a:round/>
            <a:headEnd type="none" w="sm" len="sm"/>
            <a:tailEnd type="none" w="sm" len="sm"/>
          </a:ln>
        </p:spPr>
        <p:txBody>
          <a:bodyPr spcFirstLastPara="1" wrap="square" lIns="182875" tIns="91425" rIns="182875" bIns="91425" anchor="t" anchorCtr="0">
            <a:noAutofit/>
          </a:bodyPr>
          <a:lstStyle/>
          <a:p>
            <a:pPr marL="0" marR="0" lvl="0" indent="0" algn="l" rtl="0">
              <a:lnSpc>
                <a:spcPct val="100000"/>
              </a:lnSpc>
              <a:spcBef>
                <a:spcPts val="0"/>
              </a:spcBef>
              <a:spcAft>
                <a:spcPts val="0"/>
              </a:spcAft>
              <a:buNone/>
            </a:pPr>
            <a:r>
              <a:rPr lang="en-US" sz="1400" b="1" i="0" u="none" strike="noStrike" cap="none">
                <a:solidFill>
                  <a:srgbClr val="000000"/>
                </a:solidFill>
                <a:latin typeface="Calibri"/>
                <a:ea typeface="Calibri"/>
                <a:cs typeface="Calibri"/>
                <a:sym typeface="Calibri"/>
              </a:rPr>
              <a:t>In February 2020, the FDA prohibited the sale of all flavored non-disposable e-cigarettes and Maryland banned the sale of all flavored cartridge-based and disposable e-cigarettes, other than menthol and tobacco flavor. </a:t>
            </a:r>
            <a:endParaRPr sz="14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endParaRPr sz="14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r>
              <a:rPr lang="en-US" sz="1400" b="1" i="0" u="none" strike="noStrike" cap="none">
                <a:solidFill>
                  <a:srgbClr val="000000"/>
                </a:solidFill>
                <a:latin typeface="Calibri"/>
                <a:ea typeface="Calibri"/>
                <a:cs typeface="Calibri"/>
                <a:sym typeface="Calibri"/>
              </a:rPr>
              <a:t>Although e-cigarette sales have not reached pre-pandemic numbers, the menthol flavor has become the e-cigarette flavor of </a:t>
            </a:r>
            <a:r>
              <a:rPr lang="en-US" sz="14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choice </a:t>
            </a:r>
            <a:r>
              <a:rPr lang="en-US" sz="1400" b="1" i="0" u="none" strike="noStrike" cap="none">
                <a:solidFill>
                  <a:srgbClr val="000000"/>
                </a:solidFill>
                <a:latin typeface="Calibri"/>
                <a:ea typeface="Calibri"/>
                <a:cs typeface="Calibri"/>
                <a:sym typeface="Calibri"/>
              </a:rPr>
              <a:t>for purchasers. </a:t>
            </a:r>
            <a:endParaRPr sz="1400" b="1" i="0" u="none" strike="noStrike" cap="none">
              <a:solidFill>
                <a:srgbClr val="000000"/>
              </a:solidFill>
              <a:latin typeface="Calibri"/>
              <a:ea typeface="Calibri"/>
              <a:cs typeface="Calibri"/>
              <a:sym typeface="Calibri"/>
            </a:endParaRPr>
          </a:p>
        </p:txBody>
      </p:sp>
      <p:pic>
        <p:nvPicPr>
          <p:cNvPr id="383" name="Google Shape;383;g232d77e7ccf_0_133"/>
          <p:cNvPicPr preferRelativeResize="0"/>
          <p:nvPr/>
        </p:nvPicPr>
        <p:blipFill rotWithShape="1">
          <a:blip r:embed="rId3">
            <a:alphaModFix/>
          </a:blip>
          <a:srcRect/>
          <a:stretch/>
        </p:blipFill>
        <p:spPr>
          <a:xfrm>
            <a:off x="517325" y="2223850"/>
            <a:ext cx="9768701" cy="4447175"/>
          </a:xfrm>
          <a:prstGeom prst="rect">
            <a:avLst/>
          </a:prstGeom>
          <a:noFill/>
          <a:ln>
            <a:noFill/>
          </a:ln>
        </p:spPr>
      </p:pic>
      <p:cxnSp>
        <p:nvCxnSpPr>
          <p:cNvPr id="384" name="Google Shape;384;g232d77e7ccf_0_133"/>
          <p:cNvCxnSpPr/>
          <p:nvPr/>
        </p:nvCxnSpPr>
        <p:spPr>
          <a:xfrm>
            <a:off x="6417875" y="3607325"/>
            <a:ext cx="3511200" cy="5700"/>
          </a:xfrm>
          <a:prstGeom prst="straightConnector1">
            <a:avLst/>
          </a:prstGeom>
          <a:noFill/>
          <a:ln w="28575" cap="flat" cmpd="sng">
            <a:solidFill>
              <a:srgbClr val="000000"/>
            </a:solidFill>
            <a:prstDash val="dash"/>
            <a:round/>
            <a:headEnd type="none" w="sm" len="sm"/>
            <a:tailEnd type="none" w="sm" len="sm"/>
          </a:ln>
        </p:spPr>
      </p:cxnSp>
      <p:cxnSp>
        <p:nvCxnSpPr>
          <p:cNvPr id="385" name="Google Shape;385;g232d77e7ccf_0_133"/>
          <p:cNvCxnSpPr/>
          <p:nvPr/>
        </p:nvCxnSpPr>
        <p:spPr>
          <a:xfrm rot="10800000">
            <a:off x="5820425" y="4232150"/>
            <a:ext cx="12600" cy="1156500"/>
          </a:xfrm>
          <a:prstGeom prst="straightConnector1">
            <a:avLst/>
          </a:prstGeom>
          <a:noFill/>
          <a:ln w="28575" cap="flat" cmpd="sng">
            <a:solidFill>
              <a:srgbClr val="000000"/>
            </a:solidFill>
            <a:prstDash val="dash"/>
            <a:round/>
            <a:headEnd type="none" w="sm" len="sm"/>
            <a:tailEnd type="none" w="sm" len="sm"/>
          </a:ln>
        </p:spPr>
      </p:cxnSp>
      <p:cxnSp>
        <p:nvCxnSpPr>
          <p:cNvPr id="386" name="Google Shape;386;g232d77e7ccf_0_133"/>
          <p:cNvCxnSpPr/>
          <p:nvPr/>
        </p:nvCxnSpPr>
        <p:spPr>
          <a:xfrm rot="10800000">
            <a:off x="9919525" y="3650650"/>
            <a:ext cx="6600" cy="1744200"/>
          </a:xfrm>
          <a:prstGeom prst="straightConnector1">
            <a:avLst/>
          </a:prstGeom>
          <a:noFill/>
          <a:ln w="28575" cap="flat" cmpd="sng">
            <a:solidFill>
              <a:srgbClr val="000000"/>
            </a:solidFill>
            <a:prstDash val="dash"/>
            <a:round/>
            <a:headEnd type="none" w="sm" len="sm"/>
            <a:tailEnd type="none" w="sm" len="sm"/>
          </a:ln>
        </p:spPr>
      </p:cxnSp>
      <p:cxnSp>
        <p:nvCxnSpPr>
          <p:cNvPr id="387" name="Google Shape;387;g232d77e7ccf_0_133"/>
          <p:cNvCxnSpPr/>
          <p:nvPr/>
        </p:nvCxnSpPr>
        <p:spPr>
          <a:xfrm rot="10800000">
            <a:off x="9468575" y="2241375"/>
            <a:ext cx="18900" cy="1362300"/>
          </a:xfrm>
          <a:prstGeom prst="straightConnector1">
            <a:avLst/>
          </a:prstGeom>
          <a:noFill/>
          <a:ln w="28575" cap="flat" cmpd="sng">
            <a:solidFill>
              <a:srgbClr val="000000"/>
            </a:solidFill>
            <a:prstDash val="dash"/>
            <a:round/>
            <a:headEnd type="none" w="sm" len="sm"/>
            <a:tailEnd type="none" w="sm" len="sm"/>
          </a:ln>
        </p:spPr>
      </p:cxnSp>
      <p:cxnSp>
        <p:nvCxnSpPr>
          <p:cNvPr id="388" name="Google Shape;388;g232d77e7ccf_0_133"/>
          <p:cNvCxnSpPr/>
          <p:nvPr/>
        </p:nvCxnSpPr>
        <p:spPr>
          <a:xfrm rot="10800000">
            <a:off x="5814225" y="3613176"/>
            <a:ext cx="1500" cy="618900"/>
          </a:xfrm>
          <a:prstGeom prst="straightConnector1">
            <a:avLst/>
          </a:prstGeom>
          <a:noFill/>
          <a:ln w="28575" cap="flat" cmpd="sng">
            <a:solidFill>
              <a:srgbClr val="000000"/>
            </a:solidFill>
            <a:prstDash val="dash"/>
            <a:round/>
            <a:headEnd type="none" w="sm" len="sm"/>
            <a:tailEnd type="none" w="sm" len="sm"/>
          </a:ln>
        </p:spPr>
      </p:cxnSp>
      <p:cxnSp>
        <p:nvCxnSpPr>
          <p:cNvPr id="389" name="Google Shape;389;g232d77e7ccf_0_133"/>
          <p:cNvCxnSpPr/>
          <p:nvPr/>
        </p:nvCxnSpPr>
        <p:spPr>
          <a:xfrm rot="10800000" flipH="1">
            <a:off x="5814225" y="3607175"/>
            <a:ext cx="685200" cy="15300"/>
          </a:xfrm>
          <a:prstGeom prst="straightConnector1">
            <a:avLst/>
          </a:prstGeom>
          <a:noFill/>
          <a:ln w="28575" cap="flat" cmpd="sng">
            <a:solidFill>
              <a:srgbClr val="000000"/>
            </a:solidFill>
            <a:prstDash val="dash"/>
            <a:round/>
            <a:headEnd type="none" w="sm" len="sm"/>
            <a:tailEnd type="none" w="sm" len="sm"/>
          </a:ln>
        </p:spPr>
      </p:cxnSp>
      <p:sp>
        <p:nvSpPr>
          <p:cNvPr id="390" name="Google Shape;390;g232d77e7ccf_0_133"/>
          <p:cNvSpPr txBox="1"/>
          <p:nvPr/>
        </p:nvSpPr>
        <p:spPr>
          <a:xfrm>
            <a:off x="4129425" y="6457800"/>
            <a:ext cx="2462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a:latin typeface="Calibri"/>
                <a:ea typeface="Calibri"/>
                <a:cs typeface="Calibri"/>
                <a:sym typeface="Calibri"/>
              </a:rPr>
              <a:t>Sources available on next slide</a:t>
            </a:r>
            <a:endParaRPr i="1">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g232d77e7ccf_1_103"/>
          <p:cNvSpPr txBox="1">
            <a:spLocks noGrp="1"/>
          </p:cNvSpPr>
          <p:nvPr>
            <p:ph type="body" idx="1"/>
          </p:nvPr>
        </p:nvSpPr>
        <p:spPr>
          <a:xfrm>
            <a:off x="471800" y="5618350"/>
            <a:ext cx="10515600" cy="1103100"/>
          </a:xfrm>
          <a:prstGeom prst="rect">
            <a:avLst/>
          </a:prstGeom>
        </p:spPr>
        <p:txBody>
          <a:bodyPr spcFirstLastPara="1" wrap="square" lIns="91425" tIns="45700" rIns="91425" bIns="45700" anchor="t" anchorCtr="0">
            <a:normAutofit lnSpcReduction="20000"/>
          </a:bodyPr>
          <a:lstStyle/>
          <a:p>
            <a:pPr marL="0" lvl="0" indent="0" algn="l" rtl="0">
              <a:lnSpc>
                <a:spcPct val="100000"/>
              </a:lnSpc>
              <a:spcBef>
                <a:spcPts val="0"/>
              </a:spcBef>
              <a:spcAft>
                <a:spcPts val="0"/>
              </a:spcAft>
              <a:buClr>
                <a:srgbClr val="000000"/>
              </a:buClr>
              <a:buSzPts val="800"/>
              <a:buFont typeface="Arial"/>
              <a:buNone/>
            </a:pPr>
            <a:r>
              <a:rPr lang="en-US" sz="1000" b="1">
                <a:solidFill>
                  <a:srgbClr val="000000"/>
                </a:solidFill>
              </a:rPr>
              <a:t>Data Sources (slides 21-23): </a:t>
            </a:r>
            <a:endParaRPr sz="1000">
              <a:solidFill>
                <a:srgbClr val="000000"/>
              </a:solidFill>
            </a:endParaRPr>
          </a:p>
          <a:p>
            <a:pPr marL="457200" lvl="0" indent="-298450" algn="l" rtl="0">
              <a:lnSpc>
                <a:spcPct val="100000"/>
              </a:lnSpc>
              <a:spcBef>
                <a:spcPts val="0"/>
              </a:spcBef>
              <a:spcAft>
                <a:spcPts val="0"/>
              </a:spcAft>
              <a:buClr>
                <a:srgbClr val="000000"/>
              </a:buClr>
              <a:buSzPts val="1100"/>
              <a:buFont typeface="Calibri"/>
              <a:buAutoNum type="arabicPeriod"/>
            </a:pPr>
            <a:r>
              <a:rPr lang="en-US" sz="1000">
                <a:solidFill>
                  <a:srgbClr val="000000"/>
                </a:solidFill>
              </a:rPr>
              <a:t>U.S. Department of Health and Human Services. Center for Tobacco Products Food and Drug Administration. Scientific Review of the Effects of Menthol in Cigarettes on Tobacco Addiction: 1980-2021. April 2022. </a:t>
            </a:r>
            <a:r>
              <a:rPr lang="en-US" sz="1000" u="sng">
                <a:solidFill>
                  <a:srgbClr val="0563C1"/>
                </a:solidFill>
                <a:hlinkClick r:id="rId3">
                  <a:extLst>
                    <a:ext uri="{A12FA001-AC4F-418D-AE19-62706E023703}">
                      <ahyp:hlinkClr xmlns:ahyp="http://schemas.microsoft.com/office/drawing/2018/hyperlinkcolor" val="tx"/>
                    </a:ext>
                  </a:extLst>
                </a:hlinkClick>
              </a:rPr>
              <a:t>https://www.fda.gov/media/157642/download</a:t>
            </a:r>
            <a:endParaRPr sz="1000">
              <a:solidFill>
                <a:srgbClr val="000000"/>
              </a:solidFill>
            </a:endParaRPr>
          </a:p>
          <a:p>
            <a:pPr marL="457200" lvl="0" indent="-298450" algn="l" rtl="0">
              <a:lnSpc>
                <a:spcPct val="100000"/>
              </a:lnSpc>
              <a:spcBef>
                <a:spcPts val="0"/>
              </a:spcBef>
              <a:spcAft>
                <a:spcPts val="0"/>
              </a:spcAft>
              <a:buClr>
                <a:srgbClr val="000000"/>
              </a:buClr>
              <a:buSzPts val="1100"/>
              <a:buFont typeface="Calibri"/>
              <a:buAutoNum type="arabicPeriod"/>
            </a:pPr>
            <a:r>
              <a:rPr lang="en-US" sz="1000" b="1">
                <a:solidFill>
                  <a:srgbClr val="000000"/>
                </a:solidFill>
              </a:rPr>
              <a:t>Adult Data: </a:t>
            </a:r>
            <a:r>
              <a:rPr lang="en-US" sz="1000">
                <a:solidFill>
                  <a:srgbClr val="000000"/>
                </a:solidFill>
              </a:rPr>
              <a:t>2021 Behavioral Risk Factor Surveillance System (BRFSS)/Data on lesbian, gay, bisexual, and transgender status last collected on the 2019 BRFSS.</a:t>
            </a:r>
            <a:endParaRPr sz="1000">
              <a:solidFill>
                <a:srgbClr val="000000"/>
              </a:solidFill>
            </a:endParaRPr>
          </a:p>
          <a:p>
            <a:pPr marL="457200" lvl="0" indent="-298450" algn="l" rtl="0">
              <a:lnSpc>
                <a:spcPct val="100000"/>
              </a:lnSpc>
              <a:spcBef>
                <a:spcPts val="0"/>
              </a:spcBef>
              <a:spcAft>
                <a:spcPts val="0"/>
              </a:spcAft>
              <a:buClr>
                <a:srgbClr val="000000"/>
              </a:buClr>
              <a:buSzPts val="1100"/>
              <a:buFont typeface="Calibri"/>
              <a:buAutoNum type="arabicPeriod"/>
            </a:pPr>
            <a:r>
              <a:rPr lang="en-US" sz="1000" b="1">
                <a:solidFill>
                  <a:srgbClr val="000000"/>
                </a:solidFill>
              </a:rPr>
              <a:t>County-Level Data: </a:t>
            </a:r>
            <a:r>
              <a:rPr lang="en-US" sz="1000">
                <a:solidFill>
                  <a:srgbClr val="000000"/>
                </a:solidFill>
              </a:rPr>
              <a:t>Most county-level data was suppressed and insignificant for adult menthol cigarette use and thus was not included on this two-pager.</a:t>
            </a:r>
            <a:endParaRPr sz="1000" b="1">
              <a:solidFill>
                <a:srgbClr val="000000"/>
              </a:solidFill>
            </a:endParaRPr>
          </a:p>
          <a:p>
            <a:pPr marL="457200" lvl="0" indent="-298450" algn="l" rtl="0">
              <a:lnSpc>
                <a:spcPct val="100000"/>
              </a:lnSpc>
              <a:spcBef>
                <a:spcPts val="0"/>
              </a:spcBef>
              <a:spcAft>
                <a:spcPts val="0"/>
              </a:spcAft>
              <a:buClr>
                <a:srgbClr val="000000"/>
              </a:buClr>
              <a:buSzPts val="1100"/>
              <a:buFont typeface="Calibri"/>
              <a:buAutoNum type="arabicPeriod"/>
            </a:pPr>
            <a:r>
              <a:rPr lang="en-US" sz="1000" b="1">
                <a:solidFill>
                  <a:srgbClr val="000000"/>
                </a:solidFill>
              </a:rPr>
              <a:t>Youth Data: </a:t>
            </a:r>
            <a:r>
              <a:rPr lang="en-US" sz="1000">
                <a:solidFill>
                  <a:srgbClr val="000000"/>
                </a:solidFill>
              </a:rPr>
              <a:t>2018-2019 and</a:t>
            </a:r>
            <a:r>
              <a:rPr lang="en-US" sz="1000" b="1">
                <a:solidFill>
                  <a:srgbClr val="000000"/>
                </a:solidFill>
              </a:rPr>
              <a:t> </a:t>
            </a:r>
            <a:r>
              <a:rPr lang="en-US" sz="1000">
                <a:solidFill>
                  <a:srgbClr val="000000"/>
                </a:solidFill>
              </a:rPr>
              <a:t>2021-2022 Maryland Youth Risk Behavior Survey/Youth Tobacco Survey (YRBS/YTS).</a:t>
            </a:r>
            <a:endParaRPr sz="1000">
              <a:solidFill>
                <a:srgbClr val="000000"/>
              </a:solidFill>
            </a:endParaRPr>
          </a:p>
          <a:p>
            <a:pPr marL="457200" lvl="0" indent="-298450" algn="l" rtl="0">
              <a:lnSpc>
                <a:spcPct val="100000"/>
              </a:lnSpc>
              <a:spcBef>
                <a:spcPts val="0"/>
              </a:spcBef>
              <a:spcAft>
                <a:spcPts val="0"/>
              </a:spcAft>
              <a:buClr>
                <a:srgbClr val="000000"/>
              </a:buClr>
              <a:buSzPts val="1100"/>
              <a:buFont typeface="Calibri"/>
              <a:buAutoNum type="arabicPeriod"/>
            </a:pPr>
            <a:r>
              <a:rPr lang="en-US" sz="1000" b="1">
                <a:solidFill>
                  <a:srgbClr val="000000"/>
                </a:solidFill>
              </a:rPr>
              <a:t>E-Cigarette Unit Sales:</a:t>
            </a:r>
            <a:r>
              <a:rPr lang="en-US" sz="1000">
                <a:solidFill>
                  <a:srgbClr val="000000"/>
                </a:solidFill>
              </a:rPr>
              <a:t> CDC Foundation </a:t>
            </a:r>
            <a:r>
              <a:rPr lang="en-US" sz="1000" u="sng">
                <a:solidFill>
                  <a:srgbClr val="0563C1"/>
                </a:solidFill>
                <a:hlinkClick r:id="rId4">
                  <a:extLst>
                    <a:ext uri="{A12FA001-AC4F-418D-AE19-62706E023703}">
                      <ahyp:hlinkClr xmlns:ahyp="http://schemas.microsoft.com/office/drawing/2018/hyperlinkcolor" val="tx"/>
                    </a:ext>
                  </a:extLst>
                </a:hlinkClick>
              </a:rPr>
              <a:t>https://www.cdcfoundation.org/State-E-CigaretteSales-DataBrief-2022-Dec25?inline</a:t>
            </a:r>
            <a:endParaRPr/>
          </a:p>
        </p:txBody>
      </p:sp>
      <p:sp>
        <p:nvSpPr>
          <p:cNvPr id="397" name="Google Shape;397;g232d77e7ccf_1_103"/>
          <p:cNvSpPr txBox="1">
            <a:spLocks noGrp="1"/>
          </p:cNvSpPr>
          <p:nvPr>
            <p:ph type="sldNum" idx="12"/>
          </p:nvPr>
        </p:nvSpPr>
        <p:spPr>
          <a:xfrm>
            <a:off x="8610600" y="6356352"/>
            <a:ext cx="27429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960"/>
              <a:buFont typeface="Arial"/>
              <a:buNone/>
            </a:pPr>
            <a:fld id="{00000000-1234-1234-1234-123412341234}" type="slidenum">
              <a:rPr lang="en-US"/>
              <a:t>25</a:t>
            </a:fld>
            <a:endParaRPr/>
          </a:p>
        </p:txBody>
      </p:sp>
      <p:sp>
        <p:nvSpPr>
          <p:cNvPr id="398" name="Google Shape;398;g232d77e7ccf_1_103"/>
          <p:cNvSpPr txBox="1"/>
          <p:nvPr/>
        </p:nvSpPr>
        <p:spPr>
          <a:xfrm>
            <a:off x="1210950" y="2767550"/>
            <a:ext cx="8727600" cy="1644000"/>
          </a:xfrm>
          <a:prstGeom prst="rect">
            <a:avLst/>
          </a:prstGeom>
          <a:solidFill>
            <a:srgbClr val="FFC838"/>
          </a:solidFill>
          <a:ln w="222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2000" b="0" i="0" u="none" strike="noStrike" cap="none">
                <a:solidFill>
                  <a:srgbClr val="000000"/>
                </a:solidFill>
                <a:latin typeface="Calibri"/>
                <a:ea typeface="Calibri"/>
                <a:cs typeface="Calibri"/>
                <a:sym typeface="Calibri"/>
              </a:rPr>
              <a:t>Between the 2018-19 and 2021-22 school years, the percent of high school students reporting usually using </a:t>
            </a:r>
            <a:r>
              <a:rPr lang="en-US" sz="2000" b="1" i="0" u="none" strike="noStrike" cap="none">
                <a:solidFill>
                  <a:srgbClr val="000000"/>
                </a:solidFill>
                <a:latin typeface="Calibri"/>
                <a:ea typeface="Calibri"/>
                <a:cs typeface="Calibri"/>
                <a:sym typeface="Calibri"/>
              </a:rPr>
              <a:t>menthol</a:t>
            </a:r>
            <a:r>
              <a:rPr lang="en-US" sz="2000" b="0" i="0" u="none" strike="noStrike" cap="none">
                <a:solidFill>
                  <a:srgbClr val="000000"/>
                </a:solidFill>
                <a:latin typeface="Calibri"/>
                <a:ea typeface="Calibri"/>
                <a:cs typeface="Calibri"/>
                <a:sym typeface="Calibri"/>
              </a:rPr>
              <a:t>, </a:t>
            </a:r>
            <a:r>
              <a:rPr lang="en-US" sz="2000" b="1" i="0" u="none" strike="noStrike" cap="none">
                <a:solidFill>
                  <a:srgbClr val="000000"/>
                </a:solidFill>
                <a:latin typeface="Calibri"/>
                <a:ea typeface="Calibri"/>
                <a:cs typeface="Calibri"/>
                <a:sym typeface="Calibri"/>
              </a:rPr>
              <a:t>mint</a:t>
            </a:r>
            <a:r>
              <a:rPr lang="en-US" sz="2000" b="0" i="0" u="none" strike="noStrike" cap="none">
                <a:solidFill>
                  <a:srgbClr val="000000"/>
                </a:solidFill>
                <a:latin typeface="Calibri"/>
                <a:ea typeface="Calibri"/>
                <a:cs typeface="Calibri"/>
                <a:sym typeface="Calibri"/>
              </a:rPr>
              <a:t>, or </a:t>
            </a:r>
            <a:r>
              <a:rPr lang="en-US" sz="2000" b="1" i="0" u="none" strike="noStrike" cap="none">
                <a:solidFill>
                  <a:srgbClr val="000000"/>
                </a:solidFill>
                <a:latin typeface="Calibri"/>
                <a:ea typeface="Calibri"/>
                <a:cs typeface="Calibri"/>
                <a:sym typeface="Calibri"/>
              </a:rPr>
              <a:t>wintergreen flavors </a:t>
            </a:r>
            <a:r>
              <a:rPr lang="en-US" sz="2000" b="0" i="0" u="none" strike="noStrike" cap="none">
                <a:solidFill>
                  <a:srgbClr val="000000"/>
                </a:solidFill>
                <a:latin typeface="Calibri"/>
                <a:ea typeface="Calibri"/>
                <a:cs typeface="Calibri"/>
                <a:sym typeface="Calibri"/>
              </a:rPr>
              <a:t>in</a:t>
            </a:r>
            <a:r>
              <a:rPr lang="en-US" sz="2000" b="0"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 </a:t>
            </a:r>
            <a:r>
              <a:rPr lang="en-US" sz="2000" b="0" i="0" u="none" strike="noStrike" cap="none">
                <a:solidFill>
                  <a:srgbClr val="000000"/>
                </a:solidFill>
                <a:latin typeface="Calibri"/>
                <a:ea typeface="Calibri"/>
                <a:cs typeface="Calibri"/>
                <a:sym typeface="Calibri"/>
              </a:rPr>
              <a:t>their electronic smoking devices increased from </a:t>
            </a:r>
            <a:r>
              <a:rPr lang="en-US" sz="2000" b="1" i="0" u="none" strike="noStrike" cap="none">
                <a:solidFill>
                  <a:srgbClr val="000000"/>
                </a:solidFill>
                <a:latin typeface="Calibri"/>
                <a:ea typeface="Calibri"/>
                <a:cs typeface="Calibri"/>
                <a:sym typeface="Calibri"/>
              </a:rPr>
              <a:t>18.6</a:t>
            </a:r>
            <a:r>
              <a:rPr lang="en-US" sz="2000" b="0" i="0" u="none" strike="noStrike" cap="none">
                <a:solidFill>
                  <a:srgbClr val="000000"/>
                </a:solidFill>
                <a:latin typeface="Calibri"/>
                <a:ea typeface="Calibri"/>
                <a:cs typeface="Calibri"/>
                <a:sym typeface="Calibri"/>
              </a:rPr>
              <a:t> percent to </a:t>
            </a:r>
            <a:r>
              <a:rPr lang="en-US" sz="2000" b="1" i="0" u="none" strike="noStrike" cap="none">
                <a:solidFill>
                  <a:srgbClr val="000000"/>
                </a:solidFill>
                <a:latin typeface="Calibri"/>
                <a:ea typeface="Calibri"/>
                <a:cs typeface="Calibri"/>
                <a:sym typeface="Calibri"/>
              </a:rPr>
              <a:t>27.4 </a:t>
            </a:r>
            <a:r>
              <a:rPr lang="en-US" sz="2000" b="0" i="0" u="none" strike="noStrike" cap="none">
                <a:solidFill>
                  <a:srgbClr val="000000"/>
                </a:solidFill>
                <a:latin typeface="Calibri"/>
                <a:ea typeface="Calibri"/>
                <a:cs typeface="Calibri"/>
                <a:sym typeface="Calibri"/>
              </a:rPr>
              <a:t>percent. </a:t>
            </a:r>
            <a:r>
              <a:rPr lang="en-US" sz="2000" b="1" i="0" u="none" strike="noStrike" cap="none">
                <a:solidFill>
                  <a:srgbClr val="000000"/>
                </a:solidFill>
                <a:latin typeface="Calibri"/>
                <a:ea typeface="Calibri"/>
                <a:cs typeface="Calibri"/>
                <a:sym typeface="Calibri"/>
              </a:rPr>
              <a:t> </a:t>
            </a:r>
            <a:endParaRPr sz="2000" b="0" i="0" u="none" strike="noStrike" cap="none">
              <a:solidFill>
                <a:srgbClr val="000000"/>
              </a:solidFill>
              <a:latin typeface="Arial"/>
              <a:ea typeface="Arial"/>
              <a:cs typeface="Arial"/>
              <a:sym typeface="Arial"/>
            </a:endParaRPr>
          </a:p>
        </p:txBody>
      </p:sp>
      <p:sp>
        <p:nvSpPr>
          <p:cNvPr id="399" name="Google Shape;399;g232d77e7ccf_1_103"/>
          <p:cNvSpPr txBox="1"/>
          <p:nvPr/>
        </p:nvSpPr>
        <p:spPr>
          <a:xfrm>
            <a:off x="403025" y="757150"/>
            <a:ext cx="11245200" cy="153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4400" b="1">
                <a:latin typeface="Calibri"/>
                <a:ea typeface="Calibri"/>
                <a:cs typeface="Calibri"/>
                <a:sym typeface="Calibri"/>
              </a:rPr>
              <a:t>Maryland High School Students Prefer menthol, mint, or wintergreen flavors in their ESD’s</a:t>
            </a:r>
            <a:endParaRPr sz="4400" b="1">
              <a:latin typeface="Calibri"/>
              <a:ea typeface="Calibri"/>
              <a:cs typeface="Calibri"/>
              <a:sym typeface="Calibri"/>
            </a:endParaRPr>
          </a:p>
        </p:txBody>
      </p:sp>
      <p:pic>
        <p:nvPicPr>
          <p:cNvPr id="400" name="Google Shape;400;g232d77e7ccf_1_103"/>
          <p:cNvPicPr preferRelativeResize="0"/>
          <p:nvPr/>
        </p:nvPicPr>
        <p:blipFill rotWithShape="1">
          <a:blip r:embed="rId5">
            <a:alphaModFix/>
          </a:blip>
          <a:srcRect/>
          <a:stretch/>
        </p:blipFill>
        <p:spPr>
          <a:xfrm>
            <a:off x="10987394" y="217904"/>
            <a:ext cx="950456" cy="711127"/>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g2330ed6c8f5_0_1"/>
          <p:cNvSpPr txBox="1">
            <a:spLocks noGrp="1"/>
          </p:cNvSpPr>
          <p:nvPr>
            <p:ph type="title"/>
          </p:nvPr>
        </p:nvSpPr>
        <p:spPr>
          <a:xfrm>
            <a:off x="838200" y="365127"/>
            <a:ext cx="10515600" cy="13257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None/>
            </a:pPr>
            <a:r>
              <a:rPr lang="en-US" sz="3920" b="1"/>
              <a:t>Menthol is a Social Justice Issue</a:t>
            </a:r>
            <a:endParaRPr sz="3920" b="1"/>
          </a:p>
        </p:txBody>
      </p:sp>
      <p:sp>
        <p:nvSpPr>
          <p:cNvPr id="407" name="Google Shape;407;g2330ed6c8f5_0_1"/>
          <p:cNvSpPr txBox="1">
            <a:spLocks noGrp="1"/>
          </p:cNvSpPr>
          <p:nvPr>
            <p:ph type="sldNum" idx="12"/>
          </p:nvPr>
        </p:nvSpPr>
        <p:spPr>
          <a:xfrm>
            <a:off x="8610600" y="6356352"/>
            <a:ext cx="27429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960"/>
              <a:buFont typeface="Arial"/>
              <a:buNone/>
            </a:pPr>
            <a:fld id="{00000000-1234-1234-1234-123412341234}" type="slidenum">
              <a:rPr lang="en-US"/>
              <a:t>26</a:t>
            </a:fld>
            <a:endParaRPr/>
          </a:p>
        </p:txBody>
      </p:sp>
      <p:pic>
        <p:nvPicPr>
          <p:cNvPr id="408" name="Google Shape;408;g2330ed6c8f5_0_1"/>
          <p:cNvPicPr preferRelativeResize="0"/>
          <p:nvPr/>
        </p:nvPicPr>
        <p:blipFill>
          <a:blip r:embed="rId3">
            <a:alphaModFix/>
          </a:blip>
          <a:stretch>
            <a:fillRect/>
          </a:stretch>
        </p:blipFill>
        <p:spPr>
          <a:xfrm>
            <a:off x="1655900" y="2860050"/>
            <a:ext cx="2807374" cy="2807374"/>
          </a:xfrm>
          <a:prstGeom prst="rect">
            <a:avLst/>
          </a:prstGeom>
          <a:noFill/>
          <a:ln>
            <a:noFill/>
          </a:ln>
        </p:spPr>
      </p:pic>
      <p:pic>
        <p:nvPicPr>
          <p:cNvPr id="409" name="Google Shape;409;g2330ed6c8f5_0_1"/>
          <p:cNvPicPr preferRelativeResize="0"/>
          <p:nvPr/>
        </p:nvPicPr>
        <p:blipFill rotWithShape="1">
          <a:blip r:embed="rId4">
            <a:alphaModFix/>
          </a:blip>
          <a:srcRect l="21664" t="13696" r="19971" b="10545"/>
          <a:stretch/>
        </p:blipFill>
        <p:spPr>
          <a:xfrm>
            <a:off x="6813175" y="2630475"/>
            <a:ext cx="3004673" cy="3266527"/>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30c3a16e60_0_10"/>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MENTHOL IS A SOCIAL JUSTICE ISSUE</a:t>
            </a:r>
            <a:endParaRPr/>
          </a:p>
        </p:txBody>
      </p:sp>
      <p:sp>
        <p:nvSpPr>
          <p:cNvPr id="416" name="Google Shape;416;g230c3a16e60_0_10"/>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27</a:t>
            </a:fld>
            <a:endParaRPr/>
          </a:p>
        </p:txBody>
      </p:sp>
      <p:pic>
        <p:nvPicPr>
          <p:cNvPr id="417" name="Google Shape;417;g230c3a16e60_0_10"/>
          <p:cNvPicPr preferRelativeResize="0"/>
          <p:nvPr/>
        </p:nvPicPr>
        <p:blipFill rotWithShape="1">
          <a:blip r:embed="rId3">
            <a:alphaModFix/>
          </a:blip>
          <a:srcRect l="66204" t="18219" r="17339" b="6399"/>
          <a:stretch/>
        </p:blipFill>
        <p:spPr>
          <a:xfrm>
            <a:off x="537175" y="1591150"/>
            <a:ext cx="3668050" cy="4725350"/>
          </a:xfrm>
          <a:prstGeom prst="rect">
            <a:avLst/>
          </a:prstGeom>
          <a:noFill/>
          <a:ln>
            <a:noFill/>
          </a:ln>
        </p:spPr>
      </p:pic>
      <p:sp>
        <p:nvSpPr>
          <p:cNvPr id="418" name="Google Shape;418;g230c3a16e60_0_10"/>
          <p:cNvSpPr txBox="1"/>
          <p:nvPr/>
        </p:nvSpPr>
        <p:spPr>
          <a:xfrm>
            <a:off x="4081200" y="1658325"/>
            <a:ext cx="7689000" cy="3632700"/>
          </a:xfrm>
          <a:prstGeom prst="rect">
            <a:avLst/>
          </a:prstGeom>
          <a:noFill/>
          <a:ln>
            <a:noFill/>
          </a:ln>
        </p:spPr>
        <p:txBody>
          <a:bodyPr spcFirstLastPara="1" wrap="square" lIns="91425" tIns="91425" rIns="91425" bIns="91425" anchor="t" anchorCtr="0">
            <a:spAutoFit/>
          </a:bodyPr>
          <a:lstStyle/>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More ads and discounts for menthol tobacco are found in communities of color.  </a:t>
            </a:r>
            <a:endParaRPr sz="1600">
              <a:latin typeface="Calibri"/>
              <a:ea typeface="Calibri"/>
              <a:cs typeface="Calibri"/>
              <a:sym typeface="Calibri"/>
            </a:endParaRPr>
          </a:p>
          <a:p>
            <a:pPr marL="457200" lvl="0" indent="0" algn="l" rtl="0">
              <a:spcBef>
                <a:spcPts val="0"/>
              </a:spcBef>
              <a:spcAft>
                <a:spcPts val="0"/>
              </a:spcAft>
              <a:buNone/>
            </a:pP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Menthol cigarettes are cheaper in Black communities with the tobacco industry understanding the chemistry behind menthol allows for deeper inhalations of toxins and nicotine. </a:t>
            </a:r>
            <a:endParaRPr sz="1600">
              <a:latin typeface="Calibri"/>
              <a:ea typeface="Calibri"/>
              <a:cs typeface="Calibri"/>
              <a:sym typeface="Calibri"/>
            </a:endParaRPr>
          </a:p>
          <a:p>
            <a:pPr marL="457200" lvl="0" indent="0" algn="l" rtl="0">
              <a:spcBef>
                <a:spcPts val="0"/>
              </a:spcBef>
              <a:spcAft>
                <a:spcPts val="0"/>
              </a:spcAft>
              <a:buNone/>
            </a:pP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Young people who start smoking menthol are twice as likely to smoke daily or throughout their lifetime. </a:t>
            </a:r>
            <a:endParaRPr sz="1600">
              <a:latin typeface="Calibri"/>
              <a:ea typeface="Calibri"/>
              <a:cs typeface="Calibri"/>
              <a:sym typeface="Calibri"/>
            </a:endParaRPr>
          </a:p>
          <a:p>
            <a:pPr marL="457200" lvl="0" indent="0" algn="l" rtl="0">
              <a:spcBef>
                <a:spcPts val="0"/>
              </a:spcBef>
              <a:spcAft>
                <a:spcPts val="0"/>
              </a:spcAft>
              <a:buNone/>
            </a:pP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Information about the addictive, cancer causing nature of menthol flavored cigarettes has historically been suppressed from Black communities. </a:t>
            </a:r>
            <a:endParaRPr sz="1600">
              <a:latin typeface="Calibri"/>
              <a:ea typeface="Calibri"/>
              <a:cs typeface="Calibri"/>
              <a:sym typeface="Calibri"/>
            </a:endParaRPr>
          </a:p>
          <a:p>
            <a:pPr marL="457200" lvl="0" indent="0" algn="l" rtl="0">
              <a:spcBef>
                <a:spcPts val="0"/>
              </a:spcBef>
              <a:spcAft>
                <a:spcPts val="0"/>
              </a:spcAft>
              <a:buNone/>
            </a:pP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African Americans typically start smoking later in life, smoke less than other groups, but experience a higher rate of tobacco-related illnesses.</a:t>
            </a:r>
            <a:endParaRPr sz="1600">
              <a:latin typeface="Calibri"/>
              <a:ea typeface="Calibri"/>
              <a:cs typeface="Calibri"/>
              <a:sym typeface="Calibri"/>
            </a:endParaRPr>
          </a:p>
        </p:txBody>
      </p:sp>
      <p:sp>
        <p:nvSpPr>
          <p:cNvPr id="419" name="Google Shape;419;g230c3a16e60_0_10"/>
          <p:cNvSpPr txBox="1"/>
          <p:nvPr/>
        </p:nvSpPr>
        <p:spPr>
          <a:xfrm>
            <a:off x="988300" y="6383625"/>
            <a:ext cx="78378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000" i="1">
                <a:latin typeface="Calibri"/>
                <a:ea typeface="Calibri"/>
                <a:cs typeface="Calibri"/>
                <a:sym typeface="Calibri"/>
              </a:rPr>
              <a:t>Source: The Center for Black Health &amp; Equity </a:t>
            </a:r>
            <a:r>
              <a:rPr lang="en-US" sz="1000" i="1" u="sng">
                <a:solidFill>
                  <a:schemeClr val="hlink"/>
                </a:solidFill>
                <a:latin typeface="Calibri"/>
                <a:ea typeface="Calibri"/>
                <a:cs typeface="Calibri"/>
                <a:sym typeface="Calibri"/>
                <a:hlinkClick r:id="rId4"/>
              </a:rPr>
              <a:t>https://www.centerforblackhealth.org/_files/ugd/ad14a9_c2ef93466f0d4276915c0f7b7047bc18.pdf</a:t>
            </a:r>
            <a:r>
              <a:rPr lang="en-US" sz="1000" i="1">
                <a:latin typeface="Calibri"/>
                <a:ea typeface="Calibri"/>
                <a:cs typeface="Calibri"/>
                <a:sym typeface="Calibri"/>
              </a:rPr>
              <a:t> </a:t>
            </a:r>
            <a:endParaRPr sz="1000" i="1">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g230c3a16e60_0_221"/>
          <p:cNvSpPr txBox="1">
            <a:spLocks noGrp="1"/>
          </p:cNvSpPr>
          <p:nvPr>
            <p:ph type="title"/>
          </p:nvPr>
        </p:nvSpPr>
        <p:spPr>
          <a:xfrm>
            <a:off x="838200" y="596349"/>
            <a:ext cx="10515600" cy="9948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None/>
            </a:pPr>
            <a:r>
              <a:rPr lang="en-US"/>
              <a:t>Menthol is a Social Justice Issue Cont…</a:t>
            </a:r>
            <a:endParaRPr/>
          </a:p>
        </p:txBody>
      </p:sp>
      <p:sp>
        <p:nvSpPr>
          <p:cNvPr id="426" name="Google Shape;426;g230c3a16e60_0_221"/>
          <p:cNvSpPr txBox="1">
            <a:spLocks noGrp="1"/>
          </p:cNvSpPr>
          <p:nvPr>
            <p:ph type="body" idx="1"/>
          </p:nvPr>
        </p:nvSpPr>
        <p:spPr>
          <a:xfrm>
            <a:off x="335975" y="1591150"/>
            <a:ext cx="11508600" cy="4728300"/>
          </a:xfrm>
          <a:prstGeom prst="rect">
            <a:avLst/>
          </a:prstGeom>
        </p:spPr>
        <p:txBody>
          <a:bodyPr spcFirstLastPara="1" wrap="square" lIns="91425" tIns="45700" rIns="91425" bIns="45700" anchor="t" anchorCtr="0">
            <a:normAutofit lnSpcReduction="10000"/>
          </a:bodyPr>
          <a:lstStyle/>
          <a:p>
            <a:pPr marL="457200" lvl="0" indent="-330200" algn="l" rtl="0">
              <a:lnSpc>
                <a:spcPct val="100000"/>
              </a:lnSpc>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Tobacco industry documents show a long history of specifically targeting African Americans with menthol cigarette advertising and promotions, including by </a:t>
            </a:r>
            <a:r>
              <a:rPr lang="en-US" sz="1600" b="1">
                <a:solidFill>
                  <a:schemeClr val="dk1"/>
                </a:solidFill>
                <a:latin typeface="Arial"/>
                <a:ea typeface="Arial"/>
                <a:cs typeface="Arial"/>
                <a:sym typeface="Arial"/>
              </a:rPr>
              <a:t>sponsoring events like jazz and hip-hop festivals.</a:t>
            </a:r>
            <a:endParaRPr sz="1600" b="1">
              <a:solidFill>
                <a:schemeClr val="dk1"/>
              </a:solidFill>
              <a:latin typeface="Arial"/>
              <a:ea typeface="Arial"/>
              <a:cs typeface="Arial"/>
              <a:sym typeface="Arial"/>
            </a:endParaRPr>
          </a:p>
          <a:p>
            <a:pPr marL="457200" lvl="0" indent="0" algn="l" rtl="0">
              <a:lnSpc>
                <a:spcPct val="100000"/>
              </a:lnSpc>
              <a:spcBef>
                <a:spcPts val="0"/>
              </a:spcBef>
              <a:spcAft>
                <a:spcPts val="0"/>
              </a:spcAft>
              <a:buNone/>
            </a:pPr>
            <a:endParaRPr sz="1600">
              <a:solidFill>
                <a:schemeClr val="dk1"/>
              </a:solidFill>
              <a:latin typeface="Arial"/>
              <a:ea typeface="Arial"/>
              <a:cs typeface="Arial"/>
              <a:sym typeface="Arial"/>
            </a:endParaRPr>
          </a:p>
          <a:p>
            <a:pPr marL="457200" lvl="0" indent="-330200" algn="l" rtl="0">
              <a:lnSpc>
                <a:spcPct val="100000"/>
              </a:lnSpc>
              <a:spcBef>
                <a:spcPts val="0"/>
              </a:spcBef>
              <a:spcAft>
                <a:spcPts val="0"/>
              </a:spcAft>
              <a:buClr>
                <a:schemeClr val="dk1"/>
              </a:buClr>
              <a:buSzPts val="1600"/>
              <a:buFont typeface="Arial"/>
              <a:buChar char="●"/>
            </a:pPr>
            <a:r>
              <a:rPr lang="en-US" sz="1600" b="1">
                <a:solidFill>
                  <a:srgbClr val="980000"/>
                </a:solidFill>
                <a:highlight>
                  <a:srgbClr val="FFFFFF"/>
                </a:highlight>
                <a:latin typeface="Arial"/>
                <a:ea typeface="Arial"/>
                <a:cs typeface="Arial"/>
                <a:sym typeface="Arial"/>
              </a:rPr>
              <a:t>JUUL made a $7.5 million donation to Meharry Medical College, an HBCU </a:t>
            </a:r>
            <a:r>
              <a:rPr lang="en-US" sz="1600">
                <a:solidFill>
                  <a:srgbClr val="980000"/>
                </a:solidFill>
                <a:highlight>
                  <a:srgbClr val="FFFFFF"/>
                </a:highlight>
                <a:latin typeface="Arial"/>
                <a:ea typeface="Arial"/>
                <a:cs typeface="Arial"/>
                <a:sym typeface="Arial"/>
              </a:rPr>
              <a:t>i</a:t>
            </a:r>
            <a:r>
              <a:rPr lang="en-US" sz="1600">
                <a:solidFill>
                  <a:schemeClr val="dk1"/>
                </a:solidFill>
                <a:highlight>
                  <a:srgbClr val="FFFFFF"/>
                </a:highlight>
                <a:latin typeface="Arial"/>
                <a:ea typeface="Arial"/>
                <a:cs typeface="Arial"/>
                <a:sym typeface="Arial"/>
              </a:rPr>
              <a:t>n Nashville, Tennessee. It was the second-largest grant the school had ever received in its history, and, like many medical schools, Meharry had a policy of turning down donations from tobacco companies. This did not technically violate their policy. However, Altria is a partial owner of Juul Labs. </a:t>
            </a:r>
            <a:endParaRPr sz="1600">
              <a:solidFill>
                <a:schemeClr val="dk1"/>
              </a:solidFill>
              <a:highlight>
                <a:srgbClr val="FFFFFF"/>
              </a:highlight>
              <a:latin typeface="Arial"/>
              <a:ea typeface="Arial"/>
              <a:cs typeface="Arial"/>
              <a:sym typeface="Arial"/>
            </a:endParaRPr>
          </a:p>
          <a:p>
            <a:pPr marL="457200" lvl="0" indent="0" algn="l" rtl="0">
              <a:lnSpc>
                <a:spcPct val="100000"/>
              </a:lnSpc>
              <a:spcBef>
                <a:spcPts val="0"/>
              </a:spcBef>
              <a:spcAft>
                <a:spcPts val="0"/>
              </a:spcAft>
              <a:buNone/>
            </a:pPr>
            <a:endParaRPr sz="1600">
              <a:solidFill>
                <a:schemeClr val="dk1"/>
              </a:solidFill>
              <a:highlight>
                <a:srgbClr val="FFFFFF"/>
              </a:highlight>
              <a:latin typeface="Arial"/>
              <a:ea typeface="Arial"/>
              <a:cs typeface="Arial"/>
              <a:sym typeface="Arial"/>
            </a:endParaRPr>
          </a:p>
          <a:p>
            <a:pPr marL="457200" lvl="0" indent="-330200" algn="l" rtl="0">
              <a:lnSpc>
                <a:spcPct val="100000"/>
              </a:lnSpc>
              <a:spcBef>
                <a:spcPts val="0"/>
              </a:spcBef>
              <a:spcAft>
                <a:spcPts val="0"/>
              </a:spcAft>
              <a:buClr>
                <a:schemeClr val="dk1"/>
              </a:buClr>
              <a:buSzPts val="1600"/>
              <a:buFont typeface="Arial"/>
              <a:buChar char="●"/>
            </a:pPr>
            <a:r>
              <a:rPr lang="en-US" sz="1600">
                <a:solidFill>
                  <a:schemeClr val="dk1"/>
                </a:solidFill>
                <a:highlight>
                  <a:srgbClr val="FFFFFF"/>
                </a:highlight>
                <a:latin typeface="Arial"/>
                <a:ea typeface="Arial"/>
                <a:cs typeface="Arial"/>
                <a:sym typeface="Arial"/>
              </a:rPr>
              <a:t>The tobacco industry also </a:t>
            </a:r>
            <a:r>
              <a:rPr lang="en-US" sz="1600" b="1">
                <a:solidFill>
                  <a:schemeClr val="dk1"/>
                </a:solidFill>
                <a:highlight>
                  <a:srgbClr val="FFFFFF"/>
                </a:highlight>
                <a:latin typeface="Arial"/>
                <a:ea typeface="Arial"/>
                <a:cs typeface="Arial"/>
                <a:sym typeface="Arial"/>
              </a:rPr>
              <a:t>heavily targets the LGBT community through ads </a:t>
            </a:r>
            <a:r>
              <a:rPr lang="en-US" sz="1600">
                <a:solidFill>
                  <a:schemeClr val="dk1"/>
                </a:solidFill>
                <a:highlight>
                  <a:srgbClr val="FFFFFF"/>
                </a:highlight>
                <a:latin typeface="Arial"/>
                <a:ea typeface="Arial"/>
                <a:cs typeface="Arial"/>
                <a:sym typeface="Arial"/>
              </a:rPr>
              <a:t>in LGBT friendly publications, attempting to normalize tobacco use within the lifestyle and by supporting LGBT focused events (giveaways, sponsoring events and community outreach efforts such as “bar nights”).</a:t>
            </a:r>
            <a:endParaRPr sz="1600">
              <a:solidFill>
                <a:schemeClr val="dk1"/>
              </a:solidFill>
              <a:highlight>
                <a:srgbClr val="FFFFFF"/>
              </a:highlight>
              <a:latin typeface="Arial"/>
              <a:ea typeface="Arial"/>
              <a:cs typeface="Arial"/>
              <a:sym typeface="Arial"/>
            </a:endParaRPr>
          </a:p>
          <a:p>
            <a:pPr marL="457200" lvl="0" indent="0" algn="l" rtl="0">
              <a:lnSpc>
                <a:spcPct val="100000"/>
              </a:lnSpc>
              <a:spcBef>
                <a:spcPts val="0"/>
              </a:spcBef>
              <a:spcAft>
                <a:spcPts val="0"/>
              </a:spcAft>
              <a:buNone/>
            </a:pPr>
            <a:endParaRPr sz="1600">
              <a:solidFill>
                <a:schemeClr val="dk1"/>
              </a:solidFill>
              <a:highlight>
                <a:srgbClr val="FFFFFF"/>
              </a:highlight>
              <a:latin typeface="Arial"/>
              <a:ea typeface="Arial"/>
              <a:cs typeface="Arial"/>
              <a:sym typeface="Arial"/>
            </a:endParaRPr>
          </a:p>
          <a:p>
            <a:pPr marL="457200" lvl="0" indent="-330200" algn="l" rtl="0">
              <a:lnSpc>
                <a:spcPct val="100000"/>
              </a:lnSpc>
              <a:spcBef>
                <a:spcPts val="0"/>
              </a:spcBef>
              <a:spcAft>
                <a:spcPts val="0"/>
              </a:spcAft>
              <a:buClr>
                <a:schemeClr val="dk1"/>
              </a:buClr>
              <a:buSzPts val="1600"/>
              <a:buFont typeface="Arial"/>
              <a:buChar char="●"/>
            </a:pPr>
            <a:r>
              <a:rPr lang="en-US" sz="1600" b="1">
                <a:solidFill>
                  <a:srgbClr val="222222"/>
                </a:solidFill>
                <a:latin typeface="Arial"/>
                <a:ea typeface="Arial"/>
                <a:cs typeface="Arial"/>
                <a:sym typeface="Arial"/>
              </a:rPr>
              <a:t>“Project SCUM”</a:t>
            </a:r>
            <a:r>
              <a:rPr lang="en-US" sz="1600">
                <a:solidFill>
                  <a:schemeClr val="dk1"/>
                </a:solidFill>
                <a:latin typeface="Arial"/>
                <a:ea typeface="Arial"/>
                <a:cs typeface="Arial"/>
                <a:sym typeface="Arial"/>
              </a:rPr>
              <a:t> was conducted to increase cigarette sales of gay men and individuals experiencing homelessness in the late 90’s. </a:t>
            </a:r>
            <a:endParaRPr sz="1600">
              <a:solidFill>
                <a:schemeClr val="dk1"/>
              </a:solidFill>
              <a:latin typeface="Arial"/>
              <a:ea typeface="Arial"/>
              <a:cs typeface="Arial"/>
              <a:sym typeface="Arial"/>
            </a:endParaRPr>
          </a:p>
          <a:p>
            <a:pPr marL="457200" lvl="0" indent="0" algn="l" rtl="0">
              <a:lnSpc>
                <a:spcPct val="100000"/>
              </a:lnSpc>
              <a:spcBef>
                <a:spcPts val="0"/>
              </a:spcBef>
              <a:spcAft>
                <a:spcPts val="0"/>
              </a:spcAft>
              <a:buNone/>
            </a:pPr>
            <a:endParaRPr sz="1600">
              <a:solidFill>
                <a:srgbClr val="3C3934"/>
              </a:solidFill>
              <a:latin typeface="Arial"/>
              <a:ea typeface="Arial"/>
              <a:cs typeface="Arial"/>
              <a:sym typeface="Arial"/>
            </a:endParaRPr>
          </a:p>
          <a:p>
            <a:pPr marL="457200" lvl="0" indent="-330200" algn="l" rtl="0">
              <a:lnSpc>
                <a:spcPct val="100000"/>
              </a:lnSpc>
              <a:spcBef>
                <a:spcPts val="0"/>
              </a:spcBef>
              <a:spcAft>
                <a:spcPts val="0"/>
              </a:spcAft>
              <a:buClr>
                <a:schemeClr val="dk1"/>
              </a:buClr>
              <a:buSzPts val="1600"/>
              <a:buFont typeface="Arial"/>
              <a:buChar char="●"/>
            </a:pPr>
            <a:r>
              <a:rPr lang="en-US" sz="1600" b="1">
                <a:solidFill>
                  <a:srgbClr val="980000"/>
                </a:solidFill>
                <a:latin typeface="Arial"/>
                <a:ea typeface="Arial"/>
                <a:cs typeface="Arial"/>
                <a:sym typeface="Arial"/>
              </a:rPr>
              <a:t>Menthol has been repeatedly exempted from legislation on flavored tobacco products</a:t>
            </a:r>
            <a:r>
              <a:rPr lang="en-US" sz="1600" b="1">
                <a:solidFill>
                  <a:schemeClr val="dk1"/>
                </a:solidFill>
                <a:latin typeface="Arial"/>
                <a:ea typeface="Arial"/>
                <a:cs typeface="Arial"/>
                <a:sym typeface="Arial"/>
              </a:rPr>
              <a:t>,</a:t>
            </a:r>
            <a:r>
              <a:rPr lang="en-US" sz="1600">
                <a:solidFill>
                  <a:schemeClr val="dk1"/>
                </a:solidFill>
                <a:latin typeface="Arial"/>
                <a:ea typeface="Arial"/>
                <a:cs typeface="Arial"/>
                <a:sym typeface="Arial"/>
              </a:rPr>
              <a:t> the result of massive tobacco industry lobbying efforts. Tobacco companies have </a:t>
            </a:r>
            <a:r>
              <a:rPr lang="en-US" sz="1600" b="1">
                <a:solidFill>
                  <a:srgbClr val="85200C"/>
                </a:solidFill>
                <a:latin typeface="Arial"/>
                <a:ea typeface="Arial"/>
                <a:cs typeface="Arial"/>
                <a:sym typeface="Arial"/>
              </a:rPr>
              <a:t>made strategic financial contributions</a:t>
            </a:r>
            <a:r>
              <a:rPr lang="en-US" sz="1600">
                <a:solidFill>
                  <a:schemeClr val="dk1"/>
                </a:solidFill>
                <a:latin typeface="Arial"/>
                <a:ea typeface="Arial"/>
                <a:cs typeface="Arial"/>
                <a:sym typeface="Arial"/>
              </a:rPr>
              <a:t> and worked to </a:t>
            </a:r>
            <a:r>
              <a:rPr lang="en-US" sz="1600" b="1">
                <a:solidFill>
                  <a:srgbClr val="000000"/>
                </a:solidFill>
                <a:latin typeface="Arial"/>
                <a:ea typeface="Arial"/>
                <a:cs typeface="Arial"/>
                <a:sym typeface="Arial"/>
              </a:rPr>
              <a:t>align themselves with Black leaders and politicians</a:t>
            </a:r>
            <a:r>
              <a:rPr lang="en-US" sz="1600">
                <a:solidFill>
                  <a:schemeClr val="dk1"/>
                </a:solidFill>
                <a:latin typeface="Arial"/>
                <a:ea typeface="Arial"/>
                <a:cs typeface="Arial"/>
                <a:sym typeface="Arial"/>
              </a:rPr>
              <a:t>, and </a:t>
            </a:r>
            <a:r>
              <a:rPr lang="en-US" sz="1600" b="1">
                <a:solidFill>
                  <a:schemeClr val="dk1"/>
                </a:solidFill>
                <a:latin typeface="Arial"/>
                <a:ea typeface="Arial"/>
                <a:cs typeface="Arial"/>
                <a:sym typeface="Arial"/>
              </a:rPr>
              <a:t>mounted huge opposition campaigns against local policy efforts to restrict menthol tobacco </a:t>
            </a:r>
            <a:r>
              <a:rPr lang="en-US" sz="1600">
                <a:solidFill>
                  <a:schemeClr val="dk1"/>
                </a:solidFill>
                <a:latin typeface="Arial"/>
                <a:ea typeface="Arial"/>
                <a:cs typeface="Arial"/>
                <a:sym typeface="Arial"/>
              </a:rPr>
              <a:t>products.</a:t>
            </a:r>
            <a:endParaRPr sz="1600">
              <a:solidFill>
                <a:schemeClr val="dk1"/>
              </a:solidFill>
              <a:latin typeface="Arial"/>
              <a:ea typeface="Arial"/>
              <a:cs typeface="Arial"/>
              <a:sym typeface="Arial"/>
            </a:endParaRPr>
          </a:p>
          <a:p>
            <a:pPr marL="0" lvl="0" indent="0" algn="l" rtl="0">
              <a:spcBef>
                <a:spcPts val="1000"/>
              </a:spcBef>
              <a:spcAft>
                <a:spcPts val="0"/>
              </a:spcAft>
              <a:buNone/>
            </a:pPr>
            <a:endParaRPr sz="1500"/>
          </a:p>
        </p:txBody>
      </p:sp>
      <p:sp>
        <p:nvSpPr>
          <p:cNvPr id="427" name="Google Shape;427;g230c3a16e60_0_221"/>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28</a:t>
            </a:fld>
            <a:endParaRPr/>
          </a:p>
        </p:txBody>
      </p:sp>
      <p:pic>
        <p:nvPicPr>
          <p:cNvPr id="428" name="Google Shape;428;g230c3a16e60_0_221"/>
          <p:cNvPicPr preferRelativeResize="0"/>
          <p:nvPr/>
        </p:nvPicPr>
        <p:blipFill>
          <a:blip r:embed="rId3">
            <a:alphaModFix/>
          </a:blip>
          <a:stretch>
            <a:fillRect/>
          </a:stretch>
        </p:blipFill>
        <p:spPr>
          <a:xfrm>
            <a:off x="3580900" y="5949150"/>
            <a:ext cx="3220951" cy="8491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g2330ed6c8f5_0_44"/>
          <p:cNvSpPr txBox="1">
            <a:spLocks noGrp="1"/>
          </p:cNvSpPr>
          <p:nvPr>
            <p:ph type="body" idx="1"/>
          </p:nvPr>
        </p:nvSpPr>
        <p:spPr>
          <a:xfrm>
            <a:off x="880775" y="759075"/>
            <a:ext cx="10071600" cy="25002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t" anchorCtr="0">
            <a:normAutofit/>
          </a:bodyPr>
          <a:lstStyle/>
          <a:p>
            <a:pPr marL="0" lvl="0" indent="0" algn="ctr" rtl="0">
              <a:spcBef>
                <a:spcPts val="1000"/>
              </a:spcBef>
              <a:spcAft>
                <a:spcPts val="0"/>
              </a:spcAft>
              <a:buNone/>
            </a:pPr>
            <a:r>
              <a:rPr lang="en-US" sz="4000" b="1">
                <a:solidFill>
                  <a:schemeClr val="dk1"/>
                </a:solidFill>
              </a:rPr>
              <a:t>So menthol is a major issue….</a:t>
            </a:r>
            <a:endParaRPr sz="4000" b="1">
              <a:solidFill>
                <a:schemeClr val="dk1"/>
              </a:solidFill>
            </a:endParaRPr>
          </a:p>
          <a:p>
            <a:pPr marL="0" lvl="0" indent="0" algn="ctr" rtl="0">
              <a:spcBef>
                <a:spcPts val="1000"/>
              </a:spcBef>
              <a:spcAft>
                <a:spcPts val="0"/>
              </a:spcAft>
              <a:buNone/>
            </a:pPr>
            <a:endParaRPr sz="4000" b="1">
              <a:solidFill>
                <a:schemeClr val="dk1"/>
              </a:solidFill>
            </a:endParaRPr>
          </a:p>
          <a:p>
            <a:pPr marL="0" lvl="0" indent="0" algn="ctr" rtl="0">
              <a:spcBef>
                <a:spcPts val="1000"/>
              </a:spcBef>
              <a:spcAft>
                <a:spcPts val="0"/>
              </a:spcAft>
              <a:buNone/>
            </a:pPr>
            <a:r>
              <a:rPr lang="en-US" sz="4000" b="1">
                <a:solidFill>
                  <a:schemeClr val="dk1"/>
                </a:solidFill>
              </a:rPr>
              <a:t>Now what?</a:t>
            </a:r>
            <a:endParaRPr sz="4000" b="1">
              <a:solidFill>
                <a:schemeClr val="dk1"/>
              </a:solidFill>
            </a:endParaRPr>
          </a:p>
        </p:txBody>
      </p:sp>
      <p:sp>
        <p:nvSpPr>
          <p:cNvPr id="435" name="Google Shape;435;g2330ed6c8f5_0_44"/>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29</a:t>
            </a:fld>
            <a:endParaRPr/>
          </a:p>
        </p:txBody>
      </p:sp>
      <p:pic>
        <p:nvPicPr>
          <p:cNvPr id="436" name="Google Shape;436;g2330ed6c8f5_0_44"/>
          <p:cNvPicPr preferRelativeResize="0"/>
          <p:nvPr/>
        </p:nvPicPr>
        <p:blipFill>
          <a:blip r:embed="rId3">
            <a:alphaModFix/>
          </a:blip>
          <a:stretch>
            <a:fillRect/>
          </a:stretch>
        </p:blipFill>
        <p:spPr>
          <a:xfrm>
            <a:off x="9589186" y="464350"/>
            <a:ext cx="2227375" cy="2227375"/>
          </a:xfrm>
          <a:prstGeom prst="rect">
            <a:avLst/>
          </a:prstGeom>
          <a:noFill/>
          <a:ln>
            <a:noFill/>
          </a:ln>
        </p:spPr>
      </p:pic>
      <p:pic>
        <p:nvPicPr>
          <p:cNvPr id="437" name="Google Shape;437;g2330ed6c8f5_0_44"/>
          <p:cNvPicPr preferRelativeResize="0"/>
          <p:nvPr/>
        </p:nvPicPr>
        <p:blipFill>
          <a:blip r:embed="rId4">
            <a:alphaModFix/>
          </a:blip>
          <a:stretch>
            <a:fillRect/>
          </a:stretch>
        </p:blipFill>
        <p:spPr>
          <a:xfrm>
            <a:off x="299886" y="223525"/>
            <a:ext cx="2227376" cy="2227376"/>
          </a:xfrm>
          <a:prstGeom prst="rect">
            <a:avLst/>
          </a:prstGeom>
          <a:noFill/>
          <a:ln>
            <a:noFill/>
          </a:ln>
        </p:spPr>
      </p:pic>
      <p:pic>
        <p:nvPicPr>
          <p:cNvPr id="438" name="Google Shape;438;g2330ed6c8f5_0_44"/>
          <p:cNvPicPr preferRelativeResize="0"/>
          <p:nvPr/>
        </p:nvPicPr>
        <p:blipFill>
          <a:blip r:embed="rId5">
            <a:alphaModFix/>
          </a:blip>
          <a:stretch>
            <a:fillRect/>
          </a:stretch>
        </p:blipFill>
        <p:spPr>
          <a:xfrm rot="-922968">
            <a:off x="6394623" y="2874204"/>
            <a:ext cx="3251618" cy="3251618"/>
          </a:xfrm>
          <a:prstGeom prst="rect">
            <a:avLst/>
          </a:prstGeom>
          <a:noFill/>
          <a:ln>
            <a:noFill/>
          </a:ln>
        </p:spPr>
      </p:pic>
      <p:pic>
        <p:nvPicPr>
          <p:cNvPr id="439" name="Google Shape;439;g2330ed6c8f5_0_44"/>
          <p:cNvPicPr preferRelativeResize="0"/>
          <p:nvPr/>
        </p:nvPicPr>
        <p:blipFill>
          <a:blip r:embed="rId6">
            <a:alphaModFix/>
          </a:blip>
          <a:stretch>
            <a:fillRect/>
          </a:stretch>
        </p:blipFill>
        <p:spPr>
          <a:xfrm rot="744245">
            <a:off x="1092700" y="2859385"/>
            <a:ext cx="5359628" cy="357310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g238b7013009_0_1"/>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Land Acknowledgement</a:t>
            </a:r>
            <a:endParaRPr/>
          </a:p>
        </p:txBody>
      </p:sp>
      <p:sp>
        <p:nvSpPr>
          <p:cNvPr id="175" name="Google Shape;175;g238b7013009_0_1"/>
          <p:cNvSpPr txBox="1">
            <a:spLocks noGrp="1"/>
          </p:cNvSpPr>
          <p:nvPr>
            <p:ph type="body" idx="1"/>
          </p:nvPr>
        </p:nvSpPr>
        <p:spPr>
          <a:xfrm>
            <a:off x="1282148" y="1825625"/>
            <a:ext cx="10071600" cy="43512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US"/>
              <a:t>I want to take a moment to name the tribes whose land we are on.  This is an attempt to honor those who came before us and to acknowledge the unjust ways their land was taken from them. </a:t>
            </a:r>
            <a:endParaRPr/>
          </a:p>
          <a:p>
            <a:pPr marL="0" lvl="0" indent="0" algn="l" rtl="0">
              <a:spcBef>
                <a:spcPts val="1000"/>
              </a:spcBef>
              <a:spcAft>
                <a:spcPts val="0"/>
              </a:spcAft>
              <a:buNone/>
            </a:pPr>
            <a:endParaRPr/>
          </a:p>
          <a:p>
            <a:pPr marL="0" lvl="0" indent="0" algn="l" rtl="0">
              <a:spcBef>
                <a:spcPts val="1000"/>
              </a:spcBef>
              <a:spcAft>
                <a:spcPts val="0"/>
              </a:spcAft>
              <a:buNone/>
            </a:pPr>
            <a:r>
              <a:rPr lang="en-US"/>
              <a:t>This meeting is taking place on the </a:t>
            </a:r>
            <a:r>
              <a:rPr lang="en-US" b="1">
                <a:solidFill>
                  <a:srgbClr val="980000"/>
                </a:solidFill>
              </a:rPr>
              <a:t>Susquehannock</a:t>
            </a:r>
            <a:r>
              <a:rPr lang="en-US"/>
              <a:t> and </a:t>
            </a:r>
            <a:r>
              <a:rPr lang="en-US" b="1">
                <a:solidFill>
                  <a:srgbClr val="980000"/>
                </a:solidFill>
              </a:rPr>
              <a:t>Piscataway</a:t>
            </a:r>
            <a:r>
              <a:rPr lang="en-US"/>
              <a:t> land. With this statement we honor and show gratitude by naming these tribes.</a:t>
            </a:r>
            <a:endParaRPr/>
          </a:p>
        </p:txBody>
      </p:sp>
      <p:sp>
        <p:nvSpPr>
          <p:cNvPr id="176" name="Google Shape;176;g238b7013009_0_1"/>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g22d06b7f1a5_0_0"/>
          <p:cNvSpPr txBox="1">
            <a:spLocks noGrp="1"/>
          </p:cNvSpPr>
          <p:nvPr>
            <p:ph type="title"/>
          </p:nvPr>
        </p:nvSpPr>
        <p:spPr>
          <a:xfrm>
            <a:off x="115750" y="128500"/>
            <a:ext cx="11858100" cy="13020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None/>
            </a:pPr>
            <a:r>
              <a:rPr lang="en-US"/>
              <a:t>Now we take action! </a:t>
            </a:r>
            <a:r>
              <a:rPr lang="en-US">
                <a:solidFill>
                  <a:srgbClr val="980000"/>
                </a:solidFill>
              </a:rPr>
              <a:t> </a:t>
            </a:r>
            <a:endParaRPr>
              <a:solidFill>
                <a:srgbClr val="980000"/>
              </a:solidFill>
            </a:endParaRPr>
          </a:p>
          <a:p>
            <a:pPr marL="0" lvl="0" indent="0" algn="ctr" rtl="0">
              <a:spcBef>
                <a:spcPts val="0"/>
              </a:spcBef>
              <a:spcAft>
                <a:spcPts val="0"/>
              </a:spcAft>
              <a:buNone/>
            </a:pPr>
            <a:r>
              <a:rPr lang="en-US">
                <a:solidFill>
                  <a:srgbClr val="980000"/>
                </a:solidFill>
              </a:rPr>
              <a:t>Action</a:t>
            </a:r>
            <a:r>
              <a:rPr lang="en-US"/>
              <a:t> </a:t>
            </a:r>
            <a:r>
              <a:rPr lang="en-US">
                <a:solidFill>
                  <a:srgbClr val="980000"/>
                </a:solidFill>
              </a:rPr>
              <a:t>Steps/Community Strategies &amp; Activities</a:t>
            </a:r>
            <a:endParaRPr/>
          </a:p>
        </p:txBody>
      </p:sp>
      <p:sp>
        <p:nvSpPr>
          <p:cNvPr id="446" name="Google Shape;446;g22d06b7f1a5_0_0"/>
          <p:cNvSpPr txBox="1">
            <a:spLocks noGrp="1"/>
          </p:cNvSpPr>
          <p:nvPr>
            <p:ph type="body" idx="1"/>
          </p:nvPr>
        </p:nvSpPr>
        <p:spPr>
          <a:xfrm>
            <a:off x="264850" y="1561850"/>
            <a:ext cx="11778000" cy="4908600"/>
          </a:xfrm>
          <a:prstGeom prst="rect">
            <a:avLst/>
          </a:prstGeom>
        </p:spPr>
        <p:txBody>
          <a:bodyPr spcFirstLastPara="1" wrap="square" lIns="91425" tIns="45700" rIns="91425" bIns="45700" anchor="t" anchorCtr="0">
            <a:normAutofit/>
          </a:bodyPr>
          <a:lstStyle/>
          <a:p>
            <a:pPr marL="457200" lvl="0" indent="-374650" algn="l" rtl="0">
              <a:lnSpc>
                <a:spcPct val="100000"/>
              </a:lnSpc>
              <a:spcBef>
                <a:spcPts val="0"/>
              </a:spcBef>
              <a:spcAft>
                <a:spcPts val="0"/>
              </a:spcAft>
              <a:buSzPts val="2300"/>
              <a:buChar char="●"/>
            </a:pPr>
            <a:r>
              <a:rPr lang="en-US" sz="2300">
                <a:solidFill>
                  <a:schemeClr val="dk1"/>
                </a:solidFill>
                <a:highlight>
                  <a:srgbClr val="FFFFFF"/>
                </a:highlight>
              </a:rPr>
              <a:t>Provide targeted tobacco/nicotine prevention messaging in low-income communities and other disparate populations. </a:t>
            </a:r>
            <a:r>
              <a:rPr lang="en-US" sz="2300" b="1">
                <a:solidFill>
                  <a:srgbClr val="85200C"/>
                </a:solidFill>
                <a:highlight>
                  <a:srgbClr val="FFFFFF"/>
                </a:highlight>
              </a:rPr>
              <a:t>(Include menthol, mint and wintergreen flavors)</a:t>
            </a:r>
            <a:endParaRPr sz="2300" b="1">
              <a:solidFill>
                <a:srgbClr val="85200C"/>
              </a:solidFill>
              <a:highlight>
                <a:srgbClr val="FFFFFF"/>
              </a:highlight>
            </a:endParaRPr>
          </a:p>
          <a:p>
            <a:pPr marL="0" lvl="0" indent="0" algn="l" rtl="0">
              <a:lnSpc>
                <a:spcPct val="100000"/>
              </a:lnSpc>
              <a:spcBef>
                <a:spcPts val="0"/>
              </a:spcBef>
              <a:spcAft>
                <a:spcPts val="0"/>
              </a:spcAft>
              <a:buNone/>
            </a:pPr>
            <a:endParaRPr sz="2300">
              <a:solidFill>
                <a:schemeClr val="dk1"/>
              </a:solidFill>
              <a:highlight>
                <a:srgbClr val="FFFFFF"/>
              </a:highlight>
            </a:endParaRPr>
          </a:p>
          <a:p>
            <a:pPr marL="457200" lvl="0" indent="-374650" algn="l" rtl="0">
              <a:lnSpc>
                <a:spcPct val="100000"/>
              </a:lnSpc>
              <a:spcBef>
                <a:spcPts val="0"/>
              </a:spcBef>
              <a:spcAft>
                <a:spcPts val="0"/>
              </a:spcAft>
              <a:buSzPts val="2300"/>
              <a:buChar char="●"/>
            </a:pPr>
            <a:r>
              <a:rPr lang="en-US" sz="2300">
                <a:solidFill>
                  <a:schemeClr val="dk1"/>
                </a:solidFill>
                <a:highlight>
                  <a:srgbClr val="FFFFFF"/>
                </a:highlight>
              </a:rPr>
              <a:t>Incentivize </a:t>
            </a:r>
            <a:r>
              <a:rPr lang="en-US" sz="2300" b="1">
                <a:solidFill>
                  <a:srgbClr val="85200C"/>
                </a:solidFill>
                <a:highlight>
                  <a:srgbClr val="FFFFFF"/>
                </a:highlight>
              </a:rPr>
              <a:t>(fund)</a:t>
            </a:r>
            <a:r>
              <a:rPr lang="en-US" sz="2300">
                <a:solidFill>
                  <a:schemeClr val="dk1"/>
                </a:solidFill>
                <a:highlight>
                  <a:srgbClr val="FFFFFF"/>
                </a:highlight>
              </a:rPr>
              <a:t> youth focused organizations to incorporate youth prevention messaging on tobacco/vape prevention. </a:t>
            </a:r>
            <a:r>
              <a:rPr lang="en-US" sz="2300" b="1">
                <a:solidFill>
                  <a:srgbClr val="85200C"/>
                </a:solidFill>
                <a:highlight>
                  <a:srgbClr val="FFFFFF"/>
                </a:highlight>
              </a:rPr>
              <a:t>(Include menthol, mint and wintergreen flavors and allow youth to support the development of messaging)</a:t>
            </a:r>
            <a:endParaRPr sz="2300" b="1">
              <a:solidFill>
                <a:srgbClr val="85200C"/>
              </a:solidFill>
              <a:highlight>
                <a:srgbClr val="FFFFFF"/>
              </a:highlight>
            </a:endParaRPr>
          </a:p>
          <a:p>
            <a:pPr marL="0" lvl="0" indent="0" algn="l" rtl="0">
              <a:lnSpc>
                <a:spcPct val="100000"/>
              </a:lnSpc>
              <a:spcBef>
                <a:spcPts val="0"/>
              </a:spcBef>
              <a:spcAft>
                <a:spcPts val="0"/>
              </a:spcAft>
              <a:buNone/>
            </a:pPr>
            <a:endParaRPr sz="2300">
              <a:solidFill>
                <a:schemeClr val="dk1"/>
              </a:solidFill>
              <a:highlight>
                <a:srgbClr val="FFFFFF"/>
              </a:highlight>
            </a:endParaRPr>
          </a:p>
          <a:p>
            <a:pPr marL="457200" lvl="0" indent="-374650" algn="l" rtl="0">
              <a:lnSpc>
                <a:spcPct val="100000"/>
              </a:lnSpc>
              <a:spcBef>
                <a:spcPts val="0"/>
              </a:spcBef>
              <a:spcAft>
                <a:spcPts val="0"/>
              </a:spcAft>
              <a:buSzPts val="2300"/>
              <a:buChar char="●"/>
            </a:pPr>
            <a:r>
              <a:rPr lang="en-US" sz="2300">
                <a:solidFill>
                  <a:schemeClr val="dk1"/>
                </a:solidFill>
                <a:highlight>
                  <a:srgbClr val="FFFFFF"/>
                </a:highlight>
              </a:rPr>
              <a:t>Educate partners and key decision-makers on </a:t>
            </a:r>
            <a:r>
              <a:rPr lang="en-US" sz="2300" b="1">
                <a:solidFill>
                  <a:srgbClr val="85200C"/>
                </a:solidFill>
                <a:highlight>
                  <a:srgbClr val="FFFFFF"/>
                </a:highlight>
              </a:rPr>
              <a:t>menthol </a:t>
            </a:r>
            <a:r>
              <a:rPr lang="en-US" sz="2300">
                <a:solidFill>
                  <a:schemeClr val="dk1"/>
                </a:solidFill>
                <a:highlight>
                  <a:srgbClr val="FFFFFF"/>
                </a:highlight>
              </a:rPr>
              <a:t>tobacco products and their impact on tobacco-related disparities (and tobacco industry tactics to gain support with community leaders)</a:t>
            </a:r>
            <a:endParaRPr sz="2300">
              <a:solidFill>
                <a:schemeClr val="dk1"/>
              </a:solidFill>
              <a:highlight>
                <a:srgbClr val="FFFFFF"/>
              </a:highlight>
            </a:endParaRPr>
          </a:p>
          <a:p>
            <a:pPr marL="0" lvl="0" indent="0" algn="l" rtl="0">
              <a:lnSpc>
                <a:spcPct val="100000"/>
              </a:lnSpc>
              <a:spcBef>
                <a:spcPts val="0"/>
              </a:spcBef>
              <a:spcAft>
                <a:spcPts val="0"/>
              </a:spcAft>
              <a:buNone/>
            </a:pPr>
            <a:endParaRPr sz="2300">
              <a:solidFill>
                <a:schemeClr val="dk1"/>
              </a:solidFill>
              <a:highlight>
                <a:srgbClr val="FFFFFF"/>
              </a:highlight>
            </a:endParaRPr>
          </a:p>
          <a:p>
            <a:pPr marL="0" lvl="0" indent="0" algn="l" rtl="0">
              <a:lnSpc>
                <a:spcPct val="100000"/>
              </a:lnSpc>
              <a:spcBef>
                <a:spcPts val="0"/>
              </a:spcBef>
              <a:spcAft>
                <a:spcPts val="0"/>
              </a:spcAft>
              <a:buNone/>
            </a:pPr>
            <a:endParaRPr sz="23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g2330ed6c8f5_0_36"/>
          <p:cNvSpPr txBox="1">
            <a:spLocks noGrp="1"/>
          </p:cNvSpPr>
          <p:nvPr>
            <p:ph type="title"/>
          </p:nvPr>
        </p:nvSpPr>
        <p:spPr>
          <a:xfrm>
            <a:off x="218975" y="197300"/>
            <a:ext cx="11766300" cy="13020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None/>
            </a:pPr>
            <a:r>
              <a:rPr lang="en-US">
                <a:solidFill>
                  <a:srgbClr val="980000"/>
                </a:solidFill>
              </a:rPr>
              <a:t>Action</a:t>
            </a:r>
            <a:r>
              <a:rPr lang="en-US"/>
              <a:t> </a:t>
            </a:r>
            <a:r>
              <a:rPr lang="en-US">
                <a:solidFill>
                  <a:srgbClr val="980000"/>
                </a:solidFill>
              </a:rPr>
              <a:t>Steps/Community Strategies &amp; Activities</a:t>
            </a:r>
            <a:endParaRPr/>
          </a:p>
        </p:txBody>
      </p:sp>
      <p:sp>
        <p:nvSpPr>
          <p:cNvPr id="453" name="Google Shape;453;g2330ed6c8f5_0_36"/>
          <p:cNvSpPr txBox="1">
            <a:spLocks noGrp="1"/>
          </p:cNvSpPr>
          <p:nvPr>
            <p:ph type="body" idx="1"/>
          </p:nvPr>
        </p:nvSpPr>
        <p:spPr>
          <a:xfrm>
            <a:off x="446225" y="1643325"/>
            <a:ext cx="11195100" cy="4667100"/>
          </a:xfrm>
          <a:prstGeom prst="rect">
            <a:avLst/>
          </a:prstGeom>
        </p:spPr>
        <p:txBody>
          <a:bodyPr spcFirstLastPara="1" wrap="square" lIns="91425" tIns="45700" rIns="91425" bIns="45700" anchor="t" anchorCtr="0">
            <a:noAutofit/>
          </a:bodyPr>
          <a:lstStyle/>
          <a:p>
            <a:pPr marL="457200" lvl="0" indent="0" algn="ctr" rtl="0">
              <a:lnSpc>
                <a:spcPct val="80000"/>
              </a:lnSpc>
              <a:spcBef>
                <a:spcPts val="0"/>
              </a:spcBef>
              <a:spcAft>
                <a:spcPts val="0"/>
              </a:spcAft>
              <a:buSzPts val="605"/>
              <a:buNone/>
            </a:pPr>
            <a:endParaRPr sz="2300">
              <a:solidFill>
                <a:schemeClr val="dk1"/>
              </a:solidFill>
              <a:highlight>
                <a:srgbClr val="FFFFFF"/>
              </a:highlight>
            </a:endParaRPr>
          </a:p>
          <a:p>
            <a:pPr marL="457200" lvl="0" indent="-374650" algn="l" rtl="0">
              <a:lnSpc>
                <a:spcPct val="80000"/>
              </a:lnSpc>
              <a:spcBef>
                <a:spcPts val="0"/>
              </a:spcBef>
              <a:spcAft>
                <a:spcPts val="0"/>
              </a:spcAft>
              <a:buSzPts val="2300"/>
              <a:buChar char="●"/>
            </a:pPr>
            <a:r>
              <a:rPr lang="en-US" sz="2300">
                <a:solidFill>
                  <a:schemeClr val="dk1"/>
                </a:solidFill>
                <a:highlight>
                  <a:schemeClr val="lt1"/>
                </a:highlight>
              </a:rPr>
              <a:t>Train community leaders and community outreach workers to educate the public about tobacco/nicotine prevention and norms, and SHS prevention.</a:t>
            </a:r>
            <a:r>
              <a:rPr lang="en-US" sz="2300" b="1">
                <a:solidFill>
                  <a:srgbClr val="85200C"/>
                </a:solidFill>
                <a:highlight>
                  <a:schemeClr val="lt1"/>
                </a:highlight>
              </a:rPr>
              <a:t> (Include menthol, mint and wintergreen flavors)</a:t>
            </a:r>
            <a:endParaRPr sz="2300" b="1">
              <a:solidFill>
                <a:srgbClr val="85200C"/>
              </a:solidFill>
              <a:highlight>
                <a:schemeClr val="lt1"/>
              </a:highlight>
            </a:endParaRPr>
          </a:p>
          <a:p>
            <a:pPr marL="0" lvl="0" indent="0" algn="l" rtl="0">
              <a:lnSpc>
                <a:spcPct val="80000"/>
              </a:lnSpc>
              <a:spcBef>
                <a:spcPts val="0"/>
              </a:spcBef>
              <a:spcAft>
                <a:spcPts val="0"/>
              </a:spcAft>
              <a:buSzPts val="605"/>
              <a:buNone/>
            </a:pPr>
            <a:endParaRPr sz="2300">
              <a:solidFill>
                <a:schemeClr val="dk1"/>
              </a:solidFill>
              <a:highlight>
                <a:schemeClr val="lt1"/>
              </a:highlight>
            </a:endParaRPr>
          </a:p>
          <a:p>
            <a:pPr marL="457200" lvl="0" indent="-374650" algn="l" rtl="0">
              <a:lnSpc>
                <a:spcPct val="80000"/>
              </a:lnSpc>
              <a:spcBef>
                <a:spcPts val="0"/>
              </a:spcBef>
              <a:spcAft>
                <a:spcPts val="0"/>
              </a:spcAft>
              <a:buClr>
                <a:schemeClr val="dk1"/>
              </a:buClr>
              <a:buSzPts val="2300"/>
              <a:buChar char="●"/>
            </a:pPr>
            <a:r>
              <a:rPr lang="en-US" sz="2300">
                <a:solidFill>
                  <a:schemeClr val="dk1"/>
                </a:solidFill>
                <a:highlight>
                  <a:schemeClr val="lt1"/>
                </a:highlight>
              </a:rPr>
              <a:t>Conduct menthol roundtable meetings that will generate discussion and solutions around menthol tobacco use</a:t>
            </a:r>
            <a:endParaRPr sz="2300">
              <a:solidFill>
                <a:schemeClr val="dk1"/>
              </a:solidFill>
              <a:highlight>
                <a:schemeClr val="lt1"/>
              </a:highlight>
            </a:endParaRPr>
          </a:p>
          <a:p>
            <a:pPr marL="0" lvl="0" indent="0" algn="l" rtl="0">
              <a:lnSpc>
                <a:spcPct val="80000"/>
              </a:lnSpc>
              <a:spcBef>
                <a:spcPts val="0"/>
              </a:spcBef>
              <a:spcAft>
                <a:spcPts val="0"/>
              </a:spcAft>
              <a:buSzPts val="605"/>
              <a:buNone/>
            </a:pPr>
            <a:endParaRPr sz="2300">
              <a:solidFill>
                <a:schemeClr val="dk1"/>
              </a:solidFill>
              <a:highlight>
                <a:schemeClr val="lt1"/>
              </a:highlight>
            </a:endParaRPr>
          </a:p>
          <a:p>
            <a:pPr marL="457200" lvl="0" indent="0" algn="l" rtl="0">
              <a:lnSpc>
                <a:spcPct val="80000"/>
              </a:lnSpc>
              <a:spcBef>
                <a:spcPts val="0"/>
              </a:spcBef>
              <a:spcAft>
                <a:spcPts val="0"/>
              </a:spcAft>
              <a:buSzPts val="605"/>
              <a:buNone/>
            </a:pPr>
            <a:endParaRPr sz="2300">
              <a:solidFill>
                <a:schemeClr val="dk1"/>
              </a:solidFill>
              <a:highlight>
                <a:srgbClr val="FFFFFF"/>
              </a:highlight>
            </a:endParaRPr>
          </a:p>
          <a:p>
            <a:pPr marL="457200" lvl="0" indent="-374650" algn="l" rtl="0">
              <a:lnSpc>
                <a:spcPct val="80000"/>
              </a:lnSpc>
              <a:spcBef>
                <a:spcPts val="0"/>
              </a:spcBef>
              <a:spcAft>
                <a:spcPts val="0"/>
              </a:spcAft>
              <a:buClr>
                <a:schemeClr val="dk1"/>
              </a:buClr>
              <a:buSzPts val="2300"/>
              <a:buChar char="●"/>
            </a:pPr>
            <a:r>
              <a:rPr lang="en-US" sz="2300" b="1">
                <a:solidFill>
                  <a:srgbClr val="980000"/>
                </a:solidFill>
                <a:highlight>
                  <a:srgbClr val="FFFFFF"/>
                </a:highlight>
              </a:rPr>
              <a:t>Fund African American</a:t>
            </a:r>
            <a:r>
              <a:rPr lang="en-US" sz="2300" b="1">
                <a:solidFill>
                  <a:schemeClr val="dk1"/>
                </a:solidFill>
                <a:highlight>
                  <a:srgbClr val="FFFFFF"/>
                </a:highlight>
              </a:rPr>
              <a:t>, </a:t>
            </a:r>
            <a:r>
              <a:rPr lang="en-US" sz="2300" b="1">
                <a:solidFill>
                  <a:srgbClr val="980000"/>
                </a:solidFill>
                <a:highlight>
                  <a:srgbClr val="FFFFFF"/>
                </a:highlight>
              </a:rPr>
              <a:t>LGBTQ</a:t>
            </a:r>
            <a:r>
              <a:rPr lang="en-US" sz="2300" b="1">
                <a:solidFill>
                  <a:schemeClr val="dk1"/>
                </a:solidFill>
                <a:highlight>
                  <a:srgbClr val="FFFFFF"/>
                </a:highlight>
              </a:rPr>
              <a:t>+</a:t>
            </a:r>
            <a:r>
              <a:rPr lang="en-US" sz="2300">
                <a:solidFill>
                  <a:schemeClr val="dk1"/>
                </a:solidFill>
                <a:highlight>
                  <a:srgbClr val="FFFFFF"/>
                </a:highlight>
              </a:rPr>
              <a:t>, and/or </a:t>
            </a:r>
            <a:r>
              <a:rPr lang="en-US" sz="2300" b="1">
                <a:solidFill>
                  <a:srgbClr val="980000"/>
                </a:solidFill>
                <a:highlight>
                  <a:srgbClr val="FFFFFF"/>
                </a:highlight>
              </a:rPr>
              <a:t>faith-based serving organizations</a:t>
            </a:r>
            <a:r>
              <a:rPr lang="en-US" sz="2300">
                <a:solidFill>
                  <a:schemeClr val="dk1"/>
                </a:solidFill>
                <a:highlight>
                  <a:srgbClr val="FFFFFF"/>
                </a:highlight>
              </a:rPr>
              <a:t> sufficiently for tobacco control activities </a:t>
            </a:r>
            <a:endParaRPr sz="2300">
              <a:solidFill>
                <a:schemeClr val="dk1"/>
              </a:solidFill>
              <a:highlight>
                <a:srgbClr val="FFFFFF"/>
              </a:highlight>
            </a:endParaRPr>
          </a:p>
          <a:p>
            <a:pPr marL="914400" lvl="1" indent="-374650" algn="l" rtl="0">
              <a:lnSpc>
                <a:spcPct val="80000"/>
              </a:lnSpc>
              <a:spcBef>
                <a:spcPts val="0"/>
              </a:spcBef>
              <a:spcAft>
                <a:spcPts val="0"/>
              </a:spcAft>
              <a:buClr>
                <a:schemeClr val="dk1"/>
              </a:buClr>
              <a:buSzPts val="2300"/>
              <a:buChar char="○"/>
            </a:pPr>
            <a:r>
              <a:rPr lang="en-US" sz="2300">
                <a:solidFill>
                  <a:schemeClr val="dk1"/>
                </a:solidFill>
                <a:highlight>
                  <a:srgbClr val="FFFFFF"/>
                </a:highlight>
              </a:rPr>
              <a:t>Address menthol in these funding opportunities</a:t>
            </a:r>
            <a:endParaRPr sz="2300">
              <a:solidFill>
                <a:schemeClr val="dk1"/>
              </a:solidFill>
              <a:highlight>
                <a:srgbClr val="FFFFFF"/>
              </a:highlight>
            </a:endParaRPr>
          </a:p>
          <a:p>
            <a:pPr marL="914400" lvl="1" indent="-374650" algn="l" rtl="0">
              <a:lnSpc>
                <a:spcPct val="80000"/>
              </a:lnSpc>
              <a:spcBef>
                <a:spcPts val="0"/>
              </a:spcBef>
              <a:spcAft>
                <a:spcPts val="0"/>
              </a:spcAft>
              <a:buClr>
                <a:schemeClr val="dk1"/>
              </a:buClr>
              <a:buSzPts val="2300"/>
              <a:buChar char="○"/>
            </a:pPr>
            <a:r>
              <a:rPr lang="en-US" sz="2300">
                <a:solidFill>
                  <a:schemeClr val="dk1"/>
                </a:solidFill>
                <a:highlight>
                  <a:srgbClr val="FFFFFF"/>
                </a:highlight>
              </a:rPr>
              <a:t>Develop action plans with funded partners to develop new strategies for local communities</a:t>
            </a:r>
            <a:endParaRPr sz="2300">
              <a:solidFill>
                <a:schemeClr val="dk1"/>
              </a:solidFill>
              <a:highlight>
                <a:srgbClr val="FFFFFF"/>
              </a:highlight>
            </a:endParaRPr>
          </a:p>
          <a:p>
            <a:pPr marL="914400" lvl="1" indent="-374650" algn="l" rtl="0">
              <a:lnSpc>
                <a:spcPct val="80000"/>
              </a:lnSpc>
              <a:spcBef>
                <a:spcPts val="0"/>
              </a:spcBef>
              <a:spcAft>
                <a:spcPts val="0"/>
              </a:spcAft>
              <a:buClr>
                <a:schemeClr val="dk1"/>
              </a:buClr>
              <a:buSzPts val="2300"/>
              <a:buChar char="○"/>
            </a:pPr>
            <a:r>
              <a:rPr lang="en-US" sz="2300">
                <a:solidFill>
                  <a:schemeClr val="dk1"/>
                </a:solidFill>
                <a:highlight>
                  <a:srgbClr val="FFFFFF"/>
                </a:highlight>
              </a:rPr>
              <a:t>Include screening and referrals to the Maryland Quitline 1 800 Quit Now and your local cessation programs</a:t>
            </a:r>
            <a:endParaRPr sz="2300">
              <a:solidFill>
                <a:schemeClr val="dk1"/>
              </a:solidFill>
              <a:highlight>
                <a:srgbClr val="FFFFFF"/>
              </a:highlight>
            </a:endParaRPr>
          </a:p>
          <a:p>
            <a:pPr marL="457200" lvl="0" indent="0" algn="l" rtl="0">
              <a:lnSpc>
                <a:spcPct val="80000"/>
              </a:lnSpc>
              <a:spcBef>
                <a:spcPts val="0"/>
              </a:spcBef>
              <a:spcAft>
                <a:spcPts val="0"/>
              </a:spcAft>
              <a:buSzPts val="605"/>
              <a:buNone/>
            </a:pPr>
            <a:endParaRPr sz="2300">
              <a:solidFill>
                <a:schemeClr val="dk1"/>
              </a:solidFill>
              <a:highlight>
                <a:srgbClr val="FFFFFF"/>
              </a:highlight>
            </a:endParaRPr>
          </a:p>
          <a:p>
            <a:pPr marL="0" lvl="0" indent="0" algn="l" rtl="0">
              <a:lnSpc>
                <a:spcPct val="80000"/>
              </a:lnSpc>
              <a:spcBef>
                <a:spcPts val="0"/>
              </a:spcBef>
              <a:spcAft>
                <a:spcPts val="0"/>
              </a:spcAft>
              <a:buSzPts val="605"/>
              <a:buNone/>
            </a:pPr>
            <a:endParaRPr sz="2300">
              <a:solidFill>
                <a:schemeClr val="dk1"/>
              </a:solidFill>
              <a:highlight>
                <a:srgbClr val="FFFFFF"/>
              </a:highlight>
            </a:endParaRPr>
          </a:p>
          <a:p>
            <a:pPr marL="457200" lvl="0" indent="0" algn="l" rtl="0">
              <a:lnSpc>
                <a:spcPct val="80000"/>
              </a:lnSpc>
              <a:spcBef>
                <a:spcPts val="0"/>
              </a:spcBef>
              <a:spcAft>
                <a:spcPts val="0"/>
              </a:spcAft>
              <a:buSzPts val="605"/>
              <a:buNone/>
            </a:pPr>
            <a:endParaRPr sz="2300">
              <a:solidFill>
                <a:schemeClr val="dk1"/>
              </a:solidFill>
              <a:highlight>
                <a:srgbClr val="FFFFFF"/>
              </a:highlight>
            </a:endParaRPr>
          </a:p>
          <a:p>
            <a:pPr marL="914400" lvl="0" indent="0" algn="l" rtl="0">
              <a:lnSpc>
                <a:spcPct val="80000"/>
              </a:lnSpc>
              <a:spcBef>
                <a:spcPts val="0"/>
              </a:spcBef>
              <a:spcAft>
                <a:spcPts val="0"/>
              </a:spcAft>
              <a:buSzPts val="605"/>
              <a:buNone/>
            </a:pPr>
            <a:endParaRPr sz="2300">
              <a:solidFill>
                <a:schemeClr val="dk1"/>
              </a:solidFill>
              <a:highlight>
                <a:srgbClr val="FFFFFF"/>
              </a:highlight>
            </a:endParaRPr>
          </a:p>
          <a:p>
            <a:pPr marL="0" lvl="0" indent="0" algn="l" rtl="0">
              <a:lnSpc>
                <a:spcPct val="80000"/>
              </a:lnSpc>
              <a:spcBef>
                <a:spcPts val="0"/>
              </a:spcBef>
              <a:spcAft>
                <a:spcPts val="0"/>
              </a:spcAft>
              <a:buSzPts val="605"/>
              <a:buNone/>
            </a:pPr>
            <a:endParaRPr sz="2300">
              <a:solidFill>
                <a:schemeClr val="dk1"/>
              </a:solidFill>
              <a:highlight>
                <a:srgbClr val="FFFFFF"/>
              </a:highlight>
            </a:endParaRPr>
          </a:p>
          <a:p>
            <a:pPr marL="0" lvl="0" indent="0" algn="l" rtl="0">
              <a:lnSpc>
                <a:spcPct val="80000"/>
              </a:lnSpc>
              <a:spcBef>
                <a:spcPts val="0"/>
              </a:spcBef>
              <a:spcAft>
                <a:spcPts val="0"/>
              </a:spcAft>
              <a:buSzPts val="605"/>
              <a:buNone/>
            </a:pPr>
            <a:endParaRPr sz="2300">
              <a:solidFill>
                <a:schemeClr val="dk1"/>
              </a:solidFill>
              <a:highlight>
                <a:srgbClr val="FFFFFF"/>
              </a:highlight>
            </a:endParaRPr>
          </a:p>
        </p:txBody>
      </p:sp>
      <p:sp>
        <p:nvSpPr>
          <p:cNvPr id="454" name="Google Shape;454;g2330ed6c8f5_0_36"/>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g238c13f7c02_0_13"/>
          <p:cNvSpPr txBox="1">
            <a:spLocks noGrp="1"/>
          </p:cNvSpPr>
          <p:nvPr>
            <p:ph type="title"/>
          </p:nvPr>
        </p:nvSpPr>
        <p:spPr>
          <a:xfrm>
            <a:off x="838200" y="289050"/>
            <a:ext cx="10515600" cy="13020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fontScale="90000"/>
          </a:bodyPr>
          <a:lstStyle/>
          <a:p>
            <a:pPr marL="0" lvl="0" indent="0" algn="ctr" rtl="0">
              <a:spcBef>
                <a:spcPts val="0"/>
              </a:spcBef>
              <a:spcAft>
                <a:spcPts val="0"/>
              </a:spcAft>
              <a:buClr>
                <a:schemeClr val="dk1"/>
              </a:buClr>
              <a:buSzPts val="990"/>
              <a:buFont typeface="Arial"/>
              <a:buNone/>
            </a:pPr>
            <a:r>
              <a:rPr lang="en-US"/>
              <a:t>Additional Approaches to </a:t>
            </a:r>
            <a:endParaRPr/>
          </a:p>
          <a:p>
            <a:pPr marL="0" lvl="0" indent="0" algn="ctr" rtl="0">
              <a:spcBef>
                <a:spcPts val="0"/>
              </a:spcBef>
              <a:spcAft>
                <a:spcPts val="0"/>
              </a:spcAft>
              <a:buClr>
                <a:schemeClr val="dk1"/>
              </a:buClr>
              <a:buSzPts val="990"/>
              <a:buFont typeface="Arial"/>
              <a:buNone/>
            </a:pPr>
            <a:r>
              <a:rPr lang="en-US"/>
              <a:t>Address Menthol at the Local Level</a:t>
            </a:r>
            <a:endParaRPr/>
          </a:p>
          <a:p>
            <a:pPr marL="0" lvl="0" indent="0" algn="l" rtl="0">
              <a:spcBef>
                <a:spcPts val="0"/>
              </a:spcBef>
              <a:spcAft>
                <a:spcPts val="0"/>
              </a:spcAft>
              <a:buNone/>
            </a:pPr>
            <a:endParaRPr/>
          </a:p>
        </p:txBody>
      </p:sp>
      <p:sp>
        <p:nvSpPr>
          <p:cNvPr id="461" name="Google Shape;461;g238c13f7c02_0_13"/>
          <p:cNvSpPr txBox="1">
            <a:spLocks noGrp="1"/>
          </p:cNvSpPr>
          <p:nvPr>
            <p:ph type="body" idx="1"/>
          </p:nvPr>
        </p:nvSpPr>
        <p:spPr>
          <a:xfrm>
            <a:off x="537175" y="1591050"/>
            <a:ext cx="11161500" cy="4585800"/>
          </a:xfrm>
          <a:prstGeom prst="rect">
            <a:avLst/>
          </a:prstGeom>
        </p:spPr>
        <p:txBody>
          <a:bodyPr spcFirstLastPara="1" wrap="square" lIns="91425" tIns="45700" rIns="91425" bIns="45700" anchor="t" anchorCtr="0">
            <a:normAutofit fontScale="92500" lnSpcReduction="20000"/>
          </a:bodyPr>
          <a:lstStyle/>
          <a:p>
            <a:pPr marL="457200" lvl="0" indent="-363696" algn="l" rtl="0">
              <a:spcBef>
                <a:spcPts val="1000"/>
              </a:spcBef>
              <a:spcAft>
                <a:spcPts val="0"/>
              </a:spcAft>
              <a:buSzPct val="100000"/>
              <a:buChar char="●"/>
            </a:pPr>
            <a:r>
              <a:rPr lang="en-US" sz="2300" b="1"/>
              <a:t>Find community champions that are reflective of the community they serve</a:t>
            </a:r>
            <a:r>
              <a:rPr lang="en-US" sz="2300"/>
              <a:t> to collaborate on </a:t>
            </a:r>
            <a:r>
              <a:rPr lang="en-US" sz="2350"/>
              <a:t>action planning and to combat misinformation about the FDA’s proposed ruling to prohibit menthol.</a:t>
            </a:r>
            <a:endParaRPr sz="2350"/>
          </a:p>
          <a:p>
            <a:pPr marL="914400" lvl="0" indent="0" algn="l" rtl="0">
              <a:spcBef>
                <a:spcPts val="1000"/>
              </a:spcBef>
              <a:spcAft>
                <a:spcPts val="0"/>
              </a:spcAft>
              <a:buNone/>
            </a:pPr>
            <a:endParaRPr sz="2350"/>
          </a:p>
          <a:p>
            <a:pPr marL="457200" lvl="0" indent="-366633" algn="l" rtl="0">
              <a:spcBef>
                <a:spcPts val="1000"/>
              </a:spcBef>
              <a:spcAft>
                <a:spcPts val="0"/>
              </a:spcAft>
              <a:buSzPct val="100000"/>
              <a:buChar char="●"/>
            </a:pPr>
            <a:r>
              <a:rPr lang="en-US" sz="2350" b="1"/>
              <a:t>Trust your funded partners and give them the latitude and autonomy to identify and facilitate culturally competent solutions. </a:t>
            </a:r>
            <a:r>
              <a:rPr lang="en-US" sz="2350"/>
              <a:t>Remember there’s no one size fits all approach, what works for Kent County may not work for Somerset, or Washington. What works for the state as whole may not work for Baltimore City or Dorchester.</a:t>
            </a:r>
            <a:endParaRPr sz="2350"/>
          </a:p>
          <a:p>
            <a:pPr marL="914400" lvl="0" indent="0" algn="l" rtl="0">
              <a:spcBef>
                <a:spcPts val="1000"/>
              </a:spcBef>
              <a:spcAft>
                <a:spcPts val="0"/>
              </a:spcAft>
              <a:buNone/>
            </a:pPr>
            <a:endParaRPr sz="2350"/>
          </a:p>
          <a:p>
            <a:pPr marL="914400" lvl="1" indent="-366633" algn="l" rtl="0">
              <a:spcBef>
                <a:spcPts val="1000"/>
              </a:spcBef>
              <a:spcAft>
                <a:spcPts val="0"/>
              </a:spcAft>
              <a:buSzPct val="100000"/>
              <a:buChar char="○"/>
            </a:pPr>
            <a:r>
              <a:rPr lang="en-US" sz="2350"/>
              <a:t>Educate partners on menthol (can start the discussion by sharing the 15 minute film on </a:t>
            </a:r>
            <a:r>
              <a:rPr lang="en-US" sz="2350" b="1" u="sng">
                <a:solidFill>
                  <a:schemeClr val="hlink"/>
                </a:solidFill>
                <a:hlinkClick r:id="rId3"/>
              </a:rPr>
              <a:t>Black Lives/Black Lungs</a:t>
            </a:r>
            <a:r>
              <a:rPr lang="en-US" sz="2350"/>
              <a:t> to generate discussions and to search for viable solutions). </a:t>
            </a:r>
            <a:r>
              <a:rPr lang="en-US" sz="2350" i="1"/>
              <a:t>Conduct community engagement sessions</a:t>
            </a:r>
            <a:r>
              <a:rPr lang="en-US" sz="2350"/>
              <a:t> to share, listen and learn. </a:t>
            </a:r>
            <a:endParaRPr sz="2350"/>
          </a:p>
          <a:p>
            <a:pPr marL="914400" lvl="0" indent="0" algn="l" rtl="0">
              <a:spcBef>
                <a:spcPts val="1000"/>
              </a:spcBef>
              <a:spcAft>
                <a:spcPts val="0"/>
              </a:spcAft>
              <a:buNone/>
            </a:pPr>
            <a:endParaRPr sz="2350"/>
          </a:p>
          <a:p>
            <a:pPr marL="914400" lvl="1" indent="-366633" algn="l" rtl="0">
              <a:spcBef>
                <a:spcPts val="1000"/>
              </a:spcBef>
              <a:spcAft>
                <a:spcPts val="0"/>
              </a:spcAft>
              <a:buSzPct val="100000"/>
              <a:buChar char="○"/>
            </a:pPr>
            <a:r>
              <a:rPr lang="en-US" sz="2350"/>
              <a:t>Review marketing tactics of the Big Tobacco to attract young adults to the cause.</a:t>
            </a:r>
            <a:endParaRPr sz="2350"/>
          </a:p>
          <a:p>
            <a:pPr marL="457200" lvl="0" indent="0" algn="l" rtl="0">
              <a:spcBef>
                <a:spcPts val="1000"/>
              </a:spcBef>
              <a:spcAft>
                <a:spcPts val="0"/>
              </a:spcAft>
              <a:buNone/>
            </a:pPr>
            <a:endParaRPr sz="2350"/>
          </a:p>
        </p:txBody>
      </p:sp>
      <p:sp>
        <p:nvSpPr>
          <p:cNvPr id="462" name="Google Shape;462;g238c13f7c02_0_13"/>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32</a:t>
            </a:fld>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g230c3a16e60_0_2"/>
          <p:cNvSpPr txBox="1">
            <a:spLocks noGrp="1"/>
          </p:cNvSpPr>
          <p:nvPr>
            <p:ph type="title"/>
          </p:nvPr>
        </p:nvSpPr>
        <p:spPr>
          <a:xfrm>
            <a:off x="1147850" y="298174"/>
            <a:ext cx="10515600" cy="9948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fontScale="90000"/>
          </a:bodyPr>
          <a:lstStyle/>
          <a:p>
            <a:pPr marL="0" lvl="0" indent="0" algn="ctr" rtl="0">
              <a:spcBef>
                <a:spcPts val="0"/>
              </a:spcBef>
              <a:spcAft>
                <a:spcPts val="0"/>
              </a:spcAft>
              <a:buNone/>
            </a:pPr>
            <a:r>
              <a:rPr lang="en-US"/>
              <a:t>Additional Approaches to </a:t>
            </a:r>
            <a:endParaRPr/>
          </a:p>
          <a:p>
            <a:pPr marL="0" lvl="0" indent="0" algn="ctr" rtl="0">
              <a:spcBef>
                <a:spcPts val="0"/>
              </a:spcBef>
              <a:spcAft>
                <a:spcPts val="0"/>
              </a:spcAft>
              <a:buNone/>
            </a:pPr>
            <a:r>
              <a:rPr lang="en-US"/>
              <a:t>Address Menthol at the Local Level</a:t>
            </a:r>
            <a:endParaRPr/>
          </a:p>
        </p:txBody>
      </p:sp>
      <p:sp>
        <p:nvSpPr>
          <p:cNvPr id="469" name="Google Shape;469;g230c3a16e60_0_2"/>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33</a:t>
            </a:fld>
            <a:endParaRPr/>
          </a:p>
        </p:txBody>
      </p:sp>
      <p:sp>
        <p:nvSpPr>
          <p:cNvPr id="470" name="Google Shape;470;g230c3a16e60_0_2"/>
          <p:cNvSpPr txBox="1"/>
          <p:nvPr/>
        </p:nvSpPr>
        <p:spPr>
          <a:xfrm>
            <a:off x="1446075" y="3878600"/>
            <a:ext cx="9541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Calibri"/>
              <a:ea typeface="Calibri"/>
              <a:cs typeface="Calibri"/>
              <a:sym typeface="Calibri"/>
            </a:endParaRPr>
          </a:p>
        </p:txBody>
      </p:sp>
      <p:pic>
        <p:nvPicPr>
          <p:cNvPr id="471" name="Google Shape;471;g230c3a16e60_0_2"/>
          <p:cNvPicPr preferRelativeResize="0"/>
          <p:nvPr/>
        </p:nvPicPr>
        <p:blipFill>
          <a:blip r:embed="rId3">
            <a:alphaModFix/>
          </a:blip>
          <a:stretch>
            <a:fillRect/>
          </a:stretch>
        </p:blipFill>
        <p:spPr>
          <a:xfrm>
            <a:off x="153599" y="2130301"/>
            <a:ext cx="11870251" cy="4487975"/>
          </a:xfrm>
          <a:prstGeom prst="rect">
            <a:avLst/>
          </a:prstGeom>
          <a:noFill/>
          <a:ln>
            <a:noFill/>
          </a:ln>
        </p:spPr>
      </p:pic>
      <p:sp>
        <p:nvSpPr>
          <p:cNvPr id="472" name="Google Shape;472;g230c3a16e60_0_2"/>
          <p:cNvSpPr txBox="1"/>
          <p:nvPr/>
        </p:nvSpPr>
        <p:spPr>
          <a:xfrm>
            <a:off x="1303325" y="1537888"/>
            <a:ext cx="9976500" cy="7473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US" sz="1700" b="1">
                <a:solidFill>
                  <a:schemeClr val="dk1"/>
                </a:solidFill>
                <a:latin typeface="Times New Roman"/>
                <a:ea typeface="Times New Roman"/>
                <a:cs typeface="Times New Roman"/>
                <a:sym typeface="Times New Roman"/>
              </a:rPr>
              <a:t>Figure 2: Maryland Tobacco Quitline Program Equity of Reach - Quitline Callers Enrolled Between January 1, 2020 - December 31, 2020</a:t>
            </a:r>
            <a:endParaRPr sz="1700" b="1" u="sng">
              <a:solidFill>
                <a:schemeClr val="dk1"/>
              </a:solidFill>
              <a:latin typeface="Times New Roman"/>
              <a:ea typeface="Times New Roman"/>
              <a:cs typeface="Times New Roman"/>
              <a:sym typeface="Times New Roman"/>
            </a:endParaRPr>
          </a:p>
        </p:txBody>
      </p:sp>
      <p:sp>
        <p:nvSpPr>
          <p:cNvPr id="473" name="Google Shape;473;g230c3a16e60_0_2"/>
          <p:cNvSpPr/>
          <p:nvPr/>
        </p:nvSpPr>
        <p:spPr>
          <a:xfrm rot="-2967008">
            <a:off x="1350153" y="3085687"/>
            <a:ext cx="978758" cy="198296"/>
          </a:xfrm>
          <a:prstGeom prst="leftArrow">
            <a:avLst>
              <a:gd name="adj1" fmla="val 55750"/>
              <a:gd name="adj2" fmla="val 50000"/>
            </a:avLst>
          </a:prstGeom>
          <a:solidFill>
            <a:srgbClr val="98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80000"/>
              </a:solidFill>
            </a:endParaRPr>
          </a:p>
        </p:txBody>
      </p:sp>
      <p:sp>
        <p:nvSpPr>
          <p:cNvPr id="474" name="Google Shape;474;g230c3a16e60_0_2"/>
          <p:cNvSpPr/>
          <p:nvPr/>
        </p:nvSpPr>
        <p:spPr>
          <a:xfrm rot="-2967008">
            <a:off x="4802616" y="2867324"/>
            <a:ext cx="978758" cy="198296"/>
          </a:xfrm>
          <a:prstGeom prst="leftArrow">
            <a:avLst>
              <a:gd name="adj1" fmla="val 55750"/>
              <a:gd name="adj2" fmla="val 50000"/>
            </a:avLst>
          </a:prstGeom>
          <a:solidFill>
            <a:srgbClr val="98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80000"/>
              </a:solidFill>
            </a:endParaRPr>
          </a:p>
        </p:txBody>
      </p:sp>
      <p:sp>
        <p:nvSpPr>
          <p:cNvPr id="475" name="Google Shape;475;g230c3a16e60_0_2"/>
          <p:cNvSpPr/>
          <p:nvPr/>
        </p:nvSpPr>
        <p:spPr>
          <a:xfrm rot="-2967008">
            <a:off x="3085878" y="3226187"/>
            <a:ext cx="978758" cy="198296"/>
          </a:xfrm>
          <a:prstGeom prst="leftArrow">
            <a:avLst>
              <a:gd name="adj1" fmla="val 55750"/>
              <a:gd name="adj2" fmla="val 50000"/>
            </a:avLst>
          </a:prstGeom>
          <a:solidFill>
            <a:srgbClr val="98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80000"/>
              </a:solidFill>
            </a:endParaRPr>
          </a:p>
        </p:txBody>
      </p:sp>
      <p:sp>
        <p:nvSpPr>
          <p:cNvPr id="476" name="Google Shape;476;g230c3a16e60_0_2"/>
          <p:cNvSpPr/>
          <p:nvPr/>
        </p:nvSpPr>
        <p:spPr>
          <a:xfrm rot="-2967008">
            <a:off x="10104753" y="2212974"/>
            <a:ext cx="978758" cy="198296"/>
          </a:xfrm>
          <a:prstGeom prst="leftArrow">
            <a:avLst>
              <a:gd name="adj1" fmla="val 55750"/>
              <a:gd name="adj2" fmla="val 50000"/>
            </a:avLst>
          </a:prstGeom>
          <a:solidFill>
            <a:srgbClr val="98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80000"/>
              </a:solidFill>
            </a:endParaRPr>
          </a:p>
        </p:txBody>
      </p:sp>
      <p:sp>
        <p:nvSpPr>
          <p:cNvPr id="477" name="Google Shape;477;g230c3a16e60_0_2"/>
          <p:cNvSpPr/>
          <p:nvPr/>
        </p:nvSpPr>
        <p:spPr>
          <a:xfrm rot="-2967008">
            <a:off x="8340628" y="3142737"/>
            <a:ext cx="978758" cy="198296"/>
          </a:xfrm>
          <a:prstGeom prst="leftArrow">
            <a:avLst>
              <a:gd name="adj1" fmla="val 55750"/>
              <a:gd name="adj2" fmla="val 50000"/>
            </a:avLst>
          </a:prstGeom>
          <a:solidFill>
            <a:srgbClr val="98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80000"/>
              </a:solidFill>
            </a:endParaRPr>
          </a:p>
        </p:txBody>
      </p:sp>
      <p:sp>
        <p:nvSpPr>
          <p:cNvPr id="478" name="Google Shape;478;g230c3a16e60_0_2"/>
          <p:cNvSpPr/>
          <p:nvPr/>
        </p:nvSpPr>
        <p:spPr>
          <a:xfrm rot="-2967008">
            <a:off x="6673603" y="2622412"/>
            <a:ext cx="978758" cy="198296"/>
          </a:xfrm>
          <a:prstGeom prst="leftArrow">
            <a:avLst>
              <a:gd name="adj1" fmla="val 55750"/>
              <a:gd name="adj2" fmla="val 50000"/>
            </a:avLst>
          </a:prstGeom>
          <a:solidFill>
            <a:srgbClr val="98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80000"/>
              </a:solidFill>
            </a:endParaRPr>
          </a:p>
        </p:txBody>
      </p:sp>
      <p:sp>
        <p:nvSpPr>
          <p:cNvPr id="479" name="Google Shape;479;g230c3a16e60_0_2"/>
          <p:cNvSpPr txBox="1"/>
          <p:nvPr/>
        </p:nvSpPr>
        <p:spPr>
          <a:xfrm>
            <a:off x="4582575" y="6457800"/>
            <a:ext cx="37683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i="1">
                <a:latin typeface="Calibri"/>
                <a:ea typeface="Calibri"/>
                <a:cs typeface="Calibri"/>
                <a:sym typeface="Calibri"/>
              </a:rPr>
              <a:t>Source</a:t>
            </a:r>
            <a:r>
              <a:rPr lang="en-US">
                <a:latin typeface="Calibri"/>
                <a:ea typeface="Calibri"/>
                <a:cs typeface="Calibri"/>
                <a:sym typeface="Calibri"/>
              </a:rPr>
              <a:t>: MD 2020 Quitline Evaluation Data </a:t>
            </a:r>
            <a:endParaRPr>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73"/>
                                        </p:tgtEl>
                                        <p:attrNameLst>
                                          <p:attrName>style.visibility</p:attrName>
                                        </p:attrNameLst>
                                      </p:cBhvr>
                                      <p:to>
                                        <p:strVal val="visible"/>
                                      </p:to>
                                    </p:set>
                                    <p:animEffect transition="in" filter="fade">
                                      <p:cBhvr>
                                        <p:cTn id="7" dur="3600"/>
                                        <p:tgtEl>
                                          <p:spTgt spid="473"/>
                                        </p:tgtEl>
                                      </p:cBhvr>
                                    </p:animEffect>
                                  </p:childTnLst>
                                </p:cTn>
                              </p:par>
                            </p:childTnLst>
                          </p:cTn>
                        </p:par>
                        <p:par>
                          <p:cTn id="8" fill="hold">
                            <p:stCondLst>
                              <p:cond delay="3600"/>
                            </p:stCondLst>
                            <p:childTnLst>
                              <p:par>
                                <p:cTn id="9" presetID="10" presetClass="entr" presetSubtype="0" fill="hold" nodeType="afterEffect">
                                  <p:stCondLst>
                                    <p:cond delay="0"/>
                                  </p:stCondLst>
                                  <p:childTnLst>
                                    <p:set>
                                      <p:cBhvr>
                                        <p:cTn id="10" dur="1" fill="hold">
                                          <p:stCondLst>
                                            <p:cond delay="0"/>
                                          </p:stCondLst>
                                        </p:cTn>
                                        <p:tgtEl>
                                          <p:spTgt spid="475"/>
                                        </p:tgtEl>
                                        <p:attrNameLst>
                                          <p:attrName>style.visibility</p:attrName>
                                        </p:attrNameLst>
                                      </p:cBhvr>
                                      <p:to>
                                        <p:strVal val="visible"/>
                                      </p:to>
                                    </p:set>
                                    <p:animEffect transition="in" filter="fade">
                                      <p:cBhvr>
                                        <p:cTn id="11" dur="3400"/>
                                        <p:tgtEl>
                                          <p:spTgt spid="475"/>
                                        </p:tgtEl>
                                      </p:cBhvr>
                                    </p:animEffect>
                                  </p:childTnLst>
                                </p:cTn>
                              </p:par>
                            </p:childTnLst>
                          </p:cTn>
                        </p:par>
                        <p:par>
                          <p:cTn id="12" fill="hold">
                            <p:stCondLst>
                              <p:cond delay="7000"/>
                            </p:stCondLst>
                            <p:childTnLst>
                              <p:par>
                                <p:cTn id="13" presetID="10" presetClass="entr" presetSubtype="0" fill="hold" nodeType="afterEffect">
                                  <p:stCondLst>
                                    <p:cond delay="0"/>
                                  </p:stCondLst>
                                  <p:childTnLst>
                                    <p:set>
                                      <p:cBhvr>
                                        <p:cTn id="14" dur="1" fill="hold">
                                          <p:stCondLst>
                                            <p:cond delay="0"/>
                                          </p:stCondLst>
                                        </p:cTn>
                                        <p:tgtEl>
                                          <p:spTgt spid="474"/>
                                        </p:tgtEl>
                                        <p:attrNameLst>
                                          <p:attrName>style.visibility</p:attrName>
                                        </p:attrNameLst>
                                      </p:cBhvr>
                                      <p:to>
                                        <p:strVal val="visible"/>
                                      </p:to>
                                    </p:set>
                                    <p:animEffect transition="in" filter="fade">
                                      <p:cBhvr>
                                        <p:cTn id="15" dur="3200"/>
                                        <p:tgtEl>
                                          <p:spTgt spid="474"/>
                                        </p:tgtEl>
                                      </p:cBhvr>
                                    </p:animEffect>
                                  </p:childTnLst>
                                </p:cTn>
                              </p:par>
                            </p:childTnLst>
                          </p:cTn>
                        </p:par>
                        <p:par>
                          <p:cTn id="16" fill="hold">
                            <p:stCondLst>
                              <p:cond delay="10200"/>
                            </p:stCondLst>
                            <p:childTnLst>
                              <p:par>
                                <p:cTn id="17" presetID="10" presetClass="entr" presetSubtype="0" fill="hold" nodeType="afterEffect">
                                  <p:stCondLst>
                                    <p:cond delay="0"/>
                                  </p:stCondLst>
                                  <p:childTnLst>
                                    <p:set>
                                      <p:cBhvr>
                                        <p:cTn id="18" dur="1" fill="hold">
                                          <p:stCondLst>
                                            <p:cond delay="0"/>
                                          </p:stCondLst>
                                        </p:cTn>
                                        <p:tgtEl>
                                          <p:spTgt spid="478"/>
                                        </p:tgtEl>
                                        <p:attrNameLst>
                                          <p:attrName>style.visibility</p:attrName>
                                        </p:attrNameLst>
                                      </p:cBhvr>
                                      <p:to>
                                        <p:strVal val="visible"/>
                                      </p:to>
                                    </p:set>
                                    <p:animEffect transition="in" filter="fade">
                                      <p:cBhvr>
                                        <p:cTn id="19" dur="3000"/>
                                        <p:tgtEl>
                                          <p:spTgt spid="478"/>
                                        </p:tgtEl>
                                      </p:cBhvr>
                                    </p:animEffect>
                                  </p:childTnLst>
                                </p:cTn>
                              </p:par>
                            </p:childTnLst>
                          </p:cTn>
                        </p:par>
                        <p:par>
                          <p:cTn id="20" fill="hold">
                            <p:stCondLst>
                              <p:cond delay="13200"/>
                            </p:stCondLst>
                            <p:childTnLst>
                              <p:par>
                                <p:cTn id="21" presetID="10" presetClass="entr" presetSubtype="0" fill="hold" nodeType="afterEffect">
                                  <p:stCondLst>
                                    <p:cond delay="0"/>
                                  </p:stCondLst>
                                  <p:childTnLst>
                                    <p:set>
                                      <p:cBhvr>
                                        <p:cTn id="22" dur="1" fill="hold">
                                          <p:stCondLst>
                                            <p:cond delay="0"/>
                                          </p:stCondLst>
                                        </p:cTn>
                                        <p:tgtEl>
                                          <p:spTgt spid="477"/>
                                        </p:tgtEl>
                                        <p:attrNameLst>
                                          <p:attrName>style.visibility</p:attrName>
                                        </p:attrNameLst>
                                      </p:cBhvr>
                                      <p:to>
                                        <p:strVal val="visible"/>
                                      </p:to>
                                    </p:set>
                                    <p:animEffect transition="in" filter="fade">
                                      <p:cBhvr>
                                        <p:cTn id="23" dur="3100"/>
                                        <p:tgtEl>
                                          <p:spTgt spid="477"/>
                                        </p:tgtEl>
                                      </p:cBhvr>
                                    </p:animEffect>
                                  </p:childTnLst>
                                </p:cTn>
                              </p:par>
                            </p:childTnLst>
                          </p:cTn>
                        </p:par>
                        <p:par>
                          <p:cTn id="24" fill="hold">
                            <p:stCondLst>
                              <p:cond delay="16300"/>
                            </p:stCondLst>
                            <p:childTnLst>
                              <p:par>
                                <p:cTn id="25" presetID="10" presetClass="entr" presetSubtype="0" fill="hold" nodeType="afterEffect">
                                  <p:stCondLst>
                                    <p:cond delay="0"/>
                                  </p:stCondLst>
                                  <p:childTnLst>
                                    <p:set>
                                      <p:cBhvr>
                                        <p:cTn id="26" dur="1" fill="hold">
                                          <p:stCondLst>
                                            <p:cond delay="0"/>
                                          </p:stCondLst>
                                        </p:cTn>
                                        <p:tgtEl>
                                          <p:spTgt spid="476"/>
                                        </p:tgtEl>
                                        <p:attrNameLst>
                                          <p:attrName>style.visibility</p:attrName>
                                        </p:attrNameLst>
                                      </p:cBhvr>
                                      <p:to>
                                        <p:strVal val="visible"/>
                                      </p:to>
                                    </p:set>
                                    <p:animEffect transition="in" filter="fade">
                                      <p:cBhvr>
                                        <p:cTn id="27" dur="2700"/>
                                        <p:tgtEl>
                                          <p:spTgt spid="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g238c13f7c02_0_21"/>
          <p:cNvSpPr txBox="1">
            <a:spLocks noGrp="1"/>
          </p:cNvSpPr>
          <p:nvPr>
            <p:ph type="title"/>
          </p:nvPr>
        </p:nvSpPr>
        <p:spPr>
          <a:xfrm>
            <a:off x="838200" y="311199"/>
            <a:ext cx="10515600" cy="9948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None/>
            </a:pPr>
            <a:r>
              <a:rPr lang="en-US"/>
              <a:t>Resources to Support Your Efforts</a:t>
            </a:r>
            <a:endParaRPr/>
          </a:p>
        </p:txBody>
      </p:sp>
      <p:sp>
        <p:nvSpPr>
          <p:cNvPr id="486" name="Google Shape;486;g238c13f7c02_0_21"/>
          <p:cNvSpPr txBox="1">
            <a:spLocks noGrp="1"/>
          </p:cNvSpPr>
          <p:nvPr>
            <p:ph type="body" idx="1"/>
          </p:nvPr>
        </p:nvSpPr>
        <p:spPr>
          <a:xfrm>
            <a:off x="1282200" y="1591150"/>
            <a:ext cx="10707000" cy="5118300"/>
          </a:xfrm>
          <a:prstGeom prst="rect">
            <a:avLst/>
          </a:prstGeom>
        </p:spPr>
        <p:txBody>
          <a:bodyPr spcFirstLastPara="1" wrap="square" lIns="91425" tIns="45700" rIns="91425" bIns="45700" anchor="t" anchorCtr="0">
            <a:noAutofit/>
          </a:bodyPr>
          <a:lstStyle/>
          <a:p>
            <a:pPr marL="457200" lvl="0" indent="-365760" algn="l" rtl="0">
              <a:lnSpc>
                <a:spcPct val="80000"/>
              </a:lnSpc>
              <a:spcBef>
                <a:spcPts val="1000"/>
              </a:spcBef>
              <a:spcAft>
                <a:spcPts val="0"/>
              </a:spcAft>
              <a:buSzPts val="2160"/>
              <a:buChar char="●"/>
            </a:pPr>
            <a:r>
              <a:rPr lang="en-US" sz="2160"/>
              <a:t>American Lung Association - </a:t>
            </a:r>
            <a:r>
              <a:rPr lang="en-US" sz="2160" u="sng">
                <a:solidFill>
                  <a:schemeClr val="hlink"/>
                </a:solidFill>
                <a:hlinkClick r:id="rId3"/>
              </a:rPr>
              <a:t>Addressing Tobacco Use in Black Communities</a:t>
            </a:r>
            <a:endParaRPr sz="2160"/>
          </a:p>
          <a:p>
            <a:pPr marL="457200" lvl="0" indent="0" algn="l" rtl="0">
              <a:lnSpc>
                <a:spcPct val="80000"/>
              </a:lnSpc>
              <a:spcBef>
                <a:spcPts val="1000"/>
              </a:spcBef>
              <a:spcAft>
                <a:spcPts val="0"/>
              </a:spcAft>
              <a:buSzPts val="770"/>
              <a:buNone/>
            </a:pPr>
            <a:endParaRPr sz="2160"/>
          </a:p>
          <a:p>
            <a:pPr marL="457200" lvl="0" indent="-365760" algn="l" rtl="0">
              <a:lnSpc>
                <a:spcPct val="80000"/>
              </a:lnSpc>
              <a:spcBef>
                <a:spcPts val="1000"/>
              </a:spcBef>
              <a:spcAft>
                <a:spcPts val="0"/>
              </a:spcAft>
              <a:buSzPts val="2160"/>
              <a:buChar char="●"/>
            </a:pPr>
            <a:r>
              <a:rPr lang="en-US" sz="2160" u="sng">
                <a:solidFill>
                  <a:schemeClr val="hlink"/>
                </a:solidFill>
                <a:hlinkClick r:id="rId4"/>
              </a:rPr>
              <a:t>No Menthol Sunday </a:t>
            </a:r>
            <a:r>
              <a:rPr lang="en-US" sz="2160"/>
              <a:t>- May 21, 2023 </a:t>
            </a:r>
            <a:endParaRPr sz="2160"/>
          </a:p>
          <a:p>
            <a:pPr marL="457200" lvl="0" indent="0" algn="l" rtl="0">
              <a:lnSpc>
                <a:spcPct val="80000"/>
              </a:lnSpc>
              <a:spcBef>
                <a:spcPts val="1000"/>
              </a:spcBef>
              <a:spcAft>
                <a:spcPts val="0"/>
              </a:spcAft>
              <a:buSzPts val="770"/>
              <a:buNone/>
            </a:pPr>
            <a:endParaRPr sz="2160"/>
          </a:p>
          <a:p>
            <a:pPr marL="457200" lvl="0" indent="-365760" algn="l" rtl="0">
              <a:lnSpc>
                <a:spcPct val="80000"/>
              </a:lnSpc>
              <a:spcBef>
                <a:spcPts val="1000"/>
              </a:spcBef>
              <a:spcAft>
                <a:spcPts val="0"/>
              </a:spcAft>
              <a:buSzPts val="2160"/>
              <a:buChar char="●"/>
            </a:pPr>
            <a:r>
              <a:rPr lang="en-US" sz="2160"/>
              <a:t>Center for Black Health and Equity </a:t>
            </a:r>
            <a:endParaRPr sz="2160"/>
          </a:p>
          <a:p>
            <a:pPr marL="914400" lvl="1" indent="-365760" algn="l" rtl="0">
              <a:lnSpc>
                <a:spcPct val="80000"/>
              </a:lnSpc>
              <a:spcBef>
                <a:spcPts val="0"/>
              </a:spcBef>
              <a:spcAft>
                <a:spcPts val="0"/>
              </a:spcAft>
              <a:buSzPts val="2160"/>
              <a:buChar char="○"/>
            </a:pPr>
            <a:r>
              <a:rPr lang="en-US" sz="2160" u="sng">
                <a:solidFill>
                  <a:schemeClr val="hlink"/>
                </a:solidFill>
                <a:hlinkClick r:id="rId5"/>
              </a:rPr>
              <a:t>Supporting Cessation in African American Communities</a:t>
            </a:r>
            <a:r>
              <a:rPr lang="en-US" sz="2160"/>
              <a:t> </a:t>
            </a:r>
            <a:endParaRPr sz="2160"/>
          </a:p>
          <a:p>
            <a:pPr marL="914400" lvl="1" indent="-365760" algn="l" rtl="0">
              <a:lnSpc>
                <a:spcPct val="80000"/>
              </a:lnSpc>
              <a:spcBef>
                <a:spcPts val="0"/>
              </a:spcBef>
              <a:spcAft>
                <a:spcPts val="0"/>
              </a:spcAft>
              <a:buSzPts val="2160"/>
              <a:buChar char="○"/>
            </a:pPr>
            <a:r>
              <a:rPr lang="en-US" sz="2160" u="sng">
                <a:solidFill>
                  <a:schemeClr val="hlink"/>
                </a:solidFill>
                <a:hlinkClick r:id="rId6"/>
              </a:rPr>
              <a:t>Menthol Get the Facts </a:t>
            </a:r>
            <a:endParaRPr sz="2160"/>
          </a:p>
          <a:p>
            <a:pPr marL="914400" lvl="1" indent="-365760" algn="l" rtl="0">
              <a:lnSpc>
                <a:spcPct val="80000"/>
              </a:lnSpc>
              <a:spcBef>
                <a:spcPts val="0"/>
              </a:spcBef>
              <a:spcAft>
                <a:spcPts val="0"/>
              </a:spcAft>
              <a:buSzPts val="2160"/>
              <a:buChar char="○"/>
            </a:pPr>
            <a:r>
              <a:rPr lang="en-US" sz="2160" u="sng">
                <a:solidFill>
                  <a:schemeClr val="hlink"/>
                </a:solidFill>
                <a:hlinkClick r:id="rId7"/>
              </a:rPr>
              <a:t>Menthol: How to fight for this social justice issue </a:t>
            </a:r>
            <a:endParaRPr sz="2160"/>
          </a:p>
          <a:p>
            <a:pPr marL="914400" lvl="1" indent="-365760" algn="l" rtl="0">
              <a:lnSpc>
                <a:spcPct val="80000"/>
              </a:lnSpc>
              <a:spcBef>
                <a:spcPts val="0"/>
              </a:spcBef>
              <a:spcAft>
                <a:spcPts val="0"/>
              </a:spcAft>
              <a:buSzPts val="2160"/>
              <a:buChar char="○"/>
            </a:pPr>
            <a:r>
              <a:rPr lang="en-US" sz="2160" u="sng">
                <a:solidFill>
                  <a:schemeClr val="hlink"/>
                </a:solidFill>
                <a:hlinkClick r:id="rId8"/>
              </a:rPr>
              <a:t>Building community capacity (Assess, Learn, Plan, Do and Celebrate</a:t>
            </a:r>
            <a:r>
              <a:rPr lang="en-US" sz="2160"/>
              <a:t>/pg.104)</a:t>
            </a:r>
            <a:endParaRPr sz="2160"/>
          </a:p>
          <a:p>
            <a:pPr marL="914400" lvl="0" indent="0" algn="l" rtl="0">
              <a:lnSpc>
                <a:spcPct val="80000"/>
              </a:lnSpc>
              <a:spcBef>
                <a:spcPts val="1000"/>
              </a:spcBef>
              <a:spcAft>
                <a:spcPts val="0"/>
              </a:spcAft>
              <a:buNone/>
            </a:pPr>
            <a:endParaRPr sz="2160"/>
          </a:p>
          <a:p>
            <a:pPr marL="457200" lvl="0" indent="-365760" algn="l" rtl="0">
              <a:lnSpc>
                <a:spcPct val="80000"/>
              </a:lnSpc>
              <a:spcBef>
                <a:spcPts val="1000"/>
              </a:spcBef>
              <a:spcAft>
                <a:spcPts val="0"/>
              </a:spcAft>
              <a:buSzPts val="2160"/>
              <a:buChar char="●"/>
            </a:pPr>
            <a:r>
              <a:rPr lang="en-US" sz="2160"/>
              <a:t>Determine if any of the </a:t>
            </a:r>
            <a:r>
              <a:rPr lang="en-US" sz="2160" b="1" u="sng">
                <a:solidFill>
                  <a:schemeClr val="hlink"/>
                </a:solidFill>
                <a:hlinkClick r:id="rId9"/>
              </a:rPr>
              <a:t>M</a:t>
            </a:r>
            <a:r>
              <a:rPr lang="en-US" sz="2160" u="sng">
                <a:solidFill>
                  <a:schemeClr val="hlink"/>
                </a:solidFill>
                <a:hlinkClick r:id="rId9"/>
              </a:rPr>
              <a:t>edia </a:t>
            </a:r>
            <a:r>
              <a:rPr lang="en-US" sz="2160" b="1" u="sng">
                <a:solidFill>
                  <a:schemeClr val="hlink"/>
                </a:solidFill>
                <a:hlinkClick r:id="rId9"/>
              </a:rPr>
              <a:t>C</a:t>
            </a:r>
            <a:r>
              <a:rPr lang="en-US" sz="2160" u="sng">
                <a:solidFill>
                  <a:schemeClr val="hlink"/>
                </a:solidFill>
                <a:hlinkClick r:id="rId9"/>
              </a:rPr>
              <a:t>ampaign </a:t>
            </a:r>
            <a:r>
              <a:rPr lang="en-US" sz="2160" b="1" u="sng">
                <a:solidFill>
                  <a:schemeClr val="hlink"/>
                </a:solidFill>
                <a:hlinkClick r:id="rId9"/>
              </a:rPr>
              <a:t>R</a:t>
            </a:r>
            <a:r>
              <a:rPr lang="en-US" sz="2160" u="sng">
                <a:solidFill>
                  <a:schemeClr val="hlink"/>
                </a:solidFill>
                <a:hlinkClick r:id="rId9"/>
              </a:rPr>
              <a:t>esource </a:t>
            </a:r>
            <a:r>
              <a:rPr lang="en-US" sz="2160" b="1" u="sng">
                <a:solidFill>
                  <a:schemeClr val="hlink"/>
                </a:solidFill>
                <a:hlinkClick r:id="rId9"/>
              </a:rPr>
              <a:t>C</a:t>
            </a:r>
            <a:r>
              <a:rPr lang="en-US" sz="2160" u="sng">
                <a:solidFill>
                  <a:schemeClr val="hlink"/>
                </a:solidFill>
                <a:hlinkClick r:id="rId9"/>
              </a:rPr>
              <a:t>enter</a:t>
            </a:r>
            <a:r>
              <a:rPr lang="en-US" sz="2160"/>
              <a:t> featured ads resonate with your coalition members (includes </a:t>
            </a:r>
            <a:r>
              <a:rPr lang="en-US" sz="2160" u="sng">
                <a:solidFill>
                  <a:schemeClr val="hlink"/>
                </a:solidFill>
                <a:hlinkClick r:id="rId10"/>
              </a:rPr>
              <a:t>LGBT Social media bundle</a:t>
            </a:r>
            <a:r>
              <a:rPr lang="en-US" sz="2160"/>
              <a:t>) or develop your own</a:t>
            </a:r>
            <a:endParaRPr sz="2160"/>
          </a:p>
          <a:p>
            <a:pPr marL="0" lvl="0" indent="0" algn="l" rtl="0">
              <a:lnSpc>
                <a:spcPct val="80000"/>
              </a:lnSpc>
              <a:spcBef>
                <a:spcPts val="1000"/>
              </a:spcBef>
              <a:spcAft>
                <a:spcPts val="0"/>
              </a:spcAft>
              <a:buSzPts val="770"/>
              <a:buNone/>
            </a:pPr>
            <a:endParaRPr sz="2160"/>
          </a:p>
          <a:p>
            <a:pPr marL="457200" lvl="0" indent="-365760" algn="l" rtl="0">
              <a:lnSpc>
                <a:spcPct val="80000"/>
              </a:lnSpc>
              <a:spcBef>
                <a:spcPts val="1000"/>
              </a:spcBef>
              <a:spcAft>
                <a:spcPts val="0"/>
              </a:spcAft>
              <a:buSzPts val="2160"/>
              <a:buChar char="●"/>
            </a:pPr>
            <a:r>
              <a:rPr lang="en-US" sz="2160"/>
              <a:t>Maryland’s </a:t>
            </a:r>
            <a:r>
              <a:rPr lang="en-US" sz="2160" u="sng">
                <a:solidFill>
                  <a:schemeClr val="hlink"/>
                </a:solidFill>
                <a:hlinkClick r:id="rId11"/>
              </a:rPr>
              <a:t>SmokingStopsHere.com</a:t>
            </a:r>
            <a:r>
              <a:rPr lang="en-US" sz="2160"/>
              <a:t> - Referrals/NRT treatment </a:t>
            </a:r>
            <a:endParaRPr sz="2160"/>
          </a:p>
          <a:p>
            <a:pPr marL="0" lvl="0" indent="0" algn="l" rtl="0">
              <a:lnSpc>
                <a:spcPct val="80000"/>
              </a:lnSpc>
              <a:spcBef>
                <a:spcPts val="1000"/>
              </a:spcBef>
              <a:spcAft>
                <a:spcPts val="0"/>
              </a:spcAft>
              <a:buNone/>
            </a:pPr>
            <a:endParaRPr sz="2160"/>
          </a:p>
          <a:p>
            <a:pPr marL="0" lvl="0" indent="0" algn="l" rtl="0">
              <a:lnSpc>
                <a:spcPct val="80000"/>
              </a:lnSpc>
              <a:spcBef>
                <a:spcPts val="1000"/>
              </a:spcBef>
              <a:spcAft>
                <a:spcPts val="0"/>
              </a:spcAft>
              <a:buNone/>
            </a:pPr>
            <a:endParaRPr sz="2160"/>
          </a:p>
          <a:p>
            <a:pPr marL="0" lvl="0" indent="0" algn="l" rtl="0">
              <a:lnSpc>
                <a:spcPct val="80000"/>
              </a:lnSpc>
              <a:spcBef>
                <a:spcPts val="1000"/>
              </a:spcBef>
              <a:spcAft>
                <a:spcPts val="0"/>
              </a:spcAft>
              <a:buNone/>
            </a:pPr>
            <a:endParaRPr sz="2160"/>
          </a:p>
          <a:p>
            <a:pPr marL="0" lvl="0" indent="0" algn="l" rtl="0">
              <a:lnSpc>
                <a:spcPct val="80000"/>
              </a:lnSpc>
              <a:spcBef>
                <a:spcPts val="1000"/>
              </a:spcBef>
              <a:spcAft>
                <a:spcPts val="0"/>
              </a:spcAft>
              <a:buNone/>
            </a:pPr>
            <a:endParaRPr sz="2160"/>
          </a:p>
          <a:p>
            <a:pPr marL="914400" lvl="0" indent="0" algn="l" rtl="0">
              <a:lnSpc>
                <a:spcPct val="80000"/>
              </a:lnSpc>
              <a:spcBef>
                <a:spcPts val="1000"/>
              </a:spcBef>
              <a:spcAft>
                <a:spcPts val="0"/>
              </a:spcAft>
              <a:buSzPts val="770"/>
              <a:buNone/>
            </a:pPr>
            <a:endParaRPr sz="196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Google Shape;492;g2372f214bef_0_8"/>
          <p:cNvSpPr txBox="1">
            <a:spLocks noGrp="1"/>
          </p:cNvSpPr>
          <p:nvPr>
            <p:ph type="title"/>
          </p:nvPr>
        </p:nvSpPr>
        <p:spPr>
          <a:xfrm>
            <a:off x="1640300" y="477750"/>
            <a:ext cx="93159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Remember Jake’s Assessment </a:t>
            </a:r>
            <a:endParaRPr/>
          </a:p>
        </p:txBody>
      </p:sp>
      <p:sp>
        <p:nvSpPr>
          <p:cNvPr id="493" name="Google Shape;493;g2372f214bef_0_8"/>
          <p:cNvSpPr txBox="1">
            <a:spLocks noGrp="1"/>
          </p:cNvSpPr>
          <p:nvPr>
            <p:ph type="body" idx="1"/>
          </p:nvPr>
        </p:nvSpPr>
        <p:spPr>
          <a:xfrm>
            <a:off x="863575" y="2057550"/>
            <a:ext cx="4678500" cy="4445100"/>
          </a:xfrm>
          <a:prstGeom prst="rect">
            <a:avLst/>
          </a:prstGeom>
        </p:spPr>
        <p:txBody>
          <a:bodyPr spcFirstLastPara="1" wrap="square" lIns="91425" tIns="45700" rIns="91425" bIns="45700" anchor="t" anchorCtr="0">
            <a:noAutofit/>
          </a:bodyPr>
          <a:lstStyle/>
          <a:p>
            <a:pPr marL="457200" lvl="0" indent="-393700" algn="l" rtl="0">
              <a:spcBef>
                <a:spcPts val="1000"/>
              </a:spcBef>
              <a:spcAft>
                <a:spcPts val="0"/>
              </a:spcAft>
              <a:buSzPts val="2600"/>
              <a:buChar char="●"/>
            </a:pPr>
            <a:r>
              <a:rPr lang="en-US" sz="2600"/>
              <a:t>African American Male</a:t>
            </a:r>
            <a:endParaRPr sz="2600"/>
          </a:p>
          <a:p>
            <a:pPr marL="457200" lvl="0" indent="-393700" algn="l" rtl="0">
              <a:spcBef>
                <a:spcPts val="0"/>
              </a:spcBef>
              <a:spcAft>
                <a:spcPts val="0"/>
              </a:spcAft>
              <a:buSzPts val="2600"/>
              <a:buChar char="●"/>
            </a:pPr>
            <a:r>
              <a:rPr lang="en-US" sz="2600"/>
              <a:t>59 years of age</a:t>
            </a:r>
            <a:endParaRPr sz="2600"/>
          </a:p>
          <a:p>
            <a:pPr marL="457200" lvl="0" indent="-393700" algn="l" rtl="0">
              <a:spcBef>
                <a:spcPts val="0"/>
              </a:spcBef>
              <a:spcAft>
                <a:spcPts val="0"/>
              </a:spcAft>
              <a:buSzPts val="2600"/>
              <a:buChar char="●"/>
            </a:pPr>
            <a:r>
              <a:rPr lang="en-US" sz="2600"/>
              <a:t>BP - 180/100</a:t>
            </a:r>
            <a:endParaRPr sz="2600"/>
          </a:p>
          <a:p>
            <a:pPr marL="457200" lvl="0" indent="-393700" algn="l" rtl="0">
              <a:spcBef>
                <a:spcPts val="0"/>
              </a:spcBef>
              <a:spcAft>
                <a:spcPts val="0"/>
              </a:spcAft>
              <a:buSzPts val="2600"/>
              <a:buChar char="●"/>
            </a:pPr>
            <a:r>
              <a:rPr lang="en-US" sz="2600"/>
              <a:t>5’ 10” &amp; Weighs 243 lbs</a:t>
            </a:r>
            <a:endParaRPr sz="2600"/>
          </a:p>
          <a:p>
            <a:pPr marL="457200" lvl="0" indent="-393700" algn="l" rtl="0">
              <a:spcBef>
                <a:spcPts val="0"/>
              </a:spcBef>
              <a:spcAft>
                <a:spcPts val="0"/>
              </a:spcAft>
              <a:buSzPts val="2600"/>
              <a:buChar char="●"/>
            </a:pPr>
            <a:r>
              <a:rPr lang="en-US" sz="2600"/>
              <a:t>BMI of 30</a:t>
            </a:r>
            <a:endParaRPr sz="2600"/>
          </a:p>
          <a:p>
            <a:pPr marL="457200" lvl="0" indent="-393700" algn="l" rtl="0">
              <a:spcBef>
                <a:spcPts val="0"/>
              </a:spcBef>
              <a:spcAft>
                <a:spcPts val="0"/>
              </a:spcAft>
              <a:buSzPts val="2600"/>
              <a:buChar char="●"/>
            </a:pPr>
            <a:r>
              <a:rPr lang="en-US" sz="2600"/>
              <a:t>Presents with chest pain &amp; numbness in left arm</a:t>
            </a:r>
            <a:endParaRPr sz="2600"/>
          </a:p>
          <a:p>
            <a:pPr marL="457200" lvl="0" indent="-393700" algn="l" rtl="0">
              <a:spcBef>
                <a:spcPts val="0"/>
              </a:spcBef>
              <a:spcAft>
                <a:spcPts val="0"/>
              </a:spcAft>
              <a:buSzPts val="2600"/>
              <a:buChar char="●"/>
            </a:pPr>
            <a:r>
              <a:rPr lang="en-US" sz="2600" b="1"/>
              <a:t>Smoker</a:t>
            </a:r>
            <a:r>
              <a:rPr lang="en-US" sz="2600"/>
              <a:t>: rate of ½ pack a day for 10+ years</a:t>
            </a:r>
            <a:endParaRPr sz="2600"/>
          </a:p>
          <a:p>
            <a:pPr marL="457200" lvl="0" indent="-393700" algn="l" rtl="0">
              <a:spcBef>
                <a:spcPts val="0"/>
              </a:spcBef>
              <a:spcAft>
                <a:spcPts val="0"/>
              </a:spcAft>
              <a:buSzPts val="2600"/>
              <a:buChar char="●"/>
            </a:pPr>
            <a:r>
              <a:rPr lang="en-US" sz="2600"/>
              <a:t>Has a cardiac stent</a:t>
            </a:r>
            <a:endParaRPr sz="2600"/>
          </a:p>
          <a:p>
            <a:pPr marL="457200" lvl="0" indent="-393700" algn="l" rtl="0">
              <a:spcBef>
                <a:spcPts val="0"/>
              </a:spcBef>
              <a:spcAft>
                <a:spcPts val="0"/>
              </a:spcAft>
              <a:buSzPts val="2600"/>
              <a:buChar char="●"/>
            </a:pPr>
            <a:r>
              <a:rPr lang="en-US" sz="2600"/>
              <a:t>Suffers from COPD</a:t>
            </a:r>
            <a:endParaRPr sz="2600"/>
          </a:p>
          <a:p>
            <a:pPr marL="457200" lvl="0" indent="-393700" algn="l" rtl="0">
              <a:spcBef>
                <a:spcPts val="0"/>
              </a:spcBef>
              <a:spcAft>
                <a:spcPts val="0"/>
              </a:spcAft>
              <a:buSzPts val="2600"/>
              <a:buChar char="●"/>
            </a:pPr>
            <a:r>
              <a:rPr lang="en-US" sz="2600"/>
              <a:t>Type 2 Diabetes</a:t>
            </a:r>
            <a:endParaRPr sz="2600"/>
          </a:p>
        </p:txBody>
      </p:sp>
      <p:sp>
        <p:nvSpPr>
          <p:cNvPr id="494" name="Google Shape;494;g2372f214bef_0_8"/>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35</a:t>
            </a:fld>
            <a:endParaRPr/>
          </a:p>
        </p:txBody>
      </p:sp>
      <p:pic>
        <p:nvPicPr>
          <p:cNvPr id="495" name="Google Shape;495;g2372f214bef_0_8"/>
          <p:cNvPicPr preferRelativeResize="0"/>
          <p:nvPr/>
        </p:nvPicPr>
        <p:blipFill rotWithShape="1">
          <a:blip r:embed="rId3">
            <a:alphaModFix/>
          </a:blip>
          <a:srcRect l="34245" t="1506"/>
          <a:stretch/>
        </p:blipFill>
        <p:spPr>
          <a:xfrm>
            <a:off x="10345300" y="0"/>
            <a:ext cx="1785851" cy="1472551"/>
          </a:xfrm>
          <a:prstGeom prst="rect">
            <a:avLst/>
          </a:prstGeom>
          <a:noFill/>
          <a:ln>
            <a:noFill/>
          </a:ln>
        </p:spPr>
      </p:pic>
      <p:sp>
        <p:nvSpPr>
          <p:cNvPr id="496" name="Google Shape;496;g2372f214bef_0_8"/>
          <p:cNvSpPr txBox="1"/>
          <p:nvPr/>
        </p:nvSpPr>
        <p:spPr>
          <a:xfrm>
            <a:off x="5861225" y="1913650"/>
            <a:ext cx="5900100" cy="4186800"/>
          </a:xfrm>
          <a:prstGeom prst="rect">
            <a:avLst/>
          </a:prstGeom>
          <a:noFill/>
          <a:ln>
            <a:noFill/>
          </a:ln>
        </p:spPr>
        <p:txBody>
          <a:bodyPr spcFirstLastPara="1" wrap="square" lIns="91425" tIns="91425" rIns="91425" bIns="91425" anchor="t" anchorCtr="0">
            <a:spAutoFit/>
          </a:bodyPr>
          <a:lstStyle/>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Husband of 35 years</a:t>
            </a:r>
            <a:endParaRPr sz="2600">
              <a:latin typeface="Calibri"/>
              <a:ea typeface="Calibri"/>
              <a:cs typeface="Calibri"/>
              <a:sym typeface="Calibri"/>
            </a:endParaRPr>
          </a:p>
          <a:p>
            <a:pPr marL="457200" lvl="0" indent="-393700" algn="l" rtl="0">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Father of three children</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Four grandchildren that call him “Pop” </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Active member of his local Veteran Support Organization for past 7 years</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Mentor to young men in his church program</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Preparing for retirement from his job of 30 years</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Birthday in 6 days (60)</a:t>
            </a:r>
            <a:endParaRPr sz="2600">
              <a:latin typeface="Calibri"/>
              <a:ea typeface="Calibri"/>
              <a:cs typeface="Calibri"/>
              <a:sym typeface="Calibri"/>
            </a:endParaRPr>
          </a:p>
        </p:txBody>
      </p:sp>
      <p:sp>
        <p:nvSpPr>
          <p:cNvPr id="497" name="Google Shape;497;g2372f214bef_0_8"/>
          <p:cNvSpPr txBox="1"/>
          <p:nvPr/>
        </p:nvSpPr>
        <p:spPr>
          <a:xfrm>
            <a:off x="5153238" y="1472550"/>
            <a:ext cx="4595100" cy="5850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lvl="0" indent="0" algn="ctr" rtl="0">
              <a:spcBef>
                <a:spcPts val="0"/>
              </a:spcBef>
              <a:spcAft>
                <a:spcPts val="0"/>
              </a:spcAft>
              <a:buNone/>
            </a:pPr>
            <a:r>
              <a:rPr lang="en-US" sz="2600" b="1" u="sng">
                <a:latin typeface="Calibri"/>
                <a:ea typeface="Calibri"/>
                <a:cs typeface="Calibri"/>
                <a:sym typeface="Calibri"/>
              </a:rPr>
              <a:t>Human Assessment</a:t>
            </a:r>
            <a:endParaRPr sz="2600" b="1" u="sng">
              <a:latin typeface="Calibri"/>
              <a:ea typeface="Calibri"/>
              <a:cs typeface="Calibri"/>
              <a:sym typeface="Calibri"/>
            </a:endParaRPr>
          </a:p>
        </p:txBody>
      </p:sp>
      <p:sp>
        <p:nvSpPr>
          <p:cNvPr id="498" name="Google Shape;498;g2372f214bef_0_8"/>
          <p:cNvSpPr txBox="1"/>
          <p:nvPr/>
        </p:nvSpPr>
        <p:spPr>
          <a:xfrm>
            <a:off x="863575" y="1472550"/>
            <a:ext cx="3942600" cy="5850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lvl="0" indent="0" algn="l" rtl="0">
              <a:spcBef>
                <a:spcPts val="0"/>
              </a:spcBef>
              <a:spcAft>
                <a:spcPts val="0"/>
              </a:spcAft>
              <a:buNone/>
            </a:pPr>
            <a:r>
              <a:rPr lang="en-US" sz="2600" b="1" u="sng">
                <a:latin typeface="Calibri"/>
                <a:ea typeface="Calibri"/>
                <a:cs typeface="Calibri"/>
                <a:sym typeface="Calibri"/>
              </a:rPr>
              <a:t>Medical Assessment</a:t>
            </a:r>
            <a:endParaRPr sz="2600" b="1" u="sng">
              <a:latin typeface="Calibri"/>
              <a:ea typeface="Calibri"/>
              <a:cs typeface="Calibri"/>
              <a:sym typeface="Calibri"/>
            </a:endParaRPr>
          </a:p>
        </p:txBody>
      </p:sp>
      <p:pic>
        <p:nvPicPr>
          <p:cNvPr id="499" name="Google Shape;499;g2372f214bef_0_8"/>
          <p:cNvPicPr preferRelativeResize="0"/>
          <p:nvPr/>
        </p:nvPicPr>
        <p:blipFill>
          <a:blip r:embed="rId4">
            <a:alphaModFix/>
          </a:blip>
          <a:stretch>
            <a:fillRect/>
          </a:stretch>
        </p:blipFill>
        <p:spPr>
          <a:xfrm>
            <a:off x="193625" y="28375"/>
            <a:ext cx="2072024" cy="1379323"/>
          </a:xfrm>
          <a:prstGeom prst="rect">
            <a:avLst/>
          </a:prstGeom>
          <a:noFill/>
          <a:ln>
            <a:noFill/>
          </a:ln>
        </p:spPr>
      </p:pic>
      <p:sp>
        <p:nvSpPr>
          <p:cNvPr id="500" name="Google Shape;500;g2372f214bef_0_8"/>
          <p:cNvSpPr txBox="1"/>
          <p:nvPr/>
        </p:nvSpPr>
        <p:spPr>
          <a:xfrm>
            <a:off x="1835250" y="6422950"/>
            <a:ext cx="7496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a:latin typeface="Calibri"/>
                <a:ea typeface="Calibri"/>
                <a:cs typeface="Calibri"/>
                <a:sym typeface="Calibri"/>
              </a:rPr>
              <a:t>Assessment is for scenario purposes only and does not represent any specific actual patient..</a:t>
            </a:r>
            <a:endParaRPr i="1">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Google Shape;506;g2330ed6c8f5_0_12"/>
          <p:cNvSpPr txBox="1">
            <a:spLocks noGrp="1"/>
          </p:cNvSpPr>
          <p:nvPr>
            <p:ph type="title"/>
          </p:nvPr>
        </p:nvSpPr>
        <p:spPr>
          <a:xfrm>
            <a:off x="838200" y="261799"/>
            <a:ext cx="10515600" cy="9948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fontScale="90000"/>
          </a:bodyPr>
          <a:lstStyle/>
          <a:p>
            <a:pPr marL="0" lvl="0" indent="0" algn="ctr" rtl="0">
              <a:spcBef>
                <a:spcPts val="0"/>
              </a:spcBef>
              <a:spcAft>
                <a:spcPts val="0"/>
              </a:spcAft>
              <a:buNone/>
            </a:pPr>
            <a:r>
              <a:rPr lang="en-US"/>
              <a:t>Potential Impact of </a:t>
            </a:r>
            <a:endParaRPr/>
          </a:p>
          <a:p>
            <a:pPr marL="0" lvl="0" indent="0" algn="ctr" rtl="0">
              <a:spcBef>
                <a:spcPts val="0"/>
              </a:spcBef>
              <a:spcAft>
                <a:spcPts val="0"/>
              </a:spcAft>
              <a:buNone/>
            </a:pPr>
            <a:r>
              <a:rPr lang="en-US"/>
              <a:t>Support for Jake</a:t>
            </a:r>
            <a:endParaRPr/>
          </a:p>
        </p:txBody>
      </p:sp>
      <p:sp>
        <p:nvSpPr>
          <p:cNvPr id="507" name="Google Shape;507;g2330ed6c8f5_0_12"/>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36</a:t>
            </a:fld>
            <a:endParaRPr/>
          </a:p>
        </p:txBody>
      </p:sp>
      <p:sp>
        <p:nvSpPr>
          <p:cNvPr id="508" name="Google Shape;508;g2330ed6c8f5_0_12"/>
          <p:cNvSpPr txBox="1"/>
          <p:nvPr/>
        </p:nvSpPr>
        <p:spPr>
          <a:xfrm>
            <a:off x="147275" y="1591150"/>
            <a:ext cx="5777100" cy="5725800"/>
          </a:xfrm>
          <a:prstGeom prst="rect">
            <a:avLst/>
          </a:prstGeom>
          <a:noFill/>
          <a:ln>
            <a:noFill/>
          </a:ln>
        </p:spPr>
        <p:txBody>
          <a:bodyPr spcFirstLastPara="1" wrap="square" lIns="91425" tIns="91425" rIns="91425" bIns="91425" anchor="t" anchorCtr="0">
            <a:spAutoFit/>
          </a:bodyPr>
          <a:lstStyle/>
          <a:p>
            <a:pPr marL="457200" lvl="0" indent="-381000" algn="l" rtl="0">
              <a:spcBef>
                <a:spcPts val="0"/>
              </a:spcBef>
              <a:spcAft>
                <a:spcPts val="0"/>
              </a:spcAft>
              <a:buSzPts val="2400"/>
              <a:buFont typeface="Calibri"/>
              <a:buChar char="●"/>
            </a:pPr>
            <a:r>
              <a:rPr lang="en-US" sz="2400">
                <a:latin typeface="Calibri"/>
                <a:ea typeface="Calibri"/>
                <a:cs typeface="Calibri"/>
                <a:sym typeface="Calibri"/>
              </a:rPr>
              <a:t>The hospital recently added a QL referral into their EHR system and was able to refer Jake to the QL. </a:t>
            </a:r>
            <a:endParaRPr sz="2400">
              <a:latin typeface="Calibri"/>
              <a:ea typeface="Calibri"/>
              <a:cs typeface="Calibri"/>
              <a:sym typeface="Calibri"/>
            </a:endParaRPr>
          </a:p>
          <a:p>
            <a:pPr marL="0" lvl="0" indent="0" algn="l" rtl="0">
              <a:spcBef>
                <a:spcPts val="0"/>
              </a:spcBef>
              <a:spcAft>
                <a:spcPts val="0"/>
              </a:spcAft>
              <a:buNone/>
            </a:pPr>
            <a:endParaRPr sz="2400">
              <a:latin typeface="Calibri"/>
              <a:ea typeface="Calibri"/>
              <a:cs typeface="Calibri"/>
              <a:sym typeface="Calibri"/>
            </a:endParaRPr>
          </a:p>
          <a:p>
            <a:pPr marL="457200" lvl="0" indent="-381000" algn="l" rtl="0">
              <a:spcBef>
                <a:spcPts val="0"/>
              </a:spcBef>
              <a:spcAft>
                <a:spcPts val="0"/>
              </a:spcAft>
              <a:buSzPts val="2400"/>
              <a:buFont typeface="Calibri"/>
              <a:buChar char="●"/>
            </a:pPr>
            <a:r>
              <a:rPr lang="en-US" sz="2400">
                <a:latin typeface="Calibri"/>
                <a:ea typeface="Calibri"/>
                <a:cs typeface="Calibri"/>
                <a:sym typeface="Calibri"/>
              </a:rPr>
              <a:t>Jake saw a grassroot messaging campaign along the ride home from the hospital developed by community partners.</a:t>
            </a:r>
            <a:endParaRPr sz="2400">
              <a:latin typeface="Calibri"/>
              <a:ea typeface="Calibri"/>
              <a:cs typeface="Calibri"/>
              <a:sym typeface="Calibri"/>
            </a:endParaRPr>
          </a:p>
          <a:p>
            <a:pPr marL="0" lvl="0" indent="0" algn="l" rtl="0">
              <a:spcBef>
                <a:spcPts val="0"/>
              </a:spcBef>
              <a:spcAft>
                <a:spcPts val="0"/>
              </a:spcAft>
              <a:buNone/>
            </a:pPr>
            <a:endParaRPr sz="2400">
              <a:latin typeface="Calibri"/>
              <a:ea typeface="Calibri"/>
              <a:cs typeface="Calibri"/>
              <a:sym typeface="Calibri"/>
            </a:endParaRPr>
          </a:p>
          <a:p>
            <a:pPr marL="457200" lvl="0" indent="-381000" algn="l" rtl="0">
              <a:spcBef>
                <a:spcPts val="0"/>
              </a:spcBef>
              <a:spcAft>
                <a:spcPts val="0"/>
              </a:spcAft>
              <a:buSzPts val="2400"/>
              <a:buFont typeface="Calibri"/>
              <a:buChar char="●"/>
            </a:pPr>
            <a:r>
              <a:rPr lang="en-US" sz="2400">
                <a:latin typeface="Calibri"/>
                <a:ea typeface="Calibri"/>
                <a:cs typeface="Calibri"/>
                <a:sym typeface="Calibri"/>
              </a:rPr>
              <a:t>Jake returned to church that Sunday and learned about Menthol through a pulpit message as a result of “No Menthol Sunday” and LHD funding and training. </a:t>
            </a:r>
            <a:endParaRPr sz="2400">
              <a:latin typeface="Calibri"/>
              <a:ea typeface="Calibri"/>
              <a:cs typeface="Calibri"/>
              <a:sym typeface="Calibri"/>
            </a:endParaRPr>
          </a:p>
          <a:p>
            <a:pPr marL="457200" lvl="0" indent="0" algn="l" rtl="0">
              <a:spcBef>
                <a:spcPts val="0"/>
              </a:spcBef>
              <a:spcAft>
                <a:spcPts val="0"/>
              </a:spcAft>
              <a:buNone/>
            </a:pPr>
            <a:endParaRPr sz="2400">
              <a:latin typeface="Calibri"/>
              <a:ea typeface="Calibri"/>
              <a:cs typeface="Calibri"/>
              <a:sym typeface="Calibri"/>
            </a:endParaRPr>
          </a:p>
          <a:p>
            <a:pPr marL="0" lvl="0" indent="0" algn="l" rtl="0">
              <a:spcBef>
                <a:spcPts val="0"/>
              </a:spcBef>
              <a:spcAft>
                <a:spcPts val="0"/>
              </a:spcAft>
              <a:buNone/>
            </a:pPr>
            <a:r>
              <a:rPr lang="en-US" sz="2400">
                <a:latin typeface="Calibri"/>
                <a:ea typeface="Calibri"/>
                <a:cs typeface="Calibri"/>
                <a:sym typeface="Calibri"/>
              </a:rPr>
              <a:t> </a:t>
            </a:r>
            <a:endParaRPr sz="2400">
              <a:latin typeface="Calibri"/>
              <a:ea typeface="Calibri"/>
              <a:cs typeface="Calibri"/>
              <a:sym typeface="Calibri"/>
            </a:endParaRPr>
          </a:p>
        </p:txBody>
      </p:sp>
      <p:sp>
        <p:nvSpPr>
          <p:cNvPr id="509" name="Google Shape;509;g2330ed6c8f5_0_12"/>
          <p:cNvSpPr txBox="1"/>
          <p:nvPr/>
        </p:nvSpPr>
        <p:spPr>
          <a:xfrm>
            <a:off x="7067075" y="1902675"/>
            <a:ext cx="4830000" cy="477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1900">
              <a:latin typeface="Calibri"/>
              <a:ea typeface="Calibri"/>
              <a:cs typeface="Calibri"/>
              <a:sym typeface="Calibri"/>
            </a:endParaRPr>
          </a:p>
        </p:txBody>
      </p:sp>
      <p:sp>
        <p:nvSpPr>
          <p:cNvPr id="510" name="Google Shape;510;g2330ed6c8f5_0_12"/>
          <p:cNvSpPr txBox="1"/>
          <p:nvPr/>
        </p:nvSpPr>
        <p:spPr>
          <a:xfrm>
            <a:off x="6281275" y="1591150"/>
            <a:ext cx="6011700" cy="4340700"/>
          </a:xfrm>
          <a:prstGeom prst="rect">
            <a:avLst/>
          </a:prstGeom>
          <a:noFill/>
          <a:ln>
            <a:noFill/>
          </a:ln>
        </p:spPr>
        <p:txBody>
          <a:bodyPr spcFirstLastPara="1" wrap="square" lIns="91425" tIns="91425" rIns="91425" bIns="91425" anchor="t" anchorCtr="0">
            <a:spAutoFit/>
          </a:bodyPr>
          <a:lstStyle/>
          <a:p>
            <a:pPr marL="457200" lvl="0" indent="-387350" algn="l" rtl="0">
              <a:spcBef>
                <a:spcPts val="0"/>
              </a:spcBef>
              <a:spcAft>
                <a:spcPts val="0"/>
              </a:spcAft>
              <a:buSzPts val="2500"/>
              <a:buFont typeface="Calibri"/>
              <a:buChar char="●"/>
            </a:pPr>
            <a:r>
              <a:rPr lang="en-US" sz="2500">
                <a:latin typeface="Calibri"/>
                <a:ea typeface="Calibri"/>
                <a:cs typeface="Calibri"/>
                <a:sym typeface="Calibri"/>
              </a:rPr>
              <a:t>Jake entered into his LHD funded tobacco cessation program through his church and was able to quit.</a:t>
            </a:r>
            <a:endParaRPr sz="2500">
              <a:latin typeface="Calibri"/>
              <a:ea typeface="Calibri"/>
              <a:cs typeface="Calibri"/>
              <a:sym typeface="Calibri"/>
            </a:endParaRPr>
          </a:p>
          <a:p>
            <a:pPr marL="457200" lvl="0" indent="0" algn="l" rtl="0">
              <a:spcBef>
                <a:spcPts val="0"/>
              </a:spcBef>
              <a:spcAft>
                <a:spcPts val="0"/>
              </a:spcAft>
              <a:buNone/>
            </a:pPr>
            <a:endParaRPr sz="2500">
              <a:latin typeface="Calibri"/>
              <a:ea typeface="Calibri"/>
              <a:cs typeface="Calibri"/>
              <a:sym typeface="Calibri"/>
            </a:endParaRPr>
          </a:p>
          <a:p>
            <a:pPr marL="457200" lvl="0" indent="-387350" algn="l" rtl="0">
              <a:spcBef>
                <a:spcPts val="0"/>
              </a:spcBef>
              <a:spcAft>
                <a:spcPts val="0"/>
              </a:spcAft>
              <a:buSzPts val="2500"/>
              <a:buFont typeface="Calibri"/>
              <a:buChar char="●"/>
            </a:pPr>
            <a:r>
              <a:rPr lang="en-US" sz="2500">
                <a:latin typeface="Calibri"/>
                <a:ea typeface="Calibri"/>
                <a:cs typeface="Calibri"/>
                <a:sym typeface="Calibri"/>
              </a:rPr>
              <a:t>Jake is now sharing the prevention message with youth he mentors.</a:t>
            </a:r>
            <a:endParaRPr sz="2500">
              <a:latin typeface="Calibri"/>
              <a:ea typeface="Calibri"/>
              <a:cs typeface="Calibri"/>
              <a:sym typeface="Calibri"/>
            </a:endParaRPr>
          </a:p>
          <a:p>
            <a:pPr marL="457200" lvl="0" indent="0" algn="l" rtl="0">
              <a:spcBef>
                <a:spcPts val="0"/>
              </a:spcBef>
              <a:spcAft>
                <a:spcPts val="0"/>
              </a:spcAft>
              <a:buNone/>
            </a:pPr>
            <a:endParaRPr sz="240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US" sz="2400">
                <a:solidFill>
                  <a:schemeClr val="dk1"/>
                </a:solidFill>
                <a:latin typeface="Calibri"/>
                <a:ea typeface="Calibri"/>
                <a:cs typeface="Calibri"/>
                <a:sym typeface="Calibri"/>
              </a:rPr>
              <a:t>Jake gets to spend additional life with his family, share wisdom w/his grandchildren and impact the future of family and community.</a:t>
            </a:r>
            <a:endParaRPr sz="1000">
              <a:latin typeface="Calibri"/>
              <a:ea typeface="Calibri"/>
              <a:cs typeface="Calibri"/>
              <a:sym typeface="Calibri"/>
            </a:endParaRPr>
          </a:p>
        </p:txBody>
      </p:sp>
      <p:pic>
        <p:nvPicPr>
          <p:cNvPr id="511" name="Google Shape;511;g2330ed6c8f5_0_12"/>
          <p:cNvPicPr preferRelativeResize="0"/>
          <p:nvPr/>
        </p:nvPicPr>
        <p:blipFill>
          <a:blip r:embed="rId3">
            <a:alphaModFix/>
          </a:blip>
          <a:stretch>
            <a:fillRect/>
          </a:stretch>
        </p:blipFill>
        <p:spPr>
          <a:xfrm>
            <a:off x="9921050" y="0"/>
            <a:ext cx="2086124" cy="139075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sp>
        <p:nvSpPr>
          <p:cNvPr id="517" name="Google Shape;517;g2372f214bef_0_0"/>
          <p:cNvSpPr txBox="1">
            <a:spLocks noGrp="1"/>
          </p:cNvSpPr>
          <p:nvPr>
            <p:ph type="title"/>
          </p:nvPr>
        </p:nvSpPr>
        <p:spPr>
          <a:xfrm>
            <a:off x="838200" y="396724"/>
            <a:ext cx="10515600" cy="9948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None/>
            </a:pPr>
            <a:r>
              <a:rPr lang="en-US"/>
              <a:t>End of the Day Message</a:t>
            </a:r>
            <a:endParaRPr/>
          </a:p>
        </p:txBody>
      </p:sp>
      <p:sp>
        <p:nvSpPr>
          <p:cNvPr id="518" name="Google Shape;518;g2372f214bef_0_0"/>
          <p:cNvSpPr txBox="1">
            <a:spLocks noGrp="1"/>
          </p:cNvSpPr>
          <p:nvPr>
            <p:ph type="body" idx="1"/>
          </p:nvPr>
        </p:nvSpPr>
        <p:spPr>
          <a:xfrm>
            <a:off x="510150" y="1591150"/>
            <a:ext cx="11171700" cy="5111400"/>
          </a:xfrm>
          <a:prstGeom prst="rect">
            <a:avLst/>
          </a:prstGeom>
        </p:spPr>
        <p:txBody>
          <a:bodyPr spcFirstLastPara="1" wrap="square" lIns="91425" tIns="45700" rIns="91425" bIns="45700" anchor="t" anchorCtr="0">
            <a:noAutofit/>
          </a:bodyPr>
          <a:lstStyle/>
          <a:p>
            <a:pPr marL="457200" lvl="0" indent="-368300" algn="l" rtl="0">
              <a:spcBef>
                <a:spcPts val="0"/>
              </a:spcBef>
              <a:spcAft>
                <a:spcPts val="0"/>
              </a:spcAft>
              <a:buSzPts val="2200"/>
              <a:buChar char="●"/>
            </a:pPr>
            <a:r>
              <a:rPr lang="en-US" sz="2200" b="1"/>
              <a:t>We can’t wait on the FDA and we have to combat the misinformation around the Menthol proposed rule. Menthol tobacco use is a social justice issue!</a:t>
            </a:r>
            <a:endParaRPr sz="2200" b="1"/>
          </a:p>
          <a:p>
            <a:pPr marL="457200" lvl="0" indent="0" algn="l" rtl="0">
              <a:spcBef>
                <a:spcPts val="0"/>
              </a:spcBef>
              <a:spcAft>
                <a:spcPts val="0"/>
              </a:spcAft>
              <a:buNone/>
            </a:pPr>
            <a:endParaRPr sz="2200" b="1"/>
          </a:p>
          <a:p>
            <a:pPr marL="457200" lvl="0" indent="-368300" algn="l" rtl="0">
              <a:spcBef>
                <a:spcPts val="0"/>
              </a:spcBef>
              <a:spcAft>
                <a:spcPts val="0"/>
              </a:spcAft>
              <a:buClr>
                <a:srgbClr val="980000"/>
              </a:buClr>
              <a:buSzPts val="2200"/>
              <a:buChar char="●"/>
            </a:pPr>
            <a:r>
              <a:rPr lang="en-US" sz="2200" b="1">
                <a:solidFill>
                  <a:srgbClr val="980000"/>
                </a:solidFill>
              </a:rPr>
              <a:t>Be specific to address menthol in tobacco messaging and ensure it resonates with the community you serve.</a:t>
            </a:r>
            <a:endParaRPr sz="2200" b="1">
              <a:solidFill>
                <a:srgbClr val="980000"/>
              </a:solidFill>
            </a:endParaRPr>
          </a:p>
          <a:p>
            <a:pPr marL="0" lvl="0" indent="0" algn="l" rtl="0">
              <a:spcBef>
                <a:spcPts val="1000"/>
              </a:spcBef>
              <a:spcAft>
                <a:spcPts val="0"/>
              </a:spcAft>
              <a:buNone/>
            </a:pPr>
            <a:endParaRPr sz="2200" b="1"/>
          </a:p>
          <a:p>
            <a:pPr marL="457200" lvl="0" indent="-368300" algn="l" rtl="0">
              <a:spcBef>
                <a:spcPts val="0"/>
              </a:spcBef>
              <a:spcAft>
                <a:spcPts val="0"/>
              </a:spcAft>
              <a:buSzPts val="2200"/>
              <a:buChar char="●"/>
            </a:pPr>
            <a:r>
              <a:rPr lang="en-US" sz="2200" b="1"/>
              <a:t>Fund, educate and train community and faith based organizations </a:t>
            </a:r>
            <a:r>
              <a:rPr lang="en-US" sz="2200" b="1" i="1">
                <a:solidFill>
                  <a:srgbClr val="980000"/>
                </a:solidFill>
              </a:rPr>
              <a:t>sufficiently </a:t>
            </a:r>
            <a:r>
              <a:rPr lang="en-US" sz="2200" b="1"/>
              <a:t>to be the driving force behind your efforts and develop community champions to build capacity in the community.  </a:t>
            </a:r>
            <a:endParaRPr sz="2200" b="1"/>
          </a:p>
          <a:p>
            <a:pPr marL="457200" lvl="0" indent="0" algn="l" rtl="0">
              <a:spcBef>
                <a:spcPts val="0"/>
              </a:spcBef>
              <a:spcAft>
                <a:spcPts val="0"/>
              </a:spcAft>
              <a:buNone/>
            </a:pPr>
            <a:endParaRPr sz="2200" b="1"/>
          </a:p>
          <a:p>
            <a:pPr marL="457200" lvl="0" indent="-368300" algn="l" rtl="0">
              <a:spcBef>
                <a:spcPts val="0"/>
              </a:spcBef>
              <a:spcAft>
                <a:spcPts val="0"/>
              </a:spcAft>
              <a:buSzPts val="2200"/>
              <a:buChar char="●"/>
            </a:pPr>
            <a:r>
              <a:rPr lang="en-US" sz="2200" b="1"/>
              <a:t>There’s no one size fits all approach, so don’t be afraid to identify with your partners/coalition what would work best for your jurisdiction! Humanize the issue!</a:t>
            </a:r>
            <a:endParaRPr sz="2200" b="1"/>
          </a:p>
          <a:p>
            <a:pPr marL="0" lvl="0" indent="0" algn="l" rtl="0">
              <a:spcBef>
                <a:spcPts val="1000"/>
              </a:spcBef>
              <a:spcAft>
                <a:spcPts val="0"/>
              </a:spcAft>
              <a:buNone/>
            </a:pPr>
            <a:endParaRPr sz="2200" b="1"/>
          </a:p>
          <a:p>
            <a:pPr marL="457200" lvl="0" indent="-368300" algn="l" rtl="0">
              <a:spcBef>
                <a:spcPts val="1000"/>
              </a:spcBef>
              <a:spcAft>
                <a:spcPts val="0"/>
              </a:spcAft>
              <a:buClr>
                <a:srgbClr val="980000"/>
              </a:buClr>
              <a:buSzPts val="2200"/>
              <a:buChar char="●"/>
            </a:pPr>
            <a:r>
              <a:rPr lang="en-US" sz="2200" b="1">
                <a:solidFill>
                  <a:srgbClr val="980000"/>
                </a:solidFill>
              </a:rPr>
              <a:t>Don’t let perfection be the enemy of good! Just get started….</a:t>
            </a:r>
            <a:endParaRPr sz="2200" b="1">
              <a:solidFill>
                <a:srgbClr val="980000"/>
              </a:solidFill>
            </a:endParaRPr>
          </a:p>
          <a:p>
            <a:pPr marL="457200" lvl="0" indent="0" algn="l" rtl="0">
              <a:spcBef>
                <a:spcPts val="1000"/>
              </a:spcBef>
              <a:spcAft>
                <a:spcPts val="0"/>
              </a:spcAft>
              <a:buNone/>
            </a:pPr>
            <a:endParaRPr sz="2000"/>
          </a:p>
          <a:p>
            <a:pPr marL="457200" lvl="0" indent="0" algn="l" rtl="0">
              <a:spcBef>
                <a:spcPts val="1000"/>
              </a:spcBef>
              <a:spcAft>
                <a:spcPts val="0"/>
              </a:spcAft>
              <a:buNone/>
            </a:pP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pic>
        <p:nvPicPr>
          <p:cNvPr id="524" name="Google Shape;524;g2372f214bef_0_32"/>
          <p:cNvPicPr preferRelativeResize="0"/>
          <p:nvPr/>
        </p:nvPicPr>
        <p:blipFill>
          <a:blip r:embed="rId3">
            <a:alphaModFix/>
          </a:blip>
          <a:stretch>
            <a:fillRect/>
          </a:stretch>
        </p:blipFill>
        <p:spPr>
          <a:xfrm>
            <a:off x="663738" y="1715125"/>
            <a:ext cx="3665176" cy="2581450"/>
          </a:xfrm>
          <a:prstGeom prst="rect">
            <a:avLst/>
          </a:prstGeom>
          <a:noFill/>
          <a:ln>
            <a:noFill/>
          </a:ln>
        </p:spPr>
      </p:pic>
      <p:sp>
        <p:nvSpPr>
          <p:cNvPr id="525" name="Google Shape;525;g2372f214bef_0_32"/>
          <p:cNvSpPr txBox="1"/>
          <p:nvPr/>
        </p:nvSpPr>
        <p:spPr>
          <a:xfrm>
            <a:off x="4599825" y="1611825"/>
            <a:ext cx="7339500" cy="3263100"/>
          </a:xfrm>
          <a:prstGeom prst="rect">
            <a:avLst/>
          </a:prstGeom>
          <a:noFill/>
          <a:ln>
            <a:noFill/>
          </a:ln>
        </p:spPr>
        <p:txBody>
          <a:bodyPr spcFirstLastPara="1" wrap="square" lIns="91425" tIns="91425" rIns="91425" bIns="91425" anchor="t" anchorCtr="0">
            <a:spAutoFit/>
          </a:bodyPr>
          <a:lstStyle/>
          <a:p>
            <a:pPr marL="457200" lvl="0" indent="-387350" algn="l" rtl="0">
              <a:spcBef>
                <a:spcPts val="0"/>
              </a:spcBef>
              <a:spcAft>
                <a:spcPts val="0"/>
              </a:spcAft>
              <a:buSzPts val="2500"/>
              <a:buFont typeface="Calibri"/>
              <a:buChar char="●"/>
            </a:pPr>
            <a:r>
              <a:rPr lang="en-US" sz="2500">
                <a:latin typeface="Calibri"/>
                <a:ea typeface="Calibri"/>
                <a:cs typeface="Calibri"/>
                <a:sym typeface="Calibri"/>
              </a:rPr>
              <a:t>Take time out during your table discussions to talk about ideas and current efforts to address menthol in your jurisdiction. </a:t>
            </a:r>
            <a:endParaRPr sz="2500">
              <a:latin typeface="Calibri"/>
              <a:ea typeface="Calibri"/>
              <a:cs typeface="Calibri"/>
              <a:sym typeface="Calibri"/>
            </a:endParaRPr>
          </a:p>
          <a:p>
            <a:pPr marL="457200" lvl="0" indent="0" algn="l" rtl="0">
              <a:spcBef>
                <a:spcPts val="0"/>
              </a:spcBef>
              <a:spcAft>
                <a:spcPts val="0"/>
              </a:spcAft>
              <a:buNone/>
            </a:pPr>
            <a:endParaRPr sz="2500">
              <a:latin typeface="Calibri"/>
              <a:ea typeface="Calibri"/>
              <a:cs typeface="Calibri"/>
              <a:sym typeface="Calibri"/>
            </a:endParaRPr>
          </a:p>
          <a:p>
            <a:pPr marL="457200" lvl="0" indent="-387350" algn="l" rtl="0">
              <a:spcBef>
                <a:spcPts val="0"/>
              </a:spcBef>
              <a:spcAft>
                <a:spcPts val="0"/>
              </a:spcAft>
              <a:buSzPts val="2500"/>
              <a:buFont typeface="Calibri"/>
              <a:buChar char="●"/>
            </a:pPr>
            <a:r>
              <a:rPr lang="en-US" sz="2500">
                <a:latin typeface="Calibri"/>
                <a:ea typeface="Calibri"/>
                <a:cs typeface="Calibri"/>
                <a:sym typeface="Calibri"/>
              </a:rPr>
              <a:t>Share ideas and get feedback from all!</a:t>
            </a:r>
            <a:endParaRPr sz="2500">
              <a:latin typeface="Calibri"/>
              <a:ea typeface="Calibri"/>
              <a:cs typeface="Calibri"/>
              <a:sym typeface="Calibri"/>
            </a:endParaRPr>
          </a:p>
          <a:p>
            <a:pPr marL="457200" lvl="0" indent="0" algn="l" rtl="0">
              <a:spcBef>
                <a:spcPts val="0"/>
              </a:spcBef>
              <a:spcAft>
                <a:spcPts val="0"/>
              </a:spcAft>
              <a:buNone/>
            </a:pPr>
            <a:endParaRPr sz="2500">
              <a:latin typeface="Calibri"/>
              <a:ea typeface="Calibri"/>
              <a:cs typeface="Calibri"/>
              <a:sym typeface="Calibri"/>
            </a:endParaRPr>
          </a:p>
          <a:p>
            <a:pPr marL="457200" lvl="0" indent="-387350" algn="l" rtl="0">
              <a:spcBef>
                <a:spcPts val="0"/>
              </a:spcBef>
              <a:spcAft>
                <a:spcPts val="0"/>
              </a:spcAft>
              <a:buSzPts val="2500"/>
              <a:buFont typeface="Calibri"/>
              <a:buChar char="●"/>
            </a:pPr>
            <a:r>
              <a:rPr lang="en-US" sz="2500">
                <a:latin typeface="Calibri"/>
                <a:ea typeface="Calibri"/>
                <a:cs typeface="Calibri"/>
                <a:sym typeface="Calibri"/>
              </a:rPr>
              <a:t>Feel free to contact us at MDH for additional support. </a:t>
            </a:r>
            <a:endParaRPr sz="2500">
              <a:latin typeface="Calibri"/>
              <a:ea typeface="Calibri"/>
              <a:cs typeface="Calibri"/>
              <a:sym typeface="Calibri"/>
            </a:endParaRPr>
          </a:p>
        </p:txBody>
      </p:sp>
      <p:sp>
        <p:nvSpPr>
          <p:cNvPr id="526" name="Google Shape;526;g2372f214bef_0_32"/>
          <p:cNvSpPr txBox="1"/>
          <p:nvPr/>
        </p:nvSpPr>
        <p:spPr>
          <a:xfrm>
            <a:off x="1547225" y="230000"/>
            <a:ext cx="9471600" cy="8157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lvl="0" indent="0" algn="ctr" rtl="0">
              <a:spcBef>
                <a:spcPts val="0"/>
              </a:spcBef>
              <a:spcAft>
                <a:spcPts val="0"/>
              </a:spcAft>
              <a:buNone/>
            </a:pPr>
            <a:r>
              <a:rPr lang="en-US" sz="4100" b="1">
                <a:latin typeface="Calibri"/>
                <a:ea typeface="Calibri"/>
                <a:cs typeface="Calibri"/>
                <a:sym typeface="Calibri"/>
              </a:rPr>
              <a:t>Continue the Discussion</a:t>
            </a:r>
            <a:endParaRPr sz="4100" b="1">
              <a:latin typeface="Calibri"/>
              <a:ea typeface="Calibri"/>
              <a:cs typeface="Calibri"/>
              <a:sym typeface="Calibri"/>
            </a:endParaRPr>
          </a:p>
        </p:txBody>
      </p:sp>
      <p:sp>
        <p:nvSpPr>
          <p:cNvPr id="527" name="Google Shape;527;g2372f214bef_0_32"/>
          <p:cNvSpPr txBox="1"/>
          <p:nvPr/>
        </p:nvSpPr>
        <p:spPr>
          <a:xfrm>
            <a:off x="222925" y="4367325"/>
            <a:ext cx="4546800" cy="892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2300" u="sng">
                <a:solidFill>
                  <a:schemeClr val="hlink"/>
                </a:solidFill>
                <a:latin typeface="Calibri"/>
                <a:ea typeface="Calibri"/>
                <a:cs typeface="Calibri"/>
                <a:sym typeface="Calibri"/>
                <a:hlinkClick r:id="rId4"/>
              </a:rPr>
              <a:t>Denise.albright@maryland.gov</a:t>
            </a:r>
            <a:r>
              <a:rPr lang="en-US" sz="2300">
                <a:latin typeface="Calibri"/>
                <a:ea typeface="Calibri"/>
                <a:cs typeface="Calibri"/>
                <a:sym typeface="Calibri"/>
              </a:rPr>
              <a:t> </a:t>
            </a:r>
            <a:endParaRPr sz="2300">
              <a:latin typeface="Calibri"/>
              <a:ea typeface="Calibri"/>
              <a:cs typeface="Calibri"/>
              <a:sym typeface="Calibri"/>
            </a:endParaRPr>
          </a:p>
          <a:p>
            <a:pPr marL="0" lvl="0" indent="0" algn="l" rtl="0">
              <a:spcBef>
                <a:spcPts val="0"/>
              </a:spcBef>
              <a:spcAft>
                <a:spcPts val="0"/>
              </a:spcAft>
              <a:buNone/>
            </a:pPr>
            <a:endParaRPr sz="2300">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700" fill="hold"/>
                                        <p:tgtEl>
                                          <p:spTgt spid="5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
          <p:cNvSpPr txBox="1">
            <a:spLocks noGrp="1"/>
          </p:cNvSpPr>
          <p:nvPr>
            <p:ph type="title"/>
          </p:nvPr>
        </p:nvSpPr>
        <p:spPr>
          <a:xfrm>
            <a:off x="1080525" y="512699"/>
            <a:ext cx="10515600" cy="994800"/>
          </a:xfrm>
          <a:prstGeom prst="rect">
            <a:avLst/>
          </a:prstGeom>
          <a:noFill/>
          <a:ln>
            <a:noFill/>
          </a:ln>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By the End of this Presentation You Will… </a:t>
            </a:r>
            <a:endParaRPr/>
          </a:p>
        </p:txBody>
      </p:sp>
      <p:sp>
        <p:nvSpPr>
          <p:cNvPr id="182" name="Google Shape;182;p3"/>
          <p:cNvSpPr txBox="1">
            <a:spLocks noGrp="1"/>
          </p:cNvSpPr>
          <p:nvPr>
            <p:ph type="body" idx="1"/>
          </p:nvPr>
        </p:nvSpPr>
        <p:spPr>
          <a:xfrm>
            <a:off x="1282150" y="1825625"/>
            <a:ext cx="10515600" cy="4351200"/>
          </a:xfrm>
          <a:prstGeom prst="rect">
            <a:avLst/>
          </a:prstGeom>
          <a:noFill/>
          <a:ln>
            <a:noFill/>
          </a:ln>
        </p:spPr>
        <p:txBody>
          <a:bodyPr spcFirstLastPara="1" wrap="square" lIns="91425" tIns="45700" rIns="91425" bIns="45700" anchor="t" anchorCtr="0">
            <a:normAutofit/>
          </a:bodyPr>
          <a:lstStyle/>
          <a:p>
            <a:pPr marL="457200" lvl="0" indent="-406400" algn="l" rtl="0">
              <a:lnSpc>
                <a:spcPct val="90000"/>
              </a:lnSpc>
              <a:spcBef>
                <a:spcPts val="0"/>
              </a:spcBef>
              <a:spcAft>
                <a:spcPts val="0"/>
              </a:spcAft>
              <a:buSzPts val="2800"/>
              <a:buChar char="●"/>
            </a:pPr>
            <a:r>
              <a:rPr lang="en-US"/>
              <a:t>Have an understanding of Menthol tobacco use and it’s disproportionate impact on specific populations here in Maryland. </a:t>
            </a:r>
            <a:endParaRPr/>
          </a:p>
          <a:p>
            <a:pPr marL="457200" lvl="0" indent="0" algn="l" rtl="0">
              <a:lnSpc>
                <a:spcPct val="90000"/>
              </a:lnSpc>
              <a:spcBef>
                <a:spcPts val="0"/>
              </a:spcBef>
              <a:spcAft>
                <a:spcPts val="0"/>
              </a:spcAft>
              <a:buNone/>
            </a:pPr>
            <a:endParaRPr/>
          </a:p>
          <a:p>
            <a:pPr marL="457200" lvl="0" indent="-406400" algn="l" rtl="0">
              <a:lnSpc>
                <a:spcPct val="90000"/>
              </a:lnSpc>
              <a:spcBef>
                <a:spcPts val="0"/>
              </a:spcBef>
              <a:spcAft>
                <a:spcPts val="0"/>
              </a:spcAft>
              <a:buSzPts val="2800"/>
              <a:buChar char="●"/>
            </a:pPr>
            <a:r>
              <a:rPr lang="en-US"/>
              <a:t>Have an understanding of what you can do to address the problem within your jurisdiction. </a:t>
            </a:r>
            <a:endParaRPr/>
          </a:p>
          <a:p>
            <a:pPr marL="457200" lvl="0" indent="0" algn="l" rtl="0">
              <a:lnSpc>
                <a:spcPct val="90000"/>
              </a:lnSpc>
              <a:spcBef>
                <a:spcPts val="0"/>
              </a:spcBef>
              <a:spcAft>
                <a:spcPts val="0"/>
              </a:spcAft>
              <a:buNone/>
            </a:pPr>
            <a:endParaRPr/>
          </a:p>
          <a:p>
            <a:pPr marL="457200" lvl="0" indent="-406400" algn="l" rtl="0">
              <a:lnSpc>
                <a:spcPct val="90000"/>
              </a:lnSpc>
              <a:spcBef>
                <a:spcPts val="0"/>
              </a:spcBef>
              <a:spcAft>
                <a:spcPts val="0"/>
              </a:spcAft>
              <a:buSzPts val="2800"/>
              <a:buChar char="●"/>
            </a:pPr>
            <a:r>
              <a:rPr lang="en-US"/>
              <a:t>Have an understanding of resources at your disposal to assist you in addressing Menthol within your jurisdiction.</a:t>
            </a:r>
            <a:endParaRPr/>
          </a:p>
        </p:txBody>
      </p:sp>
      <p:sp>
        <p:nvSpPr>
          <p:cNvPr id="183" name="Google Shape;183;p3"/>
          <p:cNvSpPr txBox="1">
            <a:spLocks noGrp="1"/>
          </p:cNvSpPr>
          <p:nvPr>
            <p:ph type="sldNum" idx="12"/>
          </p:nvPr>
        </p:nvSpPr>
        <p:spPr>
          <a:xfrm>
            <a:off x="537186" y="6253165"/>
            <a:ext cx="543338" cy="3651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fld id="{00000000-1234-1234-1234-123412341234}" type="slidenum">
              <a:rPr lang="en-US">
                <a:latin typeface="Calibri"/>
                <a:ea typeface="Calibri"/>
                <a:cs typeface="Calibri"/>
                <a:sym typeface="Calibri"/>
              </a:rPr>
              <a:t>4</a:t>
            </a:fld>
            <a:endParaRPr>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
          <p:cNvSpPr txBox="1">
            <a:spLocks noGrp="1"/>
          </p:cNvSpPr>
          <p:nvPr>
            <p:ph type="body" idx="1"/>
          </p:nvPr>
        </p:nvSpPr>
        <p:spPr>
          <a:xfrm>
            <a:off x="2988300" y="647175"/>
            <a:ext cx="7061400" cy="570000"/>
          </a:xfrm>
          <a:prstGeom prst="rect">
            <a:avLst/>
          </a:prstGeom>
          <a:noFill/>
          <a:ln>
            <a:noFill/>
          </a:ln>
          <a:effectLst>
            <a:outerShdw blurRad="57150" dist="19050" dir="5400000" algn="bl" rotWithShape="0">
              <a:srgbClr val="000000">
                <a:alpha val="50000"/>
              </a:srgbClr>
            </a:outerShdw>
          </a:effectLst>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1"/>
              </a:buClr>
              <a:buSzPts val="4000"/>
              <a:buNone/>
            </a:pPr>
            <a:r>
              <a:rPr lang="en-US"/>
              <a:t>911 What’s your emergency…..?</a:t>
            </a:r>
            <a:endParaRPr/>
          </a:p>
        </p:txBody>
      </p:sp>
      <p:pic>
        <p:nvPicPr>
          <p:cNvPr id="189" name="Google Shape;189;p2"/>
          <p:cNvPicPr preferRelativeResize="0"/>
          <p:nvPr/>
        </p:nvPicPr>
        <p:blipFill>
          <a:blip r:embed="rId3">
            <a:alphaModFix/>
          </a:blip>
          <a:stretch>
            <a:fillRect/>
          </a:stretch>
        </p:blipFill>
        <p:spPr>
          <a:xfrm>
            <a:off x="5011300" y="1590937"/>
            <a:ext cx="1808309" cy="1808309"/>
          </a:xfrm>
          <a:prstGeom prst="rect">
            <a:avLst/>
          </a:prstGeom>
          <a:noFill/>
          <a:ln>
            <a:noFill/>
          </a:ln>
        </p:spPr>
      </p:pic>
      <p:pic>
        <p:nvPicPr>
          <p:cNvPr id="190" name="Google Shape;190;p2"/>
          <p:cNvPicPr preferRelativeResize="0"/>
          <p:nvPr/>
        </p:nvPicPr>
        <p:blipFill>
          <a:blip r:embed="rId4">
            <a:alphaModFix/>
          </a:blip>
          <a:stretch>
            <a:fillRect/>
          </a:stretch>
        </p:blipFill>
        <p:spPr>
          <a:xfrm>
            <a:off x="3487300" y="4398862"/>
            <a:ext cx="5077615" cy="1626488"/>
          </a:xfrm>
          <a:prstGeom prst="rect">
            <a:avLst/>
          </a:prstGeom>
          <a:noFill/>
          <a:ln>
            <a:noFill/>
          </a:ln>
        </p:spPr>
      </p:pic>
      <p:sp>
        <p:nvSpPr>
          <p:cNvPr id="191" name="Google Shape;191;p2"/>
          <p:cNvSpPr txBox="1"/>
          <p:nvPr/>
        </p:nvSpPr>
        <p:spPr>
          <a:xfrm>
            <a:off x="3612250" y="3580775"/>
            <a:ext cx="6066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g22c9e4c7141_0_106"/>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Situation Report (Scenario)</a:t>
            </a:r>
            <a:endParaRPr/>
          </a:p>
        </p:txBody>
      </p:sp>
      <p:sp>
        <p:nvSpPr>
          <p:cNvPr id="198" name="Google Shape;198;g22c9e4c7141_0_106"/>
          <p:cNvSpPr txBox="1">
            <a:spLocks noGrp="1"/>
          </p:cNvSpPr>
          <p:nvPr>
            <p:ph type="body" idx="1"/>
          </p:nvPr>
        </p:nvSpPr>
        <p:spPr>
          <a:xfrm>
            <a:off x="1282148" y="1825625"/>
            <a:ext cx="10071600" cy="43512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US"/>
              <a:t>911 has been called to report a cardiovascular event, vital signs and symptoms have been documented and the patient has been taken to the nearest emergency room for further intervention. </a:t>
            </a:r>
            <a:endParaRPr/>
          </a:p>
          <a:p>
            <a:pPr marL="0" lvl="0" indent="0" algn="l" rtl="0">
              <a:spcBef>
                <a:spcPts val="1000"/>
              </a:spcBef>
              <a:spcAft>
                <a:spcPts val="0"/>
              </a:spcAft>
              <a:buNone/>
            </a:pPr>
            <a:endParaRPr/>
          </a:p>
          <a:p>
            <a:pPr marL="457200" lvl="0" indent="0" algn="l" rtl="0">
              <a:spcBef>
                <a:spcPts val="1000"/>
              </a:spcBef>
              <a:spcAft>
                <a:spcPts val="0"/>
              </a:spcAft>
              <a:buNone/>
            </a:pPr>
            <a:endParaRPr/>
          </a:p>
          <a:p>
            <a:pPr marL="457200" lvl="0" indent="0" algn="l" rtl="0">
              <a:spcBef>
                <a:spcPts val="1000"/>
              </a:spcBef>
              <a:spcAft>
                <a:spcPts val="0"/>
              </a:spcAft>
              <a:buNone/>
            </a:pPr>
            <a:endParaRPr/>
          </a:p>
        </p:txBody>
      </p:sp>
      <p:sp>
        <p:nvSpPr>
          <p:cNvPr id="199" name="Google Shape;199;g22c9e4c7141_0_106"/>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6</a:t>
            </a:fld>
            <a:endParaRPr/>
          </a:p>
        </p:txBody>
      </p:sp>
      <p:pic>
        <p:nvPicPr>
          <p:cNvPr id="200" name="Google Shape;200;g22c9e4c7141_0_106"/>
          <p:cNvPicPr preferRelativeResize="0"/>
          <p:nvPr/>
        </p:nvPicPr>
        <p:blipFill>
          <a:blip r:embed="rId3">
            <a:alphaModFix/>
          </a:blip>
          <a:stretch>
            <a:fillRect/>
          </a:stretch>
        </p:blipFill>
        <p:spPr>
          <a:xfrm>
            <a:off x="6971825" y="3219837"/>
            <a:ext cx="3206900" cy="2681501"/>
          </a:xfrm>
          <a:prstGeom prst="rect">
            <a:avLst/>
          </a:prstGeom>
          <a:noFill/>
          <a:ln>
            <a:noFill/>
          </a:ln>
        </p:spPr>
      </p:pic>
      <p:pic>
        <p:nvPicPr>
          <p:cNvPr id="201" name="Google Shape;201;g22c9e4c7141_0_106"/>
          <p:cNvPicPr preferRelativeResize="0"/>
          <p:nvPr/>
        </p:nvPicPr>
        <p:blipFill>
          <a:blip r:embed="rId4">
            <a:alphaModFix/>
          </a:blip>
          <a:stretch>
            <a:fillRect/>
          </a:stretch>
        </p:blipFill>
        <p:spPr>
          <a:xfrm>
            <a:off x="1829400" y="3254538"/>
            <a:ext cx="3918125" cy="2612075"/>
          </a:xfrm>
          <a:prstGeom prst="rect">
            <a:avLst/>
          </a:prstGeom>
          <a:noFill/>
          <a:ln>
            <a:noFill/>
          </a:ln>
        </p:spPr>
      </p:pic>
      <p:sp>
        <p:nvSpPr>
          <p:cNvPr id="202" name="Google Shape;202;g22c9e4c7141_0_106"/>
          <p:cNvSpPr txBox="1"/>
          <p:nvPr/>
        </p:nvSpPr>
        <p:spPr>
          <a:xfrm>
            <a:off x="2787825" y="6253175"/>
            <a:ext cx="5378700" cy="585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Please note, photos are for scenario purposes only and all photos are stock images.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22c9e4c7141_0_98"/>
          <p:cNvSpPr txBox="1">
            <a:spLocks noGrp="1"/>
          </p:cNvSpPr>
          <p:nvPr>
            <p:ph type="title"/>
          </p:nvPr>
        </p:nvSpPr>
        <p:spPr>
          <a:xfrm>
            <a:off x="615775"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JAKE’S ASSESSMENT </a:t>
            </a:r>
            <a:endParaRPr/>
          </a:p>
        </p:txBody>
      </p:sp>
      <p:sp>
        <p:nvSpPr>
          <p:cNvPr id="209" name="Google Shape;209;g22c9e4c7141_0_98"/>
          <p:cNvSpPr txBox="1">
            <a:spLocks noGrp="1"/>
          </p:cNvSpPr>
          <p:nvPr>
            <p:ph type="body" idx="1"/>
          </p:nvPr>
        </p:nvSpPr>
        <p:spPr>
          <a:xfrm>
            <a:off x="863575" y="2057550"/>
            <a:ext cx="4678500" cy="4445100"/>
          </a:xfrm>
          <a:prstGeom prst="rect">
            <a:avLst/>
          </a:prstGeom>
        </p:spPr>
        <p:txBody>
          <a:bodyPr spcFirstLastPara="1" wrap="square" lIns="91425" tIns="45700" rIns="91425" bIns="45700" anchor="t" anchorCtr="0">
            <a:noAutofit/>
          </a:bodyPr>
          <a:lstStyle/>
          <a:p>
            <a:pPr marL="457200" lvl="0" indent="-393700" algn="l" rtl="0">
              <a:spcBef>
                <a:spcPts val="1000"/>
              </a:spcBef>
              <a:spcAft>
                <a:spcPts val="0"/>
              </a:spcAft>
              <a:buSzPts val="2600"/>
              <a:buChar char="●"/>
            </a:pPr>
            <a:r>
              <a:rPr lang="en-US" sz="2600"/>
              <a:t>African American Male</a:t>
            </a:r>
            <a:endParaRPr sz="2600"/>
          </a:p>
          <a:p>
            <a:pPr marL="457200" lvl="0" indent="-393700" algn="l" rtl="0">
              <a:spcBef>
                <a:spcPts val="0"/>
              </a:spcBef>
              <a:spcAft>
                <a:spcPts val="0"/>
              </a:spcAft>
              <a:buSzPts val="2600"/>
              <a:buChar char="●"/>
            </a:pPr>
            <a:r>
              <a:rPr lang="en-US" sz="2600"/>
              <a:t>59 years of age</a:t>
            </a:r>
            <a:endParaRPr sz="2600"/>
          </a:p>
          <a:p>
            <a:pPr marL="457200" lvl="0" indent="-393700" algn="l" rtl="0">
              <a:spcBef>
                <a:spcPts val="0"/>
              </a:spcBef>
              <a:spcAft>
                <a:spcPts val="0"/>
              </a:spcAft>
              <a:buSzPts val="2600"/>
              <a:buChar char="●"/>
            </a:pPr>
            <a:r>
              <a:rPr lang="en-US" sz="2600"/>
              <a:t>BP - 180/100</a:t>
            </a:r>
            <a:endParaRPr sz="2600"/>
          </a:p>
          <a:p>
            <a:pPr marL="457200" lvl="0" indent="-393700" algn="l" rtl="0">
              <a:spcBef>
                <a:spcPts val="0"/>
              </a:spcBef>
              <a:spcAft>
                <a:spcPts val="0"/>
              </a:spcAft>
              <a:buSzPts val="2600"/>
              <a:buChar char="●"/>
            </a:pPr>
            <a:r>
              <a:rPr lang="en-US" sz="2600"/>
              <a:t>5’ 10” &amp; Weighs 243 lbs</a:t>
            </a:r>
            <a:endParaRPr sz="2600"/>
          </a:p>
          <a:p>
            <a:pPr marL="457200" lvl="0" indent="-393700" algn="l" rtl="0">
              <a:spcBef>
                <a:spcPts val="0"/>
              </a:spcBef>
              <a:spcAft>
                <a:spcPts val="0"/>
              </a:spcAft>
              <a:buSzPts val="2600"/>
              <a:buChar char="●"/>
            </a:pPr>
            <a:r>
              <a:rPr lang="en-US" sz="2600"/>
              <a:t>BMI of 30</a:t>
            </a:r>
            <a:endParaRPr sz="2600"/>
          </a:p>
          <a:p>
            <a:pPr marL="457200" lvl="0" indent="-393700" algn="l" rtl="0">
              <a:spcBef>
                <a:spcPts val="0"/>
              </a:spcBef>
              <a:spcAft>
                <a:spcPts val="0"/>
              </a:spcAft>
              <a:buSzPts val="2600"/>
              <a:buChar char="●"/>
            </a:pPr>
            <a:r>
              <a:rPr lang="en-US" sz="2600"/>
              <a:t>Presents with chest pain &amp; numbness in left arm</a:t>
            </a:r>
            <a:endParaRPr sz="2600"/>
          </a:p>
          <a:p>
            <a:pPr marL="457200" lvl="0" indent="-393700" algn="l" rtl="0">
              <a:spcBef>
                <a:spcPts val="0"/>
              </a:spcBef>
              <a:spcAft>
                <a:spcPts val="0"/>
              </a:spcAft>
              <a:buSzPts val="2600"/>
              <a:buChar char="●"/>
            </a:pPr>
            <a:r>
              <a:rPr lang="en-US" sz="2600" b="1"/>
              <a:t>Smoker</a:t>
            </a:r>
            <a:r>
              <a:rPr lang="en-US" sz="2600"/>
              <a:t>: rate of ½ pack a day for 10+ years</a:t>
            </a:r>
            <a:endParaRPr sz="2600"/>
          </a:p>
          <a:p>
            <a:pPr marL="457200" lvl="0" indent="-393700" algn="l" rtl="0">
              <a:spcBef>
                <a:spcPts val="0"/>
              </a:spcBef>
              <a:spcAft>
                <a:spcPts val="0"/>
              </a:spcAft>
              <a:buSzPts val="2600"/>
              <a:buChar char="●"/>
            </a:pPr>
            <a:r>
              <a:rPr lang="en-US" sz="2600"/>
              <a:t>Has a cardiac stent</a:t>
            </a:r>
            <a:endParaRPr sz="2600"/>
          </a:p>
          <a:p>
            <a:pPr marL="457200" lvl="0" indent="-393700" algn="l" rtl="0">
              <a:spcBef>
                <a:spcPts val="0"/>
              </a:spcBef>
              <a:spcAft>
                <a:spcPts val="0"/>
              </a:spcAft>
              <a:buSzPts val="2600"/>
              <a:buChar char="●"/>
            </a:pPr>
            <a:r>
              <a:rPr lang="en-US" sz="2600"/>
              <a:t>Suffers from COPD</a:t>
            </a:r>
            <a:endParaRPr sz="2600"/>
          </a:p>
          <a:p>
            <a:pPr marL="457200" lvl="0" indent="-393700" algn="l" rtl="0">
              <a:spcBef>
                <a:spcPts val="0"/>
              </a:spcBef>
              <a:spcAft>
                <a:spcPts val="0"/>
              </a:spcAft>
              <a:buSzPts val="2600"/>
              <a:buChar char="●"/>
            </a:pPr>
            <a:r>
              <a:rPr lang="en-US" sz="2600"/>
              <a:t>Type 2 Diabetes</a:t>
            </a:r>
            <a:endParaRPr sz="2600"/>
          </a:p>
        </p:txBody>
      </p:sp>
      <p:sp>
        <p:nvSpPr>
          <p:cNvPr id="210" name="Google Shape;210;g22c9e4c7141_0_98"/>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7</a:t>
            </a:fld>
            <a:endParaRPr/>
          </a:p>
        </p:txBody>
      </p:sp>
      <p:pic>
        <p:nvPicPr>
          <p:cNvPr id="211" name="Google Shape;211;g22c9e4c7141_0_98"/>
          <p:cNvPicPr preferRelativeResize="0"/>
          <p:nvPr/>
        </p:nvPicPr>
        <p:blipFill rotWithShape="1">
          <a:blip r:embed="rId3">
            <a:alphaModFix/>
          </a:blip>
          <a:srcRect l="34245" t="1506"/>
          <a:stretch/>
        </p:blipFill>
        <p:spPr>
          <a:xfrm>
            <a:off x="10345300" y="0"/>
            <a:ext cx="1785851" cy="1472551"/>
          </a:xfrm>
          <a:prstGeom prst="rect">
            <a:avLst/>
          </a:prstGeom>
          <a:noFill/>
          <a:ln>
            <a:noFill/>
          </a:ln>
        </p:spPr>
      </p:pic>
      <p:sp>
        <p:nvSpPr>
          <p:cNvPr id="212" name="Google Shape;212;g22c9e4c7141_0_98"/>
          <p:cNvSpPr txBox="1"/>
          <p:nvPr/>
        </p:nvSpPr>
        <p:spPr>
          <a:xfrm>
            <a:off x="5542075" y="1548750"/>
            <a:ext cx="6649800" cy="4186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2600" b="1" u="sng">
                <a:solidFill>
                  <a:schemeClr val="dk1"/>
                </a:solidFill>
                <a:latin typeface="Calibri"/>
                <a:ea typeface="Calibri"/>
                <a:cs typeface="Calibri"/>
                <a:sym typeface="Calibri"/>
              </a:rPr>
              <a:t>Human Assessment</a:t>
            </a:r>
            <a:endParaRPr sz="2600" b="1" u="sng">
              <a:solidFill>
                <a:schemeClr val="dk1"/>
              </a:solidFill>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Husband of 35 years</a:t>
            </a:r>
            <a:endParaRPr sz="2600">
              <a:latin typeface="Calibri"/>
              <a:ea typeface="Calibri"/>
              <a:cs typeface="Calibri"/>
              <a:sym typeface="Calibri"/>
            </a:endParaRPr>
          </a:p>
          <a:p>
            <a:pPr marL="457200" lvl="0" indent="-393700" algn="l" rtl="0">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Father of three children</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Four grandchildren that call him “Pop” </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Active member of his local Veteran Support Organization for past 7 years</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Mentor to young men in his church program</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Preparing for retirement from his job of 30 years</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Birthday in 6 days (60)</a:t>
            </a:r>
            <a:endParaRPr sz="2600">
              <a:latin typeface="Calibri"/>
              <a:ea typeface="Calibri"/>
              <a:cs typeface="Calibri"/>
              <a:sym typeface="Calibri"/>
            </a:endParaRPr>
          </a:p>
        </p:txBody>
      </p:sp>
      <p:sp>
        <p:nvSpPr>
          <p:cNvPr id="213" name="Google Shape;213;g22c9e4c7141_0_98"/>
          <p:cNvSpPr txBox="1"/>
          <p:nvPr/>
        </p:nvSpPr>
        <p:spPr>
          <a:xfrm>
            <a:off x="863575" y="1472550"/>
            <a:ext cx="3942600" cy="5850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lvl="0" indent="0" algn="l" rtl="0">
              <a:spcBef>
                <a:spcPts val="0"/>
              </a:spcBef>
              <a:spcAft>
                <a:spcPts val="0"/>
              </a:spcAft>
              <a:buNone/>
            </a:pPr>
            <a:r>
              <a:rPr lang="en-US" sz="2600" b="1" u="sng">
                <a:latin typeface="Calibri"/>
                <a:ea typeface="Calibri"/>
                <a:cs typeface="Calibri"/>
                <a:sym typeface="Calibri"/>
              </a:rPr>
              <a:t>Medical Assessment</a:t>
            </a:r>
            <a:endParaRPr sz="2600" b="1" u="sng">
              <a:latin typeface="Calibri"/>
              <a:ea typeface="Calibri"/>
              <a:cs typeface="Calibri"/>
              <a:sym typeface="Calibri"/>
            </a:endParaRPr>
          </a:p>
        </p:txBody>
      </p:sp>
      <p:pic>
        <p:nvPicPr>
          <p:cNvPr id="214" name="Google Shape;214;g22c9e4c7141_0_98"/>
          <p:cNvPicPr preferRelativeResize="0"/>
          <p:nvPr/>
        </p:nvPicPr>
        <p:blipFill>
          <a:blip r:embed="rId4">
            <a:alphaModFix/>
          </a:blip>
          <a:stretch>
            <a:fillRect/>
          </a:stretch>
        </p:blipFill>
        <p:spPr>
          <a:xfrm>
            <a:off x="193625" y="28375"/>
            <a:ext cx="2072024" cy="1379323"/>
          </a:xfrm>
          <a:prstGeom prst="rect">
            <a:avLst/>
          </a:prstGeom>
          <a:noFill/>
          <a:ln>
            <a:noFill/>
          </a:ln>
        </p:spPr>
      </p:pic>
      <p:sp>
        <p:nvSpPr>
          <p:cNvPr id="215" name="Google Shape;215;g22c9e4c7141_0_98"/>
          <p:cNvSpPr txBox="1"/>
          <p:nvPr/>
        </p:nvSpPr>
        <p:spPr>
          <a:xfrm>
            <a:off x="1835250" y="6422950"/>
            <a:ext cx="7496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a:latin typeface="Calibri"/>
                <a:ea typeface="Calibri"/>
                <a:cs typeface="Calibri"/>
                <a:sym typeface="Calibri"/>
              </a:rPr>
              <a:t>Assessment is for scenario purposes only and does not represent any specific actual patient..</a:t>
            </a:r>
            <a:endParaRPr i="1">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2"/>
                                        </p:tgtEl>
                                        <p:attrNameLst>
                                          <p:attrName>style.visibility</p:attrName>
                                        </p:attrNameLst>
                                      </p:cBhvr>
                                      <p:to>
                                        <p:strVal val="visible"/>
                                      </p:to>
                                    </p:set>
                                    <p:animEffect transition="in" filter="fade">
                                      <p:cBhvr>
                                        <p:cTn id="7" dur="2200"/>
                                        <p:tgtEl>
                                          <p:spTgt spid="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g22c9e4c7141_0_124"/>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Rewind back…..To the Beginning</a:t>
            </a:r>
            <a:endParaRPr/>
          </a:p>
        </p:txBody>
      </p:sp>
      <p:sp>
        <p:nvSpPr>
          <p:cNvPr id="222" name="Google Shape;222;g22c9e4c7141_0_124"/>
          <p:cNvSpPr txBox="1">
            <a:spLocks noGrp="1"/>
          </p:cNvSpPr>
          <p:nvPr>
            <p:ph type="body" idx="1"/>
          </p:nvPr>
        </p:nvSpPr>
        <p:spPr>
          <a:xfrm>
            <a:off x="1282150" y="1532650"/>
            <a:ext cx="10515600" cy="46443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US"/>
              <a:t>Jake was 14 years old when he was introduced to his first menthol cigarette from an older teen that obtained a free sample pack of menthol cigarettes for a tobacco van in his neighborhood.</a:t>
            </a:r>
            <a:endParaRPr/>
          </a:p>
          <a:p>
            <a:pPr marL="457200" lvl="0" indent="0" algn="l" rtl="0">
              <a:spcBef>
                <a:spcPts val="1000"/>
              </a:spcBef>
              <a:spcAft>
                <a:spcPts val="0"/>
              </a:spcAft>
              <a:buNone/>
            </a:pPr>
            <a:endParaRPr/>
          </a:p>
        </p:txBody>
      </p:sp>
      <p:sp>
        <p:nvSpPr>
          <p:cNvPr id="223" name="Google Shape;223;g22c9e4c7141_0_124"/>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8</a:t>
            </a:fld>
            <a:endParaRPr/>
          </a:p>
        </p:txBody>
      </p:sp>
      <p:pic>
        <p:nvPicPr>
          <p:cNvPr id="224" name="Google Shape;224;g22c9e4c7141_0_124"/>
          <p:cNvPicPr preferRelativeResize="0"/>
          <p:nvPr/>
        </p:nvPicPr>
        <p:blipFill rotWithShape="1">
          <a:blip r:embed="rId3">
            <a:alphaModFix/>
          </a:blip>
          <a:srcRect l="7764" t="23843" r="67413" b="30000"/>
          <a:stretch/>
        </p:blipFill>
        <p:spPr>
          <a:xfrm>
            <a:off x="3653874" y="2980206"/>
            <a:ext cx="4359127" cy="2279550"/>
          </a:xfrm>
          <a:prstGeom prst="rect">
            <a:avLst/>
          </a:prstGeom>
          <a:noFill/>
          <a:ln>
            <a:noFill/>
          </a:ln>
        </p:spPr>
      </p:pic>
      <p:sp>
        <p:nvSpPr>
          <p:cNvPr id="225" name="Google Shape;225;g22c9e4c7141_0_124"/>
          <p:cNvSpPr txBox="1"/>
          <p:nvPr/>
        </p:nvSpPr>
        <p:spPr>
          <a:xfrm>
            <a:off x="1393175" y="6343600"/>
            <a:ext cx="74967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i="1">
                <a:latin typeface="Calibri"/>
                <a:ea typeface="Calibri"/>
                <a:cs typeface="Calibri"/>
                <a:sym typeface="Calibri"/>
              </a:rPr>
              <a:t>For scenario purposes only and does not represent any specific actual patient..</a:t>
            </a:r>
            <a:endParaRPr i="1">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g22c9e4c7141_0_229"/>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Commercial Menthol Tobacco Use</a:t>
            </a:r>
            <a:endParaRPr/>
          </a:p>
        </p:txBody>
      </p:sp>
      <p:sp>
        <p:nvSpPr>
          <p:cNvPr id="232" name="Google Shape;232;g22c9e4c7141_0_229"/>
          <p:cNvSpPr txBox="1">
            <a:spLocks noGrp="1"/>
          </p:cNvSpPr>
          <p:nvPr>
            <p:ph type="body" idx="1"/>
          </p:nvPr>
        </p:nvSpPr>
        <p:spPr>
          <a:xfrm>
            <a:off x="1282150" y="1825625"/>
            <a:ext cx="10071600" cy="3413700"/>
          </a:xfrm>
          <a:prstGeom prst="rect">
            <a:avLst/>
          </a:prstGeom>
        </p:spPr>
        <p:txBody>
          <a:bodyPr spcFirstLastPara="1" wrap="square" lIns="91425" tIns="45700" rIns="91425" bIns="45700" anchor="t" anchorCtr="0">
            <a:normAutofit lnSpcReduction="20000"/>
          </a:bodyPr>
          <a:lstStyle/>
          <a:p>
            <a:pPr marL="457200" lvl="0" indent="-381000" algn="l" rtl="0">
              <a:lnSpc>
                <a:spcPct val="98750"/>
              </a:lnSpc>
              <a:spcBef>
                <a:spcPts val="5"/>
              </a:spcBef>
              <a:spcAft>
                <a:spcPts val="0"/>
              </a:spcAft>
              <a:buSzPts val="2400"/>
              <a:buChar char="●"/>
            </a:pPr>
            <a:r>
              <a:rPr lang="en-US" sz="2400">
                <a:solidFill>
                  <a:schemeClr val="dk1"/>
                </a:solidFill>
              </a:rPr>
              <a:t>From 1980 to 2018, an estimated </a:t>
            </a:r>
            <a:r>
              <a:rPr lang="en-US" sz="2400" b="1">
                <a:solidFill>
                  <a:schemeClr val="dk1"/>
                </a:solidFill>
              </a:rPr>
              <a:t>10.1 million people started smoking in the U.S. because of menthol </a:t>
            </a:r>
            <a:r>
              <a:rPr lang="en-US" sz="2400">
                <a:solidFill>
                  <a:schemeClr val="dk1"/>
                </a:solidFill>
              </a:rPr>
              <a:t>cigarettes and an estimated</a:t>
            </a:r>
            <a:r>
              <a:rPr lang="en-US" sz="2400" b="1">
                <a:solidFill>
                  <a:schemeClr val="dk1"/>
                </a:solidFill>
              </a:rPr>
              <a:t> 378,000</a:t>
            </a:r>
            <a:r>
              <a:rPr lang="en-US" sz="2400">
                <a:solidFill>
                  <a:schemeClr val="dk1"/>
                </a:solidFill>
              </a:rPr>
              <a:t> people died prematurely. </a:t>
            </a:r>
            <a:endParaRPr sz="2400">
              <a:solidFill>
                <a:schemeClr val="dk1"/>
              </a:solidFill>
            </a:endParaRPr>
          </a:p>
          <a:p>
            <a:pPr marL="457200" lvl="0" indent="0" algn="l" rtl="0">
              <a:lnSpc>
                <a:spcPct val="98750"/>
              </a:lnSpc>
              <a:spcBef>
                <a:spcPts val="5"/>
              </a:spcBef>
              <a:spcAft>
                <a:spcPts val="0"/>
              </a:spcAft>
              <a:buNone/>
            </a:pPr>
            <a:endParaRPr sz="2400">
              <a:solidFill>
                <a:schemeClr val="dk1"/>
              </a:solidFill>
            </a:endParaRPr>
          </a:p>
          <a:p>
            <a:pPr marL="457200" lvl="0" indent="-381000" algn="l" rtl="0">
              <a:lnSpc>
                <a:spcPct val="98750"/>
              </a:lnSpc>
              <a:spcBef>
                <a:spcPts val="5"/>
              </a:spcBef>
              <a:spcAft>
                <a:spcPts val="0"/>
              </a:spcAft>
              <a:buClr>
                <a:schemeClr val="dk1"/>
              </a:buClr>
              <a:buSzPts val="2400"/>
              <a:buFont typeface="Calibri"/>
              <a:buChar char="●"/>
            </a:pPr>
            <a:r>
              <a:rPr lang="en-US" sz="2400">
                <a:solidFill>
                  <a:schemeClr val="dk1"/>
                </a:solidFill>
              </a:rPr>
              <a:t>The tobacco industry markets menthol-flavored tobacco products to populations that have disproportionately experienced negative health and social outcomes due to unjust social determinants of health including Black Americans, low-income populations, LGBTQ+ populations, youth, and women.  </a:t>
            </a:r>
            <a:endParaRPr sz="2400">
              <a:solidFill>
                <a:schemeClr val="dk1"/>
              </a:solidFill>
            </a:endParaRPr>
          </a:p>
          <a:p>
            <a:pPr marL="457200" lvl="0" indent="0" algn="l" rtl="0">
              <a:lnSpc>
                <a:spcPct val="98750"/>
              </a:lnSpc>
              <a:spcBef>
                <a:spcPts val="5"/>
              </a:spcBef>
              <a:spcAft>
                <a:spcPts val="0"/>
              </a:spcAft>
              <a:buNone/>
            </a:pPr>
            <a:endParaRPr sz="2400">
              <a:solidFill>
                <a:schemeClr val="dk1"/>
              </a:solidFill>
              <a:latin typeface="Arial"/>
              <a:ea typeface="Arial"/>
              <a:cs typeface="Arial"/>
              <a:sym typeface="Arial"/>
            </a:endParaRPr>
          </a:p>
          <a:p>
            <a:pPr marL="457200" lvl="0" indent="0" algn="l" rtl="0">
              <a:lnSpc>
                <a:spcPct val="98750"/>
              </a:lnSpc>
              <a:spcBef>
                <a:spcPts val="5"/>
              </a:spcBef>
              <a:spcAft>
                <a:spcPts val="0"/>
              </a:spcAft>
              <a:buNone/>
            </a:pPr>
            <a:endParaRPr sz="1400">
              <a:solidFill>
                <a:schemeClr val="dk1"/>
              </a:solidFill>
              <a:latin typeface="Montserrat"/>
              <a:ea typeface="Montserrat"/>
              <a:cs typeface="Montserrat"/>
              <a:sym typeface="Montserrat"/>
            </a:endParaRPr>
          </a:p>
        </p:txBody>
      </p:sp>
      <p:sp>
        <p:nvSpPr>
          <p:cNvPr id="233" name="Google Shape;233;g22c9e4c7141_0_229"/>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9</a:t>
            </a:fld>
            <a:endParaRPr/>
          </a:p>
        </p:txBody>
      </p:sp>
      <p:sp>
        <p:nvSpPr>
          <p:cNvPr id="234" name="Google Shape;234;g22c9e4c7141_0_229"/>
          <p:cNvSpPr txBox="1"/>
          <p:nvPr/>
        </p:nvSpPr>
        <p:spPr>
          <a:xfrm>
            <a:off x="1127275" y="5808475"/>
            <a:ext cx="7191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a:latin typeface="Calibri"/>
                <a:ea typeface="Calibri"/>
                <a:cs typeface="Calibri"/>
                <a:sym typeface="Calibri"/>
              </a:rPr>
              <a:t>Source</a:t>
            </a:r>
            <a:r>
              <a:rPr lang="en-US">
                <a:latin typeface="Calibri"/>
                <a:ea typeface="Calibri"/>
                <a:cs typeface="Calibri"/>
                <a:sym typeface="Calibri"/>
              </a:rPr>
              <a:t>: </a:t>
            </a:r>
            <a:r>
              <a:rPr lang="en-US" u="sng">
                <a:solidFill>
                  <a:schemeClr val="hlink"/>
                </a:solidFill>
                <a:latin typeface="Calibri"/>
                <a:ea typeface="Calibri"/>
                <a:cs typeface="Calibri"/>
                <a:sym typeface="Calibri"/>
                <a:hlinkClick r:id="rId3"/>
              </a:rPr>
              <a:t>https://pubmed.ncbi.nlm.nih.gov/33632809/</a:t>
            </a:r>
            <a:r>
              <a:rPr lang="en-US">
                <a:latin typeface="Calibri"/>
                <a:ea typeface="Calibri"/>
                <a:cs typeface="Calibri"/>
                <a:sym typeface="Calibri"/>
              </a:rPr>
              <a:t> </a:t>
            </a:r>
            <a:endParaRPr>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MDH Pallette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093EAA3F8F16B47A753E66737761C97" ma:contentTypeVersion="15" ma:contentTypeDescription="Create a new document." ma:contentTypeScope="" ma:versionID="728d7ca0fe891709b8a28e63fc66d635">
  <xsd:schema xmlns:xsd="http://www.w3.org/2001/XMLSchema" xmlns:xs="http://www.w3.org/2001/XMLSchema" xmlns:p="http://schemas.microsoft.com/office/2006/metadata/properties" xmlns:ns2="9fa23521-5820-46c9-b968-4f4cc61e2276" xmlns:ns3="f06332cb-994b-4a35-97af-1f5b60e13a65" targetNamespace="http://schemas.microsoft.com/office/2006/metadata/properties" ma:root="true" ma:fieldsID="e9c3a25a22a558ed656b5893876d736d" ns2:_="" ns3:_="">
    <xsd:import namespace="9fa23521-5820-46c9-b968-4f4cc61e2276"/>
    <xsd:import namespace="f06332cb-994b-4a35-97af-1f5b60e13a6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fa23521-5820-46c9-b968-4f4cc61e22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d37ae30-1c3a-40e1-94c5-05ea5a1665a8"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06332cb-994b-4a35-97af-1f5b60e13a6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3dd9fc3-841d-4ad8-9608-186591a82c35}" ma:internalName="TaxCatchAll" ma:showField="CatchAllData" ma:web="f06332cb-994b-4a35-97af-1f5b60e13a6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fa23521-5820-46c9-b968-4f4cc61e2276">
      <Terms xmlns="http://schemas.microsoft.com/office/infopath/2007/PartnerControls"/>
    </lcf76f155ced4ddcb4097134ff3c332f>
    <TaxCatchAll xmlns="f06332cb-994b-4a35-97af-1f5b60e13a6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3EE8659-1F80-4AE8-9E33-C1A477207E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fa23521-5820-46c9-b968-4f4cc61e2276"/>
    <ds:schemaRef ds:uri="f06332cb-994b-4a35-97af-1f5b60e13a6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D73867A-50AB-48E8-834E-9E299530EEF4}">
  <ds:schemaRefs>
    <ds:schemaRef ds:uri="http://schemas.microsoft.com/office/2006/metadata/properties"/>
    <ds:schemaRef ds:uri="http://schemas.microsoft.com/office/infopath/2007/PartnerControls"/>
    <ds:schemaRef ds:uri="9fa23521-5820-46c9-b968-4f4cc61e2276"/>
    <ds:schemaRef ds:uri="f06332cb-994b-4a35-97af-1f5b60e13a65"/>
  </ds:schemaRefs>
</ds:datastoreItem>
</file>

<file path=customXml/itemProps3.xml><?xml version="1.0" encoding="utf-8"?>
<ds:datastoreItem xmlns:ds="http://schemas.openxmlformats.org/officeDocument/2006/customXml" ds:itemID="{2037F47B-2E72-4795-954D-370717658D5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38</Slides>
  <Notes>38</Notes>
  <HiddenSlides>0</HiddenSlides>
  <ScaleCrop>false</ScaleCrop>
  <HeadingPairs>
    <vt:vector size="4" baseType="variant">
      <vt:variant>
        <vt:lpstr>Theme</vt:lpstr>
      </vt:variant>
      <vt:variant>
        <vt:i4>2</vt:i4>
      </vt:variant>
      <vt:variant>
        <vt:lpstr>Slide Titles</vt:lpstr>
      </vt:variant>
      <vt:variant>
        <vt:i4>38</vt:i4>
      </vt:variant>
    </vt:vector>
  </HeadingPairs>
  <TitlesOfParts>
    <vt:vector size="40" baseType="lpstr">
      <vt:lpstr>Office Theme</vt:lpstr>
      <vt:lpstr>Office Theme</vt:lpstr>
      <vt:lpstr>Menthol Tobacco Use in Maryland - 911</vt:lpstr>
      <vt:lpstr> Mission and Vision</vt:lpstr>
      <vt:lpstr>Land Acknowledgement</vt:lpstr>
      <vt:lpstr>By the End of this Presentation You Will… </vt:lpstr>
      <vt:lpstr>PowerPoint Presentation</vt:lpstr>
      <vt:lpstr>Situation Report (Scenario)</vt:lpstr>
      <vt:lpstr>JAKE’S ASSESSMENT </vt:lpstr>
      <vt:lpstr>Rewind back…..To the Beginning</vt:lpstr>
      <vt:lpstr>Commercial Menthol Tobacco Use</vt:lpstr>
      <vt:lpstr>Common Tobacco Industry Strategies to Grow Consumer Pool in the Black Community</vt:lpstr>
      <vt:lpstr> Menthol Report  </vt:lpstr>
      <vt:lpstr>Key Findings from  Stopping Menthol Saving Lives Report</vt:lpstr>
      <vt:lpstr>2nd Key Finding from  Stopping Menthol Saving Lives Report</vt:lpstr>
      <vt:lpstr>3rd Key Finding from  Stopping Menthol Saving Lives Report</vt:lpstr>
      <vt:lpstr>FDA &amp; Menthol</vt:lpstr>
      <vt:lpstr>FDA &amp; Menthol</vt:lpstr>
      <vt:lpstr>FDA &amp; Menthol</vt:lpstr>
      <vt:lpstr>Let’s Talk About Maryland Specifically</vt:lpstr>
      <vt:lpstr>Tobacco Industry Influence in Maryland</vt:lpstr>
      <vt:lpstr>     Results of 3.14 Billion Dollars in Advertising (126.1 million in MD) </vt:lpstr>
      <vt:lpstr>Toll of Tobacco Use in Maryland Cont….</vt:lpstr>
      <vt:lpstr>  Toll of Tobacco Use in Maryland</vt:lpstr>
      <vt:lpstr>Menthol Tobacco Use in Maryland</vt:lpstr>
      <vt:lpstr>PowerPoint Presentation</vt:lpstr>
      <vt:lpstr>PowerPoint Presentation</vt:lpstr>
      <vt:lpstr>Menthol is a Social Justice Issue</vt:lpstr>
      <vt:lpstr>MENTHOL IS A SOCIAL JUSTICE ISSUE</vt:lpstr>
      <vt:lpstr>Menthol is a Social Justice Issue Cont…</vt:lpstr>
      <vt:lpstr>PowerPoint Presentation</vt:lpstr>
      <vt:lpstr>Now we take action!   Action Steps/Community Strategies &amp; Activities</vt:lpstr>
      <vt:lpstr>Action Steps/Community Strategies &amp; Activities</vt:lpstr>
      <vt:lpstr>Additional Approaches to  Address Menthol at the Local Level </vt:lpstr>
      <vt:lpstr>Additional Approaches to  Address Menthol at the Local Level</vt:lpstr>
      <vt:lpstr>Resources to Support Your Efforts</vt:lpstr>
      <vt:lpstr>Remember Jake’s Assessment </vt:lpstr>
      <vt:lpstr>Potential Impact of  Support for Jake</vt:lpstr>
      <vt:lpstr>End of the Day Message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Maureen C. Regan -MDH-</dc:creator>
  <cp:revision>2</cp:revision>
  <dcterms:created xsi:type="dcterms:W3CDTF">2018-02-09T13:05:01Z</dcterms:created>
  <dcterms:modified xsi:type="dcterms:W3CDTF">2025-03-26T15:47:18Z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0x0101001093EAA3F8F16B47A753E66737761C97</vt:lpwstr>
  </property>
  <property fmtid="{D5CDD505-2E9C-101B-9397-08002B2CF9AE}" pid="3" name="MediaServiceImageTags">
    <vt:lpwstr/>
  </property>
</Properties>
</file>