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sd.state.md.us/comar/comarhtml/10/10.09.24.02.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Office Of Eligibility is the hub of Medicaid eligibility policy.  There are many “coverage groups” within Medicaid but today we are focussing on SNT and Guardianship and how they affect the  Medicaid applicant/beneficiary.  </a:t>
            </a:r>
            <a:endParaRPr/>
          </a:p>
        </p:txBody>
      </p:sp>
      <p:sp>
        <p:nvSpPr>
          <p:cNvPr id="125" name="Google Shape;1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29f07e347_2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29f07e347_2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When a SNT is drafted the attorney should refer to this checklist and include this checklist with final but not executed Trust to OES for a review.  Upon approval from the Department a letter of the approval  will be returned to the attorney along with the Stamped approved SNT.   Once Executed and funded Trustee submits it to the Division of Recoveries and financial Service, as well as yearly accountancy, as required.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29f07e347_2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29f07e347_2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e9cfe58c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0e9cfe58c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30e9cfe58c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29f07e347_2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29f07e347_2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0e9cfe58c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0e9cfe58c9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30e9cfe58c9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0e9cfe58c9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0e9cfe58c9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30e9cfe58c9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29f07e347_2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29f07e347_2_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29f07e347_2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29f07e347_2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0e9cfe58c9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0e9cfe58c9_2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30e9cfe58c9_2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129f07e347_2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129f07e347_2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rgbClr val="262626"/>
                </a:solidFill>
              </a:rPr>
              <a:t>42 U.S.C. </a:t>
            </a:r>
            <a:r>
              <a:rPr lang="en-US" sz="1000">
                <a:solidFill>
                  <a:srgbClr val="262626"/>
                </a:solidFill>
                <a:highlight>
                  <a:schemeClr val="lt1"/>
                </a:highlight>
              </a:rPr>
              <a:t>§</a:t>
            </a:r>
            <a:r>
              <a:rPr lang="en-US" sz="1000">
                <a:solidFill>
                  <a:srgbClr val="262626"/>
                </a:solidFill>
              </a:rPr>
              <a:t>1396p (d)(4)(C) </a:t>
            </a:r>
            <a:r>
              <a:rPr lang="en-US" sz="1000"/>
              <a:t>S</a:t>
            </a:r>
            <a:r>
              <a:rPr lang="en-US" sz="1100"/>
              <a:t>ets forth exceptions to the general rule of counting Trust as income and resources for the purpose of Medicaid Eligibility</a:t>
            </a:r>
            <a:endParaRPr b="1"/>
          </a:p>
          <a:p>
            <a:pPr marL="0" lvl="0" indent="0" algn="l" rtl="0">
              <a:lnSpc>
                <a:spcPct val="90000"/>
              </a:lnSpc>
              <a:spcBef>
                <a:spcPts val="1600"/>
              </a:spcBef>
              <a:spcAft>
                <a:spcPts val="0"/>
              </a:spcAft>
              <a:buNone/>
            </a:pPr>
            <a:r>
              <a:rPr lang="en-US" b="1">
                <a:solidFill>
                  <a:schemeClr val="dk1"/>
                </a:solidFill>
              </a:rPr>
              <a:t>Trusts Established by Non- Profit Association</a:t>
            </a:r>
            <a:endParaRPr b="1">
              <a:solidFill>
                <a:schemeClr val="dk1"/>
              </a:solidFill>
            </a:endParaRPr>
          </a:p>
          <a:p>
            <a:pPr marL="457200" marR="0" lvl="0" indent="0" algn="l" rtl="0">
              <a:lnSpc>
                <a:spcPct val="115000"/>
              </a:lnSpc>
              <a:spcBef>
                <a:spcPts val="0"/>
              </a:spcBef>
              <a:spcAft>
                <a:spcPts val="0"/>
              </a:spcAft>
              <a:buClr>
                <a:schemeClr val="dk1"/>
              </a:buClr>
              <a:buSzPts val="1100"/>
              <a:buFont typeface="Arial"/>
              <a:buNone/>
            </a:pPr>
            <a:r>
              <a:rPr lang="en-US">
                <a:solidFill>
                  <a:schemeClr val="dk1"/>
                </a:solidFill>
              </a:rPr>
              <a:t>A trust which contains the assets of a disabled individual and which meets all of the following criteria is not subject to consideration as an available resource or as a resource disposed of.</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1) The beneficiary (A/R) is a disabled person as defined in </a:t>
            </a:r>
            <a:r>
              <a:rPr lang="en-US" u="sng">
                <a:solidFill>
                  <a:srgbClr val="1155CC"/>
                </a:solidFill>
                <a:hlinkClick r:id="rId3">
                  <a:extLst>
                    <a:ext uri="{A12FA001-AC4F-418D-AE19-62706E023703}">
                      <ahyp:hlinkClr xmlns:ahyp="http://schemas.microsoft.com/office/drawing/2018/hyperlinkcolor" val="tx"/>
                    </a:ext>
                  </a:extLst>
                </a:hlinkClick>
              </a:rPr>
              <a:t>COMAR </a:t>
            </a:r>
            <a:r>
              <a:rPr lang="en-US" sz="9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10.09.24.02§B(2)</a:t>
            </a:r>
            <a:br>
              <a:rPr lang="en-US" sz="900">
                <a:solidFill>
                  <a:schemeClr val="dk1"/>
                </a:solidFill>
                <a:latin typeface="Times New Roman"/>
                <a:ea typeface="Times New Roman"/>
                <a:cs typeface="Times New Roman"/>
                <a:sym typeface="Times New Roman"/>
              </a:rPr>
            </a:br>
            <a:r>
              <a:rPr lang="en-US">
                <a:solidFill>
                  <a:schemeClr val="dk1"/>
                </a:solidFill>
              </a:rPr>
              <a:t>2) The trust is established by a non-profit association;</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3) The trust is managed by the non- profit association;</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4) A separate account is maintained for each beneficiary of the trust but the </a:t>
            </a:r>
            <a:br>
              <a:rPr lang="en-US">
                <a:solidFill>
                  <a:schemeClr val="dk1"/>
                </a:solidFill>
              </a:rPr>
            </a:br>
            <a:r>
              <a:rPr lang="en-US">
                <a:solidFill>
                  <a:schemeClr val="dk1"/>
                </a:solidFill>
              </a:rPr>
              <a:t>    accounts are pooled for purposes of management and investment;</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5) The accounts in the trust are established solely for the benefit of a disabled </a:t>
            </a:r>
            <a:br>
              <a:rPr lang="en-US">
                <a:solidFill>
                  <a:schemeClr val="dk1"/>
                </a:solidFill>
              </a:rPr>
            </a:br>
            <a:r>
              <a:rPr lang="en-US">
                <a:solidFill>
                  <a:schemeClr val="dk1"/>
                </a:solidFill>
              </a:rPr>
              <a:t>    A/R by the disabled A/R or by a: </a:t>
            </a:r>
            <a:endParaRPr>
              <a:solidFill>
                <a:schemeClr val="dk1"/>
              </a:solidFill>
            </a:endParaRPr>
          </a:p>
          <a:p>
            <a:pPr marL="1371600" lvl="0" indent="-317500" algn="l" rtl="0">
              <a:lnSpc>
                <a:spcPct val="115000"/>
              </a:lnSpc>
              <a:spcBef>
                <a:spcPts val="0"/>
              </a:spcBef>
              <a:spcAft>
                <a:spcPts val="0"/>
              </a:spcAft>
              <a:buClr>
                <a:schemeClr val="dk1"/>
              </a:buClr>
              <a:buSzPts val="1400"/>
              <a:buChar char="●"/>
            </a:pPr>
            <a:r>
              <a:rPr lang="en-US">
                <a:solidFill>
                  <a:schemeClr val="dk1"/>
                </a:solidFill>
              </a:rPr>
              <a:t>Parent; </a:t>
            </a:r>
            <a:endParaRPr>
              <a:solidFill>
                <a:schemeClr val="dk1"/>
              </a:solidFill>
            </a:endParaRPr>
          </a:p>
          <a:p>
            <a:pPr marL="1371600" lvl="0" indent="-317500" algn="l" rtl="0">
              <a:lnSpc>
                <a:spcPct val="115000"/>
              </a:lnSpc>
              <a:spcBef>
                <a:spcPts val="0"/>
              </a:spcBef>
              <a:spcAft>
                <a:spcPts val="0"/>
              </a:spcAft>
              <a:buClr>
                <a:schemeClr val="dk1"/>
              </a:buClr>
              <a:buSzPts val="1400"/>
              <a:buChar char="●"/>
            </a:pPr>
            <a:r>
              <a:rPr lang="en-US">
                <a:solidFill>
                  <a:schemeClr val="dk1"/>
                </a:solidFill>
              </a:rPr>
              <a:t>Grandparent; </a:t>
            </a:r>
            <a:endParaRPr>
              <a:solidFill>
                <a:schemeClr val="dk1"/>
              </a:solidFill>
            </a:endParaRPr>
          </a:p>
          <a:p>
            <a:pPr marL="1371600" lvl="0" indent="-317500" algn="l" rtl="0">
              <a:lnSpc>
                <a:spcPct val="115000"/>
              </a:lnSpc>
              <a:spcBef>
                <a:spcPts val="0"/>
              </a:spcBef>
              <a:spcAft>
                <a:spcPts val="0"/>
              </a:spcAft>
              <a:buClr>
                <a:schemeClr val="dk1"/>
              </a:buClr>
              <a:buSzPts val="1400"/>
              <a:buChar char="●"/>
            </a:pPr>
            <a:r>
              <a:rPr lang="en-US">
                <a:solidFill>
                  <a:schemeClr val="dk1"/>
                </a:solidFill>
              </a:rPr>
              <a:t>Legal guardian; or</a:t>
            </a:r>
            <a:endParaRPr>
              <a:solidFill>
                <a:schemeClr val="dk1"/>
              </a:solidFill>
            </a:endParaRPr>
          </a:p>
          <a:p>
            <a:pPr marL="1371600" lvl="0" indent="-317500" algn="l" rtl="0">
              <a:lnSpc>
                <a:spcPct val="115000"/>
              </a:lnSpc>
              <a:spcBef>
                <a:spcPts val="0"/>
              </a:spcBef>
              <a:spcAft>
                <a:spcPts val="0"/>
              </a:spcAft>
              <a:buClr>
                <a:schemeClr val="dk1"/>
              </a:buClr>
              <a:buSzPts val="1400"/>
              <a:buChar char="●"/>
            </a:pPr>
            <a:r>
              <a:rPr lang="en-US">
                <a:solidFill>
                  <a:schemeClr val="dk1"/>
                </a:solidFill>
              </a:rPr>
              <a:t>Court; and</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6) The trust contains a provision that, upon the death of the A/R, the amounts remaining in the A/R‘s account and not retained by the trust will reimburse theState for all Medical Assistance payments made on behalf of the A/R.</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The second criterion above, non-profit status, must be verified by documentation submitted by the organization. The sixth criterion above is met only if the language of the trust is specifically approved in writing by the office of the Attorney General (AG). Any trust not accompanied by the AG‘s approval does not meet the necessary condition and will be treated in accordance with all other provisions of OBRA ‘93. It is the responsibility of the A/R to provide documentation of the non-profit status of the organization and the appropriate approval of the recovery provision.</a:t>
            </a:r>
            <a:br>
              <a:rPr lang="en-US">
                <a:solidFill>
                  <a:schemeClr val="dk1"/>
                </a:solidFill>
              </a:rPr>
            </a:b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29f07e347_2_5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29f07e347_2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b="1">
                <a:solidFill>
                  <a:schemeClr val="dk1"/>
                </a:solidFill>
              </a:rPr>
              <a:t>All Maryland residents requesting MA or for whom MA is requested will be considered for  Maryland Medicaid.  Medicaid eligibility is determined based on a correctly signed application and meeting </a:t>
            </a:r>
            <a:r>
              <a:rPr lang="en-US" b="1"/>
              <a:t>eligibility criteria</a:t>
            </a:r>
            <a:r>
              <a:rPr lang="en-US" b="1">
                <a:solidFill>
                  <a:schemeClr val="dk1"/>
                </a:solidFill>
              </a:rPr>
              <a:t> of the specific program to which the individual applies.</a:t>
            </a:r>
            <a:endParaRPr b="1">
              <a:solidFill>
                <a:schemeClr val="dk1"/>
              </a:solidFill>
            </a:endParaRPr>
          </a:p>
          <a:p>
            <a:pPr marL="0" lvl="0" indent="0" algn="l" rtl="0">
              <a:lnSpc>
                <a:spcPct val="115000"/>
              </a:lnSpc>
              <a:spcBef>
                <a:spcPts val="0"/>
              </a:spcBef>
              <a:spcAft>
                <a:spcPts val="0"/>
              </a:spcAft>
              <a:buNone/>
            </a:pPr>
            <a:r>
              <a:rPr lang="en-US" b="1"/>
              <a:t>Medicaid is the payor of last resort.</a:t>
            </a:r>
            <a:endParaRPr b="1"/>
          </a:p>
          <a:p>
            <a:pPr marL="0" lvl="0" indent="0" algn="l" rtl="0">
              <a:lnSpc>
                <a:spcPct val="115000"/>
              </a:lnSpc>
              <a:spcBef>
                <a:spcPts val="0"/>
              </a:spcBef>
              <a:spcAft>
                <a:spcPts val="0"/>
              </a:spcAft>
              <a:buNone/>
            </a:pP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t>Funding is often a 50/50 split, but certain coverage groups are subject to higher federal contribution.</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129f07e347_2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129f07e347_2_1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0e9cfe58c9_2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0e9cfe58c9_2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30e9cfe58c9_2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29f07e347_2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29f07e347_2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signed application is required. The signature must be of the applicant,or from a written authority given by the applicant or one that is  obtained  by a legal authority, example POA or court appointed.    </a:t>
            </a:r>
            <a:endParaRPr/>
          </a:p>
          <a:p>
            <a:pPr marL="0" lvl="0" indent="0" algn="l" rtl="0">
              <a:spcBef>
                <a:spcPts val="0"/>
              </a:spcBef>
              <a:spcAft>
                <a:spcPts val="0"/>
              </a:spcAft>
              <a:buNone/>
            </a:pPr>
            <a:endParaRPr/>
          </a:p>
          <a:p>
            <a:pPr marL="0" lvl="0" indent="0" algn="l" rtl="0">
              <a:spcBef>
                <a:spcPts val="0"/>
              </a:spcBef>
              <a:spcAft>
                <a:spcPts val="0"/>
              </a:spcAft>
              <a:buNone/>
            </a:pPr>
            <a:r>
              <a:rPr lang="en-US"/>
              <a:t>Maryland Health Connection  s an Insurance Marketplace offered to individual who are not covered through employers.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29f07e347_2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29f07e347_2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INTRO:</a:t>
            </a:r>
            <a:r>
              <a:rPr lang="en-US"/>
              <a:t>  The coverage groups for which the individual is applying will determine specific eligibility criteria.  SNT and guardianship cases are most common with the requirements of  LTC eligibility, so I will speak mainly to those criteria.</a:t>
            </a:r>
            <a:endParaRPr/>
          </a:p>
          <a:p>
            <a:pPr marL="0" lvl="0" indent="0" algn="l" rtl="0">
              <a:spcBef>
                <a:spcPts val="0"/>
              </a:spcBef>
              <a:spcAft>
                <a:spcPts val="0"/>
              </a:spcAft>
              <a:buNone/>
            </a:pPr>
            <a:endParaRPr/>
          </a:p>
          <a:p>
            <a:pPr marL="0" lvl="0" indent="0" algn="l" rtl="0">
              <a:spcBef>
                <a:spcPts val="0"/>
              </a:spcBef>
              <a:spcAft>
                <a:spcPts val="0"/>
              </a:spcAft>
              <a:buNone/>
            </a:pPr>
            <a:r>
              <a:rPr lang="en-US"/>
              <a:t>Some examples of Income- earned income from working  or spouse working </a:t>
            </a:r>
            <a:endParaRPr/>
          </a:p>
          <a:p>
            <a:pPr marL="0" lvl="0" indent="0" algn="l" rtl="0">
              <a:spcBef>
                <a:spcPts val="0"/>
              </a:spcBef>
              <a:spcAft>
                <a:spcPts val="0"/>
              </a:spcAft>
              <a:buNone/>
            </a:pPr>
            <a:r>
              <a:rPr lang="en-US"/>
              <a:t> unearned income - SSA, Trust income, pension etc</a:t>
            </a:r>
            <a:endParaRPr/>
          </a:p>
          <a:p>
            <a:pPr marL="0" lvl="0" indent="0" algn="l" rtl="0">
              <a:spcBef>
                <a:spcPts val="0"/>
              </a:spcBef>
              <a:spcAft>
                <a:spcPts val="0"/>
              </a:spcAft>
              <a:buNone/>
            </a:pPr>
            <a:endParaRPr/>
          </a:p>
          <a:p>
            <a:pPr marL="0" lvl="0" indent="0" algn="l" rtl="0">
              <a:spcBef>
                <a:spcPts val="0"/>
              </a:spcBef>
              <a:spcAft>
                <a:spcPts val="0"/>
              </a:spcAft>
              <a:buNone/>
            </a:pPr>
            <a:r>
              <a:rPr lang="en-US" b="1"/>
              <a:t>Since Medicaid is the payor of last resort the A/R MUST apply for all income ( and resources) in which they are entitled.</a:t>
            </a:r>
            <a:endParaRPr b="1"/>
          </a:p>
          <a:p>
            <a:pPr marL="0" lvl="0" indent="0" algn="l" rtl="0">
              <a:spcBef>
                <a:spcPts val="0"/>
              </a:spcBef>
              <a:spcAft>
                <a:spcPts val="0"/>
              </a:spcAft>
              <a:buNone/>
            </a:pPr>
            <a:endParaRPr b="1"/>
          </a:p>
          <a:p>
            <a:pPr marL="0" lvl="0" indent="0" algn="l" rtl="0">
              <a:spcBef>
                <a:spcPts val="0"/>
              </a:spcBef>
              <a:spcAft>
                <a:spcPts val="0"/>
              </a:spcAft>
              <a:buNone/>
            </a:pPr>
            <a:r>
              <a:rPr lang="en-US"/>
              <a:t>Resources, example,  CH/SV, Real property, Trust, stocks etc</a:t>
            </a:r>
            <a:endParaRPr/>
          </a:p>
          <a:p>
            <a:pPr marL="0" lvl="0" indent="0" algn="l" rtl="0">
              <a:spcBef>
                <a:spcPts val="0"/>
              </a:spcBef>
              <a:spcAft>
                <a:spcPts val="0"/>
              </a:spcAft>
              <a:buNone/>
            </a:pPr>
            <a:endParaRPr/>
          </a:p>
          <a:p>
            <a:pPr marL="0" lvl="0" indent="0" algn="l" rtl="0">
              <a:spcBef>
                <a:spcPts val="0"/>
              </a:spcBef>
              <a:spcAft>
                <a:spcPts val="0"/>
              </a:spcAft>
              <a:buNone/>
            </a:pPr>
            <a:r>
              <a:rPr lang="en-US"/>
              <a:t>Evaluation of resources,   Month of application and 5 year look back period, and throughout eligibility</a:t>
            </a:r>
            <a:endParaRPr/>
          </a:p>
          <a:p>
            <a:pPr marL="0" lvl="0" indent="0" algn="l" rtl="0">
              <a:spcBef>
                <a:spcPts val="0"/>
              </a:spcBef>
              <a:spcAft>
                <a:spcPts val="0"/>
              </a:spcAft>
              <a:buNone/>
            </a:pPr>
            <a:r>
              <a:rPr lang="en-US"/>
              <a:t>HIS/ HER /Theirs  resources is reviewed for the past 5 years. </a:t>
            </a:r>
            <a:endParaRPr/>
          </a:p>
          <a:p>
            <a:pPr marL="0" lvl="0" indent="0" algn="l" rtl="0">
              <a:spcBef>
                <a:spcPts val="0"/>
              </a:spcBef>
              <a:spcAft>
                <a:spcPts val="0"/>
              </a:spcAft>
              <a:buNone/>
            </a:pPr>
            <a:r>
              <a:rPr lang="en-US"/>
              <a:t>Your money / your needs.  </a:t>
            </a:r>
            <a:endParaRPr/>
          </a:p>
          <a:p>
            <a:pPr marL="0" lvl="0" indent="0" algn="l" rtl="0">
              <a:spcBef>
                <a:spcPts val="0"/>
              </a:spcBef>
              <a:spcAft>
                <a:spcPts val="0"/>
              </a:spcAft>
              <a:buNone/>
            </a:pPr>
            <a:r>
              <a:rPr lang="en-US"/>
              <a:t>Assets disposed  for less than fair market value are penalized.  </a:t>
            </a:r>
            <a:endParaRPr/>
          </a:p>
          <a:p>
            <a:pPr marL="0" lvl="0" indent="0" algn="l" rtl="0">
              <a:spcBef>
                <a:spcPts val="0"/>
              </a:spcBef>
              <a:spcAft>
                <a:spcPts val="0"/>
              </a:spcAft>
              <a:buNone/>
            </a:pPr>
            <a:r>
              <a:rPr lang="en-US"/>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29f07e347_2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29f07e347_2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Applicant is required to list all property/accounts in which they have ownership interest </a:t>
            </a:r>
            <a:endParaRPr/>
          </a:p>
          <a:p>
            <a:pPr marL="0" lvl="0" indent="0" algn="l" rtl="0">
              <a:spcBef>
                <a:spcPts val="0"/>
              </a:spcBef>
              <a:spcAft>
                <a:spcPts val="0"/>
              </a:spcAft>
              <a:buNone/>
            </a:pPr>
            <a:r>
              <a:rPr lang="en-US"/>
              <a:t>on the application and may be asked to supply documentation.  If AVS lists an asset of which the applicant is unaware the applicant can rebut AVS findings.  Examples: real property that was sold but there was a lag time in the court documentation; or a closed bank account.  The applicant must provide proof that they no longer own asset.</a:t>
            </a:r>
            <a:endParaRPr/>
          </a:p>
          <a:p>
            <a:pPr marL="0" lvl="0" indent="0" algn="l" rtl="0">
              <a:spcBef>
                <a:spcPts val="0"/>
              </a:spcBef>
              <a:spcAft>
                <a:spcPts val="0"/>
              </a:spcAft>
              <a:buNone/>
            </a:pPr>
            <a:r>
              <a:rPr lang="en-US"/>
              <a:t>Burden of proof is on the applicant.  Case managers are to assist the applicant where ever they can.  </a:t>
            </a:r>
            <a:endParaRPr/>
          </a:p>
          <a:p>
            <a:pPr marL="0" lvl="0" indent="0" algn="l" rtl="0">
              <a:spcBef>
                <a:spcPts val="0"/>
              </a:spcBef>
              <a:spcAft>
                <a:spcPts val="0"/>
              </a:spcAft>
              <a:buNone/>
            </a:pPr>
            <a:r>
              <a:rPr lang="en-US"/>
              <a:t>Guardianships can be the most difficult to provide proof of assets that are unknown to the applicant.  Each case is unique and documentation of the research to obtain the assets or rebut the asset helps the Case managers in determining eligibility.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29f07e347_2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29f07e347_2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Char char="●"/>
            </a:pPr>
            <a:r>
              <a:rPr lang="en-US">
                <a:solidFill>
                  <a:schemeClr val="dk1"/>
                </a:solidFill>
              </a:rPr>
              <a:t>.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29f07e347_2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29f07e347_2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US" sz="1100"/>
              <a:t>It is the responsibility of the authorized representative to submit changes/requests to the Case manager. </a:t>
            </a:r>
            <a:endParaRPr sz="1100"/>
          </a:p>
          <a:p>
            <a:pPr marL="0" lvl="0" indent="45720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29f07e347_2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29f07e347_2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371600" lvl="1" indent="-304800" algn="l" rtl="0">
              <a:lnSpc>
                <a:spcPct val="90000"/>
              </a:lnSpc>
              <a:spcBef>
                <a:spcPts val="1000"/>
              </a:spcBef>
              <a:spcAft>
                <a:spcPts val="0"/>
              </a:spcAft>
              <a:buClr>
                <a:srgbClr val="262626"/>
              </a:buClr>
              <a:buSzPts val="1200"/>
              <a:buFont typeface="Calibri"/>
              <a:buChar char="○"/>
            </a:pPr>
            <a:r>
              <a:rPr lang="en-US">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Guardian of the Person or Guardian of the Property</a:t>
            </a:r>
            <a:r>
              <a:rPr lang="en-US">
                <a:solidFill>
                  <a:schemeClr val="dk1"/>
                </a:solidFill>
                <a:latin typeface="Calibri"/>
                <a:ea typeface="Calibri"/>
                <a:cs typeface="Calibri"/>
                <a:sym typeface="Calibri"/>
              </a:rPr>
              <a:t>–The  nursing home resident’s personal needs allowance can be increased in order to permit monthly compensation to a court ordered person or organization appointed as guardian of property or guardian of person, not to exceed $50.00 per guardian per month. An individual appointed guardian for both purposes is allowed $50.00.  Proof of the Court-Appointed Guardianship and an OES#16 or other written request to receive the Guardian Allowance must be submitted to the LDSS Case Manager for the increase/change to take effect the following month.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29f07e347_2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29f07e347_2_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INTRO:  </a:t>
            </a:r>
            <a:r>
              <a:rPr lang="en-US">
                <a:solidFill>
                  <a:schemeClr val="dk1"/>
                </a:solidFill>
              </a:rPr>
              <a:t>A special needs trust is a self-settled trust containing at least some funds owned by the disabled beneficiary. Under the Social Security Act at 1917(d), the grantor of the trust may be the disabled beneficiary him- or herself; beneficiary’s parent or grandparent; beneficiary’s guardian; or a Court. </a:t>
            </a:r>
            <a:endParaRPr>
              <a:solidFill>
                <a:schemeClr val="dk1"/>
              </a:solidFill>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sz="1100"/>
              <a:t>42 U.S.C. </a:t>
            </a:r>
            <a:r>
              <a:rPr lang="en-US" sz="1100">
                <a:highlight>
                  <a:schemeClr val="lt1"/>
                </a:highlight>
              </a:rPr>
              <a:t>§</a:t>
            </a:r>
            <a:r>
              <a:rPr lang="en-US" sz="1100"/>
              <a:t>1396p (d)(4)(A) Sets forth exceptions to the general rule of counting Trust as income and resources for the purpose of Medicaid Eligibility</a:t>
            </a:r>
            <a:endParaRPr sz="100"/>
          </a:p>
          <a:p>
            <a:pPr marL="0" lvl="0" indent="0" algn="l" rtl="0">
              <a:lnSpc>
                <a:spcPct val="115000"/>
              </a:lnSpc>
              <a:spcBef>
                <a:spcPts val="1600"/>
              </a:spcBef>
              <a:spcAft>
                <a:spcPts val="0"/>
              </a:spcAft>
              <a:buNone/>
            </a:pPr>
            <a:endParaRPr/>
          </a:p>
          <a:p>
            <a:pPr marL="0" lvl="0" indent="0" algn="l" rtl="0">
              <a:lnSpc>
                <a:spcPct val="115000"/>
              </a:lnSpc>
              <a:spcBef>
                <a:spcPts val="0"/>
              </a:spcBef>
              <a:spcAft>
                <a:spcPts val="0"/>
              </a:spcAft>
              <a:buNone/>
            </a:pPr>
            <a:r>
              <a:rPr lang="en-US">
                <a:solidFill>
                  <a:schemeClr val="dk1"/>
                </a:solidFill>
              </a:rPr>
              <a:t>In order not to be countable as a resource, a Special Needs Trust established after August 10, 1993 must meet all the following criteria as specified in COMAR 10.09.24.08-2C.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2"/>
          <p:cNvSpPr/>
          <p:nvPr/>
        </p:nvSpPr>
        <p:spPr>
          <a:xfrm>
            <a:off x="0" y="1550987"/>
            <a:ext cx="12192000" cy="4423144"/>
          </a:xfrm>
          <a:prstGeom prst="rect">
            <a:avLst/>
          </a:prstGeom>
          <a:solidFill>
            <a:schemeClr val="lt1">
              <a:alpha val="7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txBox="1">
            <a:spLocks noGrp="1"/>
          </p:cNvSpPr>
          <p:nvPr>
            <p:ph type="ctrTitle"/>
          </p:nvPr>
        </p:nvSpPr>
        <p:spPr>
          <a:xfrm>
            <a:off x="1523694" y="2808325"/>
            <a:ext cx="9144000" cy="13385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4373217"/>
            <a:ext cx="9144000" cy="3876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C40E3E"/>
              </a:buClr>
              <a:buSzPts val="2400"/>
              <a:buNone/>
              <a:defRPr sz="2400" b="1">
                <a:solidFill>
                  <a:srgbClr val="C40E3E"/>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1524000" y="4940300"/>
            <a:ext cx="9144000" cy="36671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C40E3E"/>
              </a:buClr>
              <a:buSzPts val="2400"/>
              <a:buNone/>
              <a:defRPr sz="2400">
                <a:solidFill>
                  <a:srgbClr val="C40E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2"/>
          <p:cNvPicPr preferRelativeResize="0"/>
          <p:nvPr/>
        </p:nvPicPr>
        <p:blipFill rotWithShape="1">
          <a:blip r:embed="rId2">
            <a:alphaModFix/>
          </a:blip>
          <a:srcRect/>
          <a:stretch/>
        </p:blipFill>
        <p:spPr>
          <a:xfrm>
            <a:off x="5480884" y="1900887"/>
            <a:ext cx="1229620" cy="992976"/>
          </a:xfrm>
          <a:prstGeom prst="rect">
            <a:avLst/>
          </a:prstGeom>
          <a:noFill/>
          <a:ln>
            <a:noFill/>
          </a:ln>
        </p:spPr>
      </p:pic>
      <p:pic>
        <p:nvPicPr>
          <p:cNvPr id="20" name="Google Shape;20;p2"/>
          <p:cNvPicPr preferRelativeResize="0"/>
          <p:nvPr/>
        </p:nvPicPr>
        <p:blipFill rotWithShape="1">
          <a:blip r:embed="rId3">
            <a:alphaModFix/>
          </a:blip>
          <a:srcRect/>
          <a:stretch/>
        </p:blipFill>
        <p:spPr>
          <a:xfrm>
            <a:off x="-610" y="-10160"/>
            <a:ext cx="12192000" cy="1837010"/>
          </a:xfrm>
          <a:prstGeom prst="rect">
            <a:avLst/>
          </a:prstGeom>
          <a:noFill/>
          <a:ln>
            <a:noFill/>
          </a:ln>
        </p:spPr>
      </p:pic>
      <p:pic>
        <p:nvPicPr>
          <p:cNvPr id="21" name="Google Shape;21;p2"/>
          <p:cNvPicPr preferRelativeResize="0"/>
          <p:nvPr/>
        </p:nvPicPr>
        <p:blipFill rotWithShape="1">
          <a:blip r:embed="rId4">
            <a:alphaModFix/>
          </a:blip>
          <a:srcRect/>
          <a:stretch/>
        </p:blipFill>
        <p:spPr>
          <a:xfrm>
            <a:off x="0" y="5877068"/>
            <a:ext cx="12192000" cy="1179543"/>
          </a:xfrm>
          <a:prstGeom prst="rect">
            <a:avLst/>
          </a:prstGeom>
          <a:noFill/>
          <a:ln>
            <a:noFill/>
          </a:ln>
        </p:spPr>
      </p:pic>
      <p:pic>
        <p:nvPicPr>
          <p:cNvPr id="22" name="Google Shape;22;p2"/>
          <p:cNvPicPr preferRelativeResize="0"/>
          <p:nvPr/>
        </p:nvPicPr>
        <p:blipFill rotWithShape="1">
          <a:blip r:embed="rId5">
            <a:alphaModFix/>
          </a:blip>
          <a:srcRect b="96281"/>
          <a:stretch/>
        </p:blipFill>
        <p:spPr>
          <a:xfrm>
            <a:off x="-612" y="5820248"/>
            <a:ext cx="12192000" cy="609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2" name="Google Shape;72;p11"/>
          <p:cNvCxnSpPr/>
          <p:nvPr/>
        </p:nvCxnSpPr>
        <p:spPr>
          <a:xfrm>
            <a:off x="983837" y="1582071"/>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7" name="Google Shape;77;p12"/>
          <p:cNvCxnSpPr/>
          <p:nvPr/>
        </p:nvCxnSpPr>
        <p:spPr>
          <a:xfrm>
            <a:off x="9263518" y="365125"/>
            <a:ext cx="0" cy="5246535"/>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84" name="Google Shape;84;p14"/>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85" name="Google Shape;85;p14"/>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88" name="Google Shape;88;p15"/>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91" name="Google Shape;91;p1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92" name="Google Shape;92;p16"/>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95" name="Google Shape;95;p17"/>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96" name="Google Shape;96;p17"/>
          <p:cNvSpPr txBox="1">
            <a:spLocks noGrp="1"/>
          </p:cNvSpPr>
          <p:nvPr>
            <p:ph type="body" idx="2"/>
          </p:nvPr>
        </p:nvSpPr>
        <p:spPr>
          <a:xfrm>
            <a:off x="6443200" y="1536633"/>
            <a:ext cx="53332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97" name="Google Shape;97;p17"/>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00" name="Google Shape;100;p1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15600" y="740800"/>
            <a:ext cx="3744000" cy="10076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03" name="Google Shape;103;p19"/>
          <p:cNvSpPr txBox="1">
            <a:spLocks noGrp="1"/>
          </p:cNvSpPr>
          <p:nvPr>
            <p:ph type="body" idx="1"/>
          </p:nvPr>
        </p:nvSpPr>
        <p:spPr>
          <a:xfrm>
            <a:off x="415600" y="1852800"/>
            <a:ext cx="3744000" cy="42392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4" name="Google Shape;104;p19"/>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653667" y="600200"/>
            <a:ext cx="8490400" cy="54544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107" name="Google Shape;107;p20"/>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p21"/>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111" name="Google Shape;111;p21"/>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2" name="Google Shape;112;p21"/>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13" name="Google Shape;113;p21"/>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hapter ">
  <p:cSld name="Chapter ">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1610139" y="3575637"/>
            <a:ext cx="10581860" cy="5699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0"/>
              <a:buNone/>
              <a:defRPr sz="4000" i="1">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2"/>
          </p:nvPr>
        </p:nvSpPr>
        <p:spPr>
          <a:xfrm>
            <a:off x="1610138" y="4162495"/>
            <a:ext cx="10581861" cy="7642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3"/>
          <p:cNvCxnSpPr/>
          <p:nvPr/>
        </p:nvCxnSpPr>
        <p:spPr>
          <a:xfrm>
            <a:off x="1610139" y="4225063"/>
            <a:ext cx="10581861"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4"/>
        <p:cNvGrpSpPr/>
        <p:nvPr/>
      </p:nvGrpSpPr>
      <p:grpSpPr>
        <a:xfrm>
          <a:off x="0" y="0"/>
          <a:ext cx="0" cy="0"/>
          <a:chOff x="0" y="0"/>
          <a:chExt cx="0" cy="0"/>
        </a:xfrm>
      </p:grpSpPr>
      <p:sp>
        <p:nvSpPr>
          <p:cNvPr id="115" name="Google Shape;115;p22"/>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116" name="Google Shape;116;p22"/>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7"/>
        <p:cNvGrpSpPr/>
        <p:nvPr/>
      </p:nvGrpSpPr>
      <p:grpSpPr>
        <a:xfrm>
          <a:off x="0" y="0"/>
          <a:ext cx="0" cy="0"/>
          <a:chOff x="0" y="0"/>
          <a:chExt cx="0" cy="0"/>
        </a:xfrm>
      </p:grpSpPr>
      <p:sp>
        <p:nvSpPr>
          <p:cNvPr id="118" name="Google Shape;118;p23"/>
          <p:cNvSpPr txBox="1">
            <a:spLocks noGrp="1"/>
          </p:cNvSpPr>
          <p:nvPr>
            <p:ph type="title" hasCustomPrompt="1"/>
          </p:nvPr>
        </p:nvSpPr>
        <p:spPr>
          <a:xfrm>
            <a:off x="415600" y="1474833"/>
            <a:ext cx="11360800" cy="26180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119" name="Google Shape;119;p23"/>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120" name="Google Shape;120;p23"/>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59634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282148" y="1825625"/>
            <a:ext cx="10071652"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sz="2800">
                <a:solidFill>
                  <a:srgbClr val="262626"/>
                </a:solidFill>
              </a:defRPr>
            </a:lvl1pPr>
            <a:lvl2pPr marL="914400" lvl="1" indent="-381000" algn="l">
              <a:lnSpc>
                <a:spcPct val="90000"/>
              </a:lnSpc>
              <a:spcBef>
                <a:spcPts val="500"/>
              </a:spcBef>
              <a:spcAft>
                <a:spcPts val="0"/>
              </a:spcAft>
              <a:buClr>
                <a:srgbClr val="262626"/>
              </a:buClr>
              <a:buSzPts val="2400"/>
              <a:buChar char="•"/>
              <a:defRPr sz="2400">
                <a:solidFill>
                  <a:srgbClr val="262626"/>
                </a:solidFill>
              </a:defRPr>
            </a:lvl2pPr>
            <a:lvl3pPr marL="1371600" lvl="2" indent="-381000" algn="l">
              <a:lnSpc>
                <a:spcPct val="90000"/>
              </a:lnSpc>
              <a:spcBef>
                <a:spcPts val="500"/>
              </a:spcBef>
              <a:spcAft>
                <a:spcPts val="0"/>
              </a:spcAft>
              <a:buClr>
                <a:srgbClr val="262626"/>
              </a:buClr>
              <a:buSzPts val="2400"/>
              <a:buChar char="•"/>
              <a:defRPr sz="2400">
                <a:solidFill>
                  <a:srgbClr val="262626"/>
                </a:solidFill>
              </a:defRPr>
            </a:lvl3pPr>
            <a:lvl4pPr marL="1828800" lvl="3" indent="-381000" algn="l">
              <a:lnSpc>
                <a:spcPct val="90000"/>
              </a:lnSpc>
              <a:spcBef>
                <a:spcPts val="500"/>
              </a:spcBef>
              <a:spcAft>
                <a:spcPts val="0"/>
              </a:spcAft>
              <a:buClr>
                <a:srgbClr val="262626"/>
              </a:buClr>
              <a:buSzPts val="2400"/>
              <a:buChar char="•"/>
              <a:defRPr sz="2400">
                <a:solidFill>
                  <a:srgbClr val="262626"/>
                </a:solidFill>
              </a:defRPr>
            </a:lvl4pPr>
            <a:lvl5pPr marL="2286000" lvl="4" indent="-381000" algn="l">
              <a:lnSpc>
                <a:spcPct val="90000"/>
              </a:lnSpc>
              <a:spcBef>
                <a:spcPts val="500"/>
              </a:spcBef>
              <a:spcAft>
                <a:spcPts val="0"/>
              </a:spcAft>
              <a:buClr>
                <a:srgbClr val="262626"/>
              </a:buClr>
              <a:buSzPts val="2400"/>
              <a:buChar char="•"/>
              <a:defRPr sz="2400">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537186" y="6253165"/>
            <a:ext cx="54333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i="0" u="none" strike="noStrike" cap="none">
                <a:solidFill>
                  <a:srgbClr val="888888"/>
                </a:solidFill>
                <a:latin typeface="Calibri"/>
                <a:ea typeface="Calibri"/>
                <a:cs typeface="Calibri"/>
                <a:sym typeface="Calibri"/>
              </a:defRPr>
            </a:lvl1pPr>
            <a:lvl2pPr marL="0" lvl="1" indent="0" algn="l">
              <a:spcBef>
                <a:spcPts val="0"/>
              </a:spcBef>
              <a:buNone/>
              <a:defRPr sz="1800" b="0" i="0" u="none" strike="noStrike" cap="none">
                <a:solidFill>
                  <a:srgbClr val="888888"/>
                </a:solidFill>
                <a:latin typeface="Calibri"/>
                <a:ea typeface="Calibri"/>
                <a:cs typeface="Calibri"/>
                <a:sym typeface="Calibri"/>
              </a:defRPr>
            </a:lvl2pPr>
            <a:lvl3pPr marL="0" lvl="2" indent="0" algn="l">
              <a:spcBef>
                <a:spcPts val="0"/>
              </a:spcBef>
              <a:buNone/>
              <a:defRPr sz="1800" b="0" i="0" u="none" strike="noStrike" cap="none">
                <a:solidFill>
                  <a:srgbClr val="888888"/>
                </a:solidFill>
                <a:latin typeface="Calibri"/>
                <a:ea typeface="Calibri"/>
                <a:cs typeface="Calibri"/>
                <a:sym typeface="Calibri"/>
              </a:defRPr>
            </a:lvl3pPr>
            <a:lvl4pPr marL="0" lvl="3" indent="0" algn="l">
              <a:spcBef>
                <a:spcPts val="0"/>
              </a:spcBef>
              <a:buNone/>
              <a:defRPr sz="1800" b="0" i="0" u="none" strike="noStrike" cap="none">
                <a:solidFill>
                  <a:srgbClr val="888888"/>
                </a:solidFill>
                <a:latin typeface="Calibri"/>
                <a:ea typeface="Calibri"/>
                <a:cs typeface="Calibri"/>
                <a:sym typeface="Calibri"/>
              </a:defRPr>
            </a:lvl4pPr>
            <a:lvl5pPr marL="0" lvl="4" indent="0" algn="l">
              <a:spcBef>
                <a:spcPts val="0"/>
              </a:spcBef>
              <a:buNone/>
              <a:defRPr sz="1800" b="0" i="0" u="none" strike="noStrike" cap="none">
                <a:solidFill>
                  <a:srgbClr val="888888"/>
                </a:solidFill>
                <a:latin typeface="Calibri"/>
                <a:ea typeface="Calibri"/>
                <a:cs typeface="Calibri"/>
                <a:sym typeface="Calibri"/>
              </a:defRPr>
            </a:lvl5pPr>
            <a:lvl6pPr marL="0" lvl="5" indent="0" algn="l">
              <a:spcBef>
                <a:spcPts val="0"/>
              </a:spcBef>
              <a:buNone/>
              <a:defRPr sz="1800" b="0" i="0" u="none" strike="noStrike" cap="none">
                <a:solidFill>
                  <a:srgbClr val="888888"/>
                </a:solidFill>
                <a:latin typeface="Calibri"/>
                <a:ea typeface="Calibri"/>
                <a:cs typeface="Calibri"/>
                <a:sym typeface="Calibri"/>
              </a:defRPr>
            </a:lvl6pPr>
            <a:lvl7pPr marL="0" lvl="6" indent="0" algn="l">
              <a:spcBef>
                <a:spcPts val="0"/>
              </a:spcBef>
              <a:buNone/>
              <a:defRPr sz="1800" b="0" i="0" u="none" strike="noStrike" cap="none">
                <a:solidFill>
                  <a:srgbClr val="888888"/>
                </a:solidFill>
                <a:latin typeface="Calibri"/>
                <a:ea typeface="Calibri"/>
                <a:cs typeface="Calibri"/>
                <a:sym typeface="Calibri"/>
              </a:defRPr>
            </a:lvl7pPr>
            <a:lvl8pPr marL="0" lvl="7" indent="0" algn="l">
              <a:spcBef>
                <a:spcPts val="0"/>
              </a:spcBef>
              <a:buNone/>
              <a:defRPr sz="1800" b="0" i="0" u="none" strike="noStrike" cap="none">
                <a:solidFill>
                  <a:srgbClr val="888888"/>
                </a:solidFill>
                <a:latin typeface="Calibri"/>
                <a:ea typeface="Calibri"/>
                <a:cs typeface="Calibri"/>
                <a:sym typeface="Calibri"/>
              </a:defRPr>
            </a:lvl8pPr>
            <a:lvl9pPr marL="0" lvl="8" indent="0" algn="l">
              <a:spcBef>
                <a:spcPts val="0"/>
              </a:spcBef>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4"/>
          <p:cNvSpPr txBox="1">
            <a:spLocks noGrp="1"/>
          </p:cNvSpPr>
          <p:nvPr>
            <p:ph type="body" idx="2"/>
          </p:nvPr>
        </p:nvSpPr>
        <p:spPr>
          <a:xfrm>
            <a:off x="884583" y="362022"/>
            <a:ext cx="10469217" cy="3436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200"/>
              <a:buNone/>
              <a:defRPr sz="22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 name="Google Shape;32;p4"/>
          <p:cNvCxnSpPr/>
          <p:nvPr/>
        </p:nvCxnSpPr>
        <p:spPr>
          <a:xfrm>
            <a:off x="983837" y="1469337"/>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7" name="Google Shape;37;p5"/>
          <p:cNvCxnSpPr/>
          <p:nvPr/>
        </p:nvCxnSpPr>
        <p:spPr>
          <a:xfrm>
            <a:off x="831850" y="4589463"/>
            <a:ext cx="1136015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182758" y="1825625"/>
            <a:ext cx="483704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p6"/>
          <p:cNvCxnSpPr/>
          <p:nvPr/>
        </p:nvCxnSpPr>
        <p:spPr>
          <a:xfrm>
            <a:off x="983837" y="1569545"/>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1" name="Google Shape;51;p7"/>
          <p:cNvCxnSpPr/>
          <p:nvPr/>
        </p:nvCxnSpPr>
        <p:spPr>
          <a:xfrm>
            <a:off x="983837" y="1469337"/>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5" name="Google Shape;55;p8"/>
          <p:cNvCxnSpPr/>
          <p:nvPr/>
        </p:nvCxnSpPr>
        <p:spPr>
          <a:xfrm>
            <a:off x="983837" y="1582071"/>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1" name="Google Shape;61;p9"/>
          <p:cNvCxnSpPr/>
          <p:nvPr/>
        </p:nvCxnSpPr>
        <p:spPr>
          <a:xfrm>
            <a:off x="839788" y="2069926"/>
            <a:ext cx="3932237"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a:spLocks noGrp="1"/>
          </p:cNvSpPr>
          <p:nvPr>
            <p:ph type="pic" idx="2"/>
          </p:nvPr>
        </p:nvSpPr>
        <p:spPr>
          <a:xfrm>
            <a:off x="5183188" y="987425"/>
            <a:ext cx="6172200" cy="4873625"/>
          </a:xfrm>
          <a:prstGeom prst="rect">
            <a:avLst/>
          </a:prstGeom>
          <a:noFill/>
          <a:ln>
            <a:noFill/>
          </a:ln>
        </p:spPr>
      </p:sp>
      <p:sp>
        <p:nvSpPr>
          <p:cNvPr id="65" name="Google Shape;6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7" name="Google Shape;67;p10"/>
          <p:cNvCxnSpPr/>
          <p:nvPr/>
        </p:nvCxnSpPr>
        <p:spPr>
          <a:xfrm>
            <a:off x="839788" y="2069926"/>
            <a:ext cx="3932237"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0" i="0" u="none" strike="noStrike" cap="none">
                <a:solidFill>
                  <a:srgbClr val="888888"/>
                </a:solidFill>
                <a:latin typeface="Calibri"/>
                <a:ea typeface="Calibri"/>
                <a:cs typeface="Calibri"/>
                <a:sym typeface="Calibri"/>
              </a:defRPr>
            </a:lvl1pPr>
            <a:lvl2pPr marL="0" marR="0" lvl="1" indent="0" algn="l" rtl="0">
              <a:spcBef>
                <a:spcPts val="0"/>
              </a:spcBef>
              <a:buNone/>
              <a:defRPr sz="1400" b="0" i="0" u="none" strike="noStrike" cap="none">
                <a:solidFill>
                  <a:srgbClr val="888888"/>
                </a:solidFill>
                <a:latin typeface="Calibri"/>
                <a:ea typeface="Calibri"/>
                <a:cs typeface="Calibri"/>
                <a:sym typeface="Calibri"/>
              </a:defRPr>
            </a:lvl2pPr>
            <a:lvl3pPr marL="0" marR="0" lvl="2" indent="0" algn="l" rtl="0">
              <a:spcBef>
                <a:spcPts val="0"/>
              </a:spcBef>
              <a:buNone/>
              <a:defRPr sz="1400" b="0" i="0" u="none" strike="noStrike" cap="none">
                <a:solidFill>
                  <a:srgbClr val="888888"/>
                </a:solidFill>
                <a:latin typeface="Calibri"/>
                <a:ea typeface="Calibri"/>
                <a:cs typeface="Calibri"/>
                <a:sym typeface="Calibri"/>
              </a:defRPr>
            </a:lvl3pPr>
            <a:lvl4pPr marL="0" marR="0" lvl="3" indent="0" algn="l" rtl="0">
              <a:spcBef>
                <a:spcPts val="0"/>
              </a:spcBef>
              <a:buNone/>
              <a:defRPr sz="1400" b="0" i="0" u="none" strike="noStrike" cap="none">
                <a:solidFill>
                  <a:srgbClr val="888888"/>
                </a:solidFill>
                <a:latin typeface="Calibri"/>
                <a:ea typeface="Calibri"/>
                <a:cs typeface="Calibri"/>
                <a:sym typeface="Calibri"/>
              </a:defRPr>
            </a:lvl4pPr>
            <a:lvl5pPr marL="0" marR="0" lvl="4" indent="0" algn="l" rtl="0">
              <a:spcBef>
                <a:spcPts val="0"/>
              </a:spcBef>
              <a:buNone/>
              <a:defRPr sz="1400" b="0" i="0" u="none" strike="noStrike" cap="none">
                <a:solidFill>
                  <a:srgbClr val="888888"/>
                </a:solidFill>
                <a:latin typeface="Calibri"/>
                <a:ea typeface="Calibri"/>
                <a:cs typeface="Calibri"/>
                <a:sym typeface="Calibri"/>
              </a:defRPr>
            </a:lvl5pPr>
            <a:lvl6pPr marL="0" marR="0" lvl="5" indent="0" algn="l" rtl="0">
              <a:spcBef>
                <a:spcPts val="0"/>
              </a:spcBef>
              <a:buNone/>
              <a:defRPr sz="1400" b="0" i="0" u="none" strike="noStrike" cap="none">
                <a:solidFill>
                  <a:srgbClr val="888888"/>
                </a:solidFill>
                <a:latin typeface="Calibri"/>
                <a:ea typeface="Calibri"/>
                <a:cs typeface="Calibri"/>
                <a:sym typeface="Calibri"/>
              </a:defRPr>
            </a:lvl6pPr>
            <a:lvl7pPr marL="0" marR="0" lvl="6" indent="0" algn="l" rtl="0">
              <a:spcBef>
                <a:spcPts val="0"/>
              </a:spcBef>
              <a:buNone/>
              <a:defRPr sz="1400" b="0" i="0" u="none" strike="noStrike" cap="none">
                <a:solidFill>
                  <a:srgbClr val="888888"/>
                </a:solidFill>
                <a:latin typeface="Calibri"/>
                <a:ea typeface="Calibri"/>
                <a:cs typeface="Calibri"/>
                <a:sym typeface="Calibri"/>
              </a:defRPr>
            </a:lvl7pPr>
            <a:lvl8pPr marL="0" marR="0" lvl="7" indent="0" algn="l" rtl="0">
              <a:spcBef>
                <a:spcPts val="0"/>
              </a:spcBef>
              <a:buNone/>
              <a:defRPr sz="1400" b="0" i="0" u="none" strike="noStrike" cap="none">
                <a:solidFill>
                  <a:srgbClr val="888888"/>
                </a:solidFill>
                <a:latin typeface="Calibri"/>
                <a:ea typeface="Calibri"/>
                <a:cs typeface="Calibri"/>
                <a:sym typeface="Calibri"/>
              </a:defRPr>
            </a:lvl8pPr>
            <a:lvl9pPr marL="0" marR="0" lvl="8" indent="0" algn="l" rtl="0">
              <a:spcBef>
                <a:spcPts val="0"/>
              </a:spcBef>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3">
            <a:alphaModFix/>
          </a:blip>
          <a:srcRect/>
          <a:stretch/>
        </p:blipFill>
        <p:spPr>
          <a:xfrm>
            <a:off x="8982170" y="5846548"/>
            <a:ext cx="2391950" cy="695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80" name="Google Shape;80;p13"/>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1" name="Google Shape;81;p13"/>
          <p:cNvSpPr txBox="1">
            <a:spLocks noGrp="1"/>
          </p:cNvSpPr>
          <p:nvPr>
            <p:ph type="sldNum" idx="12"/>
          </p:nvPr>
        </p:nvSpPr>
        <p:spPr>
          <a:xfrm>
            <a:off x="11296610" y="6217622"/>
            <a:ext cx="731600" cy="5248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ctrTitle"/>
          </p:nvPr>
        </p:nvSpPr>
        <p:spPr>
          <a:xfrm>
            <a:off x="1523994" y="2517300"/>
            <a:ext cx="9144000" cy="1539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a:t>Overview: Special Needs Trust &amp;</a:t>
            </a:r>
            <a:endParaRPr/>
          </a:p>
          <a:p>
            <a:pPr marL="0" lvl="0" indent="0" algn="ctr" rtl="0">
              <a:lnSpc>
                <a:spcPct val="90000"/>
              </a:lnSpc>
              <a:spcBef>
                <a:spcPts val="0"/>
              </a:spcBef>
              <a:spcAft>
                <a:spcPts val="0"/>
              </a:spcAft>
              <a:buClr>
                <a:schemeClr val="dk1"/>
              </a:buClr>
              <a:buSzPts val="4000"/>
              <a:buFont typeface="Calibri"/>
              <a:buNone/>
            </a:pPr>
            <a:r>
              <a:rPr lang="en-US"/>
              <a:t>Guardianship for Medicaid Recipients</a:t>
            </a:r>
            <a:endParaRPr/>
          </a:p>
        </p:txBody>
      </p:sp>
      <p:sp>
        <p:nvSpPr>
          <p:cNvPr id="128" name="Google Shape;128;p25"/>
          <p:cNvSpPr txBox="1">
            <a:spLocks noGrp="1"/>
          </p:cNvSpPr>
          <p:nvPr>
            <p:ph type="subTitle" idx="1"/>
          </p:nvPr>
        </p:nvSpPr>
        <p:spPr>
          <a:xfrm>
            <a:off x="1524000" y="4056899"/>
            <a:ext cx="9144000" cy="348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40E3E"/>
              </a:buClr>
              <a:buSzPts val="2400"/>
              <a:buNone/>
            </a:pPr>
            <a:r>
              <a:rPr lang="en-US" sz="1650" b="0">
                <a:solidFill>
                  <a:srgbClr val="202124"/>
                </a:solidFill>
                <a:highlight>
                  <a:srgbClr val="FFFFFF"/>
                </a:highlight>
                <a:latin typeface="Roboto"/>
                <a:ea typeface="Roboto"/>
                <a:cs typeface="Roboto"/>
                <a:sym typeface="Roboto"/>
              </a:rPr>
              <a:t>Audience: Health Care Guardianship Working Group</a:t>
            </a:r>
            <a:endParaRPr/>
          </a:p>
        </p:txBody>
      </p:sp>
      <p:sp>
        <p:nvSpPr>
          <p:cNvPr id="129" name="Google Shape;129;p25"/>
          <p:cNvSpPr txBox="1">
            <a:spLocks noGrp="1"/>
          </p:cNvSpPr>
          <p:nvPr>
            <p:ph type="body" idx="2"/>
          </p:nvPr>
        </p:nvSpPr>
        <p:spPr>
          <a:xfrm>
            <a:off x="1524000" y="4405201"/>
            <a:ext cx="9144000" cy="6411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rgbClr val="C40E3E"/>
              </a:buClr>
              <a:buSzPct val="100000"/>
              <a:buNone/>
            </a:pPr>
            <a:r>
              <a:rPr lang="en-US"/>
              <a:t>Lorie Mayorga, Deputy Director for Medicaid Eligibility Policy</a:t>
            </a:r>
            <a:endParaRPr/>
          </a:p>
          <a:p>
            <a:pPr marL="0" lvl="0" indent="0" algn="ctr" rtl="0">
              <a:lnSpc>
                <a:spcPct val="90000"/>
              </a:lnSpc>
              <a:spcBef>
                <a:spcPts val="0"/>
              </a:spcBef>
              <a:spcAft>
                <a:spcPts val="0"/>
              </a:spcAft>
              <a:buClr>
                <a:schemeClr val="dk1"/>
              </a:buClr>
              <a:buSzPct val="100000"/>
              <a:buFont typeface="Arial"/>
              <a:buNone/>
            </a:pPr>
            <a:endParaRPr sz="1100">
              <a:solidFill>
                <a:srgbClr val="222222"/>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rgbClr val="C40E3E"/>
              </a:buClr>
              <a:buSzPct val="100000"/>
              <a:buNone/>
            </a:pPr>
            <a:r>
              <a:rPr lang="en-US"/>
              <a:t>Tara Bersani, Health Policy Analyst II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494167" y="638267"/>
            <a:ext cx="11360800" cy="1314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000" b="1">
                <a:solidFill>
                  <a:srgbClr val="800000"/>
                </a:solidFill>
              </a:rPr>
              <a:t>REGULATORY COMPLIANCE CHECKLIST AND STATEMENT</a:t>
            </a:r>
            <a:endParaRPr sz="4000" b="1">
              <a:solidFill>
                <a:srgbClr val="800000"/>
              </a:solidFill>
            </a:endParaRPr>
          </a:p>
        </p:txBody>
      </p:sp>
      <p:sp>
        <p:nvSpPr>
          <p:cNvPr id="193" name="Google Shape;193;p34"/>
          <p:cNvSpPr txBox="1">
            <a:spLocks noGrp="1"/>
          </p:cNvSpPr>
          <p:nvPr>
            <p:ph type="body" idx="1"/>
          </p:nvPr>
        </p:nvSpPr>
        <p:spPr>
          <a:xfrm>
            <a:off x="415600" y="2009133"/>
            <a:ext cx="11360800" cy="40828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Guidance on drafting Special Needs Trusts for purposes of eligibility for the Maryland Medical Assistance Program and compliance with COMAR 10.09.24.08-2C and § 1917(d)(4)(A) of the Social Security Act.</a:t>
            </a:r>
            <a:endParaRPr>
              <a:solidFill>
                <a:schemeClr val="dk1"/>
              </a:solidFill>
              <a:latin typeface="Calibri"/>
              <a:ea typeface="Calibri"/>
              <a:cs typeface="Calibri"/>
              <a:sym typeface="Calibri"/>
            </a:endParaRPr>
          </a:p>
          <a:p>
            <a:pPr marL="0" lvl="0" indent="0" algn="l" rtl="0">
              <a:spcBef>
                <a:spcPts val="1600"/>
              </a:spcBef>
              <a:spcAft>
                <a:spcPts val="0"/>
              </a:spcAft>
              <a:buNone/>
            </a:pPr>
            <a:endParaRPr>
              <a:solidFill>
                <a:schemeClr val="dk1"/>
              </a:solidFill>
              <a:latin typeface="Calibri"/>
              <a:ea typeface="Calibri"/>
              <a:cs typeface="Calibri"/>
              <a:sym typeface="Calibri"/>
            </a:endParaRPr>
          </a:p>
          <a:p>
            <a:pPr marL="0" lvl="0" indent="0" algn="l" rtl="0">
              <a:spcBef>
                <a:spcPts val="1600"/>
              </a:spcBef>
              <a:spcAft>
                <a:spcPts val="0"/>
              </a:spcAft>
              <a:buNone/>
            </a:pPr>
            <a:r>
              <a:rPr lang="en-US">
                <a:solidFill>
                  <a:schemeClr val="dk1"/>
                </a:solidFill>
                <a:latin typeface="Calibri"/>
                <a:ea typeface="Calibri"/>
                <a:cs typeface="Calibri"/>
                <a:sym typeface="Calibri"/>
              </a:rPr>
              <a:t>On line:  https://www.marylandattorneygeneral.gov/Forms/Attorney_Review_checklist.pdf</a:t>
            </a:r>
            <a:endParaRPr>
              <a:solidFill>
                <a:schemeClr val="dk1"/>
              </a:solidFill>
              <a:latin typeface="Calibri"/>
              <a:ea typeface="Calibri"/>
              <a:cs typeface="Calibri"/>
              <a:sym typeface="Calibri"/>
            </a:endParaRPr>
          </a:p>
          <a:p>
            <a:pPr marL="0" lvl="0" indent="0" algn="l" rtl="0">
              <a:spcBef>
                <a:spcPts val="1600"/>
              </a:spcBef>
              <a:spcAft>
                <a:spcPts val="1600"/>
              </a:spcAft>
              <a:buNone/>
            </a:pPr>
            <a:r>
              <a:rPr lang="en-US">
                <a:solidFill>
                  <a:schemeClr val="dk1"/>
                </a:solidFill>
                <a:latin typeface="Calibri"/>
                <a:ea typeface="Calibri"/>
                <a:cs typeface="Calibri"/>
                <a:sym typeface="Calibri"/>
              </a:rPr>
              <a:t>By Email: mdh.sntpsnt@maryland.gov</a:t>
            </a:r>
            <a:endParaRPr>
              <a:solidFill>
                <a:schemeClr val="dk1"/>
              </a:solidFill>
              <a:latin typeface="Calibri"/>
              <a:ea typeface="Calibri"/>
              <a:cs typeface="Calibri"/>
              <a:sym typeface="Calibri"/>
            </a:endParaRPr>
          </a:p>
        </p:txBody>
      </p:sp>
      <p:pic>
        <p:nvPicPr>
          <p:cNvPr id="194" name="Google Shape;194;p34"/>
          <p:cNvPicPr preferRelativeResize="0"/>
          <p:nvPr/>
        </p:nvPicPr>
        <p:blipFill>
          <a:blip r:embed="rId3">
            <a:alphaModFix/>
          </a:blip>
          <a:stretch>
            <a:fillRect/>
          </a:stretch>
        </p:blipFill>
        <p:spPr>
          <a:xfrm>
            <a:off x="8647034" y="4257233"/>
            <a:ext cx="3390365" cy="26007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body" idx="4294967295"/>
          </p:nvPr>
        </p:nvSpPr>
        <p:spPr>
          <a:xfrm>
            <a:off x="415600" y="671200"/>
            <a:ext cx="11360800" cy="5420800"/>
          </a:xfrm>
          <a:prstGeom prst="rect">
            <a:avLst/>
          </a:prstGeom>
        </p:spPr>
        <p:txBody>
          <a:bodyPr spcFirstLastPara="1" wrap="square" lIns="121900" tIns="121900" rIns="121900" bIns="121900" anchor="t" anchorCtr="0">
            <a:normAutofit fontScale="40000" lnSpcReduction="10000"/>
          </a:bodyPr>
          <a:lstStyle/>
          <a:p>
            <a:pPr marL="0" lvl="0" indent="0" algn="l" rtl="0">
              <a:spcBef>
                <a:spcPts val="0"/>
              </a:spcBef>
              <a:spcAft>
                <a:spcPts val="0"/>
              </a:spcAft>
              <a:buClr>
                <a:schemeClr val="dk1"/>
              </a:buClr>
              <a:buSzPct val="31758"/>
              <a:buFont typeface="Arial"/>
              <a:buNone/>
            </a:pPr>
            <a:r>
              <a:rPr lang="en-US"/>
              <a:t>_</a:t>
            </a:r>
            <a:r>
              <a:rPr lang="en-US" sz="4650" b="1">
                <a:solidFill>
                  <a:schemeClr val="dk1"/>
                </a:solidFill>
                <a:latin typeface="Calibri"/>
                <a:ea typeface="Calibri"/>
                <a:cs typeface="Calibri"/>
                <a:sym typeface="Calibri"/>
              </a:rPr>
              <a:t>____ </a:t>
            </a:r>
            <a:r>
              <a:rPr lang="en-US" b="1">
                <a:solidFill>
                  <a:schemeClr val="dk1"/>
                </a:solidFill>
                <a:latin typeface="Calibri"/>
                <a:ea typeface="Calibri"/>
                <a:cs typeface="Calibri"/>
                <a:sym typeface="Calibri"/>
              </a:rPr>
              <a:t>  </a:t>
            </a:r>
            <a:r>
              <a:rPr lang="en-US" sz="3650" b="1">
                <a:solidFill>
                  <a:schemeClr val="dk1"/>
                </a:solidFill>
                <a:latin typeface="Calibri"/>
                <a:ea typeface="Calibri"/>
                <a:cs typeface="Calibri"/>
                <a:sym typeface="Calibri"/>
              </a:rPr>
              <a:t>(</a:t>
            </a:r>
            <a:r>
              <a:rPr lang="en-US" sz="4723" b="1">
                <a:solidFill>
                  <a:schemeClr val="dk1"/>
                </a:solidFill>
                <a:latin typeface="Calibri"/>
                <a:ea typeface="Calibri"/>
                <a:cs typeface="Calibri"/>
                <a:sym typeface="Calibri"/>
              </a:rPr>
              <a:t>1) The trust is irrevocable.</a:t>
            </a:r>
            <a:endParaRPr sz="4723"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31758"/>
              <a:buFont typeface="Arial"/>
              <a:buNone/>
            </a:pPr>
            <a:r>
              <a:rPr lang="en-US" sz="4723" b="1">
                <a:solidFill>
                  <a:schemeClr val="dk1"/>
                </a:solidFill>
                <a:latin typeface="Calibri"/>
                <a:ea typeface="Calibri"/>
                <a:cs typeface="Calibri"/>
                <a:sym typeface="Calibri"/>
              </a:rPr>
              <a:t>_____ (2) The trust states that the beneficiary is disabled as defined by COMAR 10.09.24.05-4B.</a:t>
            </a:r>
            <a:endParaRPr sz="4723"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31758"/>
              <a:buFont typeface="Arial"/>
              <a:buNone/>
            </a:pPr>
            <a:r>
              <a:rPr lang="en-US" sz="4723" b="1">
                <a:solidFill>
                  <a:schemeClr val="dk1"/>
                </a:solidFill>
                <a:latin typeface="Calibri"/>
                <a:ea typeface="Calibri"/>
                <a:cs typeface="Calibri"/>
                <a:sym typeface="Calibri"/>
              </a:rPr>
              <a:t>_____ (3) The beneficiary of the trust is younger than 65 years old at the time the trust is established and funded.</a:t>
            </a:r>
            <a:endParaRPr sz="4723"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31758"/>
              <a:buFont typeface="Arial"/>
              <a:buNone/>
            </a:pPr>
            <a:r>
              <a:rPr lang="en-US" sz="4723" b="1">
                <a:solidFill>
                  <a:schemeClr val="dk1"/>
                </a:solidFill>
                <a:latin typeface="Calibri"/>
                <a:ea typeface="Calibri"/>
                <a:cs typeface="Calibri"/>
                <a:sym typeface="Calibri"/>
              </a:rPr>
              <a:t>_____ (4) The trust has been established by the beneficiary, by the beneficiary’s parent or grandparent, by the beneficiary’s legal guardian, or by a court.</a:t>
            </a:r>
            <a:endParaRPr sz="4723"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31758"/>
              <a:buFont typeface="Arial"/>
              <a:buNone/>
            </a:pPr>
            <a:r>
              <a:rPr lang="en-US" sz="4723" b="1">
                <a:solidFill>
                  <a:schemeClr val="dk1"/>
                </a:solidFill>
                <a:latin typeface="Calibri"/>
                <a:ea typeface="Calibri"/>
                <a:cs typeface="Calibri"/>
                <a:sym typeface="Calibri"/>
              </a:rPr>
              <a:t>_____ (5) The trust provides that all states which have provided medical assistance benefits to the beneficiary shall be paid their proportionate share of the total amount of medical assistance benefits paid on behalf of the beneficiary by all states, up to the amount of assets remaining in the trust upon the death of the beneficiary, after administrative expenses related to the termination of the trust.</a:t>
            </a:r>
            <a:endParaRPr sz="4723"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31758"/>
              <a:buFont typeface="Arial"/>
              <a:buNone/>
            </a:pPr>
            <a:r>
              <a:rPr lang="en-US" sz="4723" b="1">
                <a:solidFill>
                  <a:schemeClr val="dk1"/>
                </a:solidFill>
                <a:latin typeface="Calibri"/>
                <a:ea typeface="Calibri"/>
                <a:cs typeface="Calibri"/>
                <a:sym typeface="Calibri"/>
              </a:rPr>
              <a:t>_____(6) The trust specifies that it will not be terminated under any circumstances while the beneficiary is alive;</a:t>
            </a:r>
            <a:endParaRPr sz="4723" b="1">
              <a:solidFill>
                <a:schemeClr val="dk1"/>
              </a:solidFill>
              <a:latin typeface="Calibri"/>
              <a:ea typeface="Calibri"/>
              <a:cs typeface="Calibri"/>
              <a:sym typeface="Calibri"/>
            </a:endParaRPr>
          </a:p>
          <a:p>
            <a:pPr marL="0" lvl="0" indent="0" algn="l" rtl="0">
              <a:spcBef>
                <a:spcPts val="1600"/>
              </a:spcBef>
              <a:spcAft>
                <a:spcPts val="1600"/>
              </a:spcAft>
              <a:buClr>
                <a:schemeClr val="dk1"/>
              </a:buClr>
              <a:buSzPct val="62500"/>
              <a:buFont typeface="Arial"/>
              <a:buNone/>
            </a:pPr>
            <a:r>
              <a:rPr lang="en-US" b="1">
                <a:solidFill>
                  <a:schemeClr val="dk1"/>
                </a:solidFill>
                <a:latin typeface="Calibri"/>
                <a:ea typeface="Calibri"/>
                <a:cs typeface="Calibri"/>
                <a:sym typeface="Calibri"/>
              </a:rPr>
              <a:t>-</a:t>
            </a:r>
            <a:endParaRPr/>
          </a:p>
        </p:txBody>
      </p:sp>
      <p:pic>
        <p:nvPicPr>
          <p:cNvPr id="200" name="Google Shape;200;p35"/>
          <p:cNvPicPr preferRelativeResize="0"/>
          <p:nvPr/>
        </p:nvPicPr>
        <p:blipFill>
          <a:blip r:embed="rId3">
            <a:alphaModFix/>
          </a:blip>
          <a:stretch>
            <a:fillRect/>
          </a:stretch>
        </p:blipFill>
        <p:spPr>
          <a:xfrm>
            <a:off x="9640967" y="4306967"/>
            <a:ext cx="2551036" cy="2551036"/>
          </a:xfrm>
          <a:prstGeom prst="rect">
            <a:avLst/>
          </a:prstGeom>
          <a:noFill/>
          <a:ln>
            <a:noFill/>
          </a:ln>
        </p:spPr>
      </p:pic>
      <p:sp>
        <p:nvSpPr>
          <p:cNvPr id="201" name="Google Shape;201;p35"/>
          <p:cNvSpPr txBox="1"/>
          <p:nvPr/>
        </p:nvSpPr>
        <p:spPr>
          <a:xfrm>
            <a:off x="6253600" y="2277350"/>
            <a:ext cx="5957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12</a:t>
            </a:fld>
            <a:endParaRPr/>
          </a:p>
        </p:txBody>
      </p:sp>
      <p:sp>
        <p:nvSpPr>
          <p:cNvPr id="208" name="Google Shape;208;p36"/>
          <p:cNvSpPr txBox="1"/>
          <p:nvPr/>
        </p:nvSpPr>
        <p:spPr>
          <a:xfrm>
            <a:off x="0" y="296150"/>
            <a:ext cx="6101100" cy="5251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2100">
                <a:solidFill>
                  <a:schemeClr val="dk1"/>
                </a:solidFill>
                <a:latin typeface="Calibri"/>
                <a:ea typeface="Calibri"/>
                <a:cs typeface="Calibri"/>
                <a:sym typeface="Calibri"/>
              </a:rPr>
              <a:t>    </a:t>
            </a:r>
            <a:r>
              <a:rPr lang="en-US" sz="2100" b="1">
                <a:solidFill>
                  <a:schemeClr val="dk1"/>
                </a:solidFill>
                <a:latin typeface="Calibri"/>
                <a:ea typeface="Calibri"/>
                <a:cs typeface="Calibri"/>
                <a:sym typeface="Calibri"/>
              </a:rPr>
              <a:t>  OR -</a:t>
            </a:r>
            <a:endParaRPr sz="2100" b="1">
              <a:solidFill>
                <a:schemeClr val="dk1"/>
              </a:solidFill>
              <a:latin typeface="Calibri"/>
              <a:ea typeface="Calibri"/>
              <a:cs typeface="Calibri"/>
              <a:sym typeface="Calibri"/>
            </a:endParaRPr>
          </a:p>
          <a:p>
            <a:pPr marL="0" marR="0" lvl="0" indent="0" algn="l" rtl="0">
              <a:lnSpc>
                <a:spcPct val="115000"/>
              </a:lnSpc>
              <a:spcBef>
                <a:spcPts val="1600"/>
              </a:spcBef>
              <a:spcAft>
                <a:spcPts val="0"/>
              </a:spcAft>
              <a:buNone/>
            </a:pPr>
            <a:r>
              <a:rPr lang="en-US" sz="2100" b="1">
                <a:solidFill>
                  <a:schemeClr val="dk1"/>
                </a:solidFill>
                <a:latin typeface="Calibri"/>
                <a:ea typeface="Calibri"/>
                <a:cs typeface="Calibri"/>
                <a:sym typeface="Calibri"/>
              </a:rPr>
              <a:t>The trust states that if the trust is terminated while the beneficiary is alive:</a:t>
            </a:r>
            <a:endParaRPr sz="2100" b="1">
              <a:solidFill>
                <a:schemeClr val="dk1"/>
              </a:solidFill>
              <a:latin typeface="Calibri"/>
              <a:ea typeface="Calibri"/>
              <a:cs typeface="Calibri"/>
              <a:sym typeface="Calibri"/>
            </a:endParaRPr>
          </a:p>
          <a:p>
            <a:pPr marL="0" marR="0" lvl="0" indent="0" algn="l" rtl="0">
              <a:lnSpc>
                <a:spcPct val="115000"/>
              </a:lnSpc>
              <a:spcBef>
                <a:spcPts val="1600"/>
              </a:spcBef>
              <a:spcAft>
                <a:spcPts val="0"/>
              </a:spcAft>
              <a:buNone/>
            </a:pPr>
            <a:r>
              <a:rPr lang="en-US" sz="2100" b="1">
                <a:solidFill>
                  <a:schemeClr val="dk1"/>
                </a:solidFill>
                <a:latin typeface="Calibri"/>
                <a:ea typeface="Calibri"/>
                <a:cs typeface="Calibri"/>
                <a:sym typeface="Calibri"/>
              </a:rPr>
              <a:t>(i) upon termination all states which have provided medical assistance benefits to the beneficiary shall be paid their proportionate share of the total amount of medical assistance paid on behalf of the beneficiary by all states, up to the amount of assets remaining in the trust at the time of termination, after administrative expenses related to the termination of the trust;</a:t>
            </a:r>
            <a:endParaRPr sz="2100" b="1">
              <a:solidFill>
                <a:schemeClr val="dk1"/>
              </a:solidFill>
              <a:latin typeface="Calibri"/>
              <a:ea typeface="Calibri"/>
              <a:cs typeface="Calibri"/>
              <a:sym typeface="Calibri"/>
            </a:endParaRPr>
          </a:p>
          <a:p>
            <a:pPr marL="0" marR="0" lvl="0" indent="0" algn="l" rtl="0">
              <a:lnSpc>
                <a:spcPct val="115000"/>
              </a:lnSpc>
              <a:spcBef>
                <a:spcPts val="1600"/>
              </a:spcBef>
              <a:spcAft>
                <a:spcPts val="0"/>
              </a:spcAft>
              <a:buNone/>
            </a:pPr>
            <a:r>
              <a:rPr lang="en-US" sz="2100" b="1">
                <a:solidFill>
                  <a:schemeClr val="dk1"/>
                </a:solidFill>
                <a:latin typeface="Calibri"/>
                <a:ea typeface="Calibri"/>
                <a:cs typeface="Calibri"/>
                <a:sym typeface="Calibri"/>
              </a:rPr>
              <a:t>(ii) other than amounts paid to the states as reimbursement for medical assistance benefits and payment of administrative expenses and reasonable compensation to the trustee for trust management, all trust proceeds must immediately and directly be distributed to the beneficiary; and</a:t>
            </a:r>
            <a:endParaRPr sz="2100" b="1">
              <a:solidFill>
                <a:schemeClr val="dk1"/>
              </a:solidFill>
              <a:latin typeface="Calibri"/>
              <a:ea typeface="Calibri"/>
              <a:cs typeface="Calibri"/>
              <a:sym typeface="Calibri"/>
            </a:endParaRPr>
          </a:p>
          <a:p>
            <a:pPr marL="0" marR="0" lvl="0" indent="0" algn="l" rtl="0">
              <a:lnSpc>
                <a:spcPct val="115000"/>
              </a:lnSpc>
              <a:spcBef>
                <a:spcPts val="1600"/>
              </a:spcBef>
              <a:spcAft>
                <a:spcPts val="0"/>
              </a:spcAft>
              <a:buNone/>
            </a:pPr>
            <a:r>
              <a:rPr lang="en-US" sz="2100" b="1">
                <a:solidFill>
                  <a:schemeClr val="dk1"/>
                </a:solidFill>
                <a:latin typeface="Calibri"/>
                <a:ea typeface="Calibri"/>
                <a:cs typeface="Calibri"/>
                <a:sym typeface="Calibri"/>
              </a:rPr>
              <a:t>(iii) the power to terminate the trust is vested in someone other than the beneficiary.</a:t>
            </a:r>
            <a:endParaRPr sz="2100" b="1">
              <a:solidFill>
                <a:schemeClr val="dk1"/>
              </a:solidFill>
              <a:latin typeface="Calibri"/>
              <a:ea typeface="Calibri"/>
              <a:cs typeface="Calibri"/>
              <a:sym typeface="Calibri"/>
            </a:endParaRPr>
          </a:p>
          <a:p>
            <a:pPr marL="0" marR="0" lvl="0" indent="0" algn="l" rtl="0">
              <a:lnSpc>
                <a:spcPct val="115000"/>
              </a:lnSpc>
              <a:spcBef>
                <a:spcPts val="1600"/>
              </a:spcBef>
              <a:spcAft>
                <a:spcPts val="1600"/>
              </a:spcAft>
              <a:buNone/>
            </a:pPr>
            <a:r>
              <a:rPr lang="en-US" sz="2100" b="1">
                <a:solidFill>
                  <a:schemeClr val="dk1"/>
                </a:solidFill>
                <a:latin typeface="Calibri"/>
                <a:ea typeface="Calibri"/>
                <a:cs typeface="Calibri"/>
                <a:sym typeface="Calibri"/>
              </a:rPr>
              <a:t>_____(7) The trust provides that additions may not be made to the trust after the beneficiary is 65 years old</a:t>
            </a:r>
            <a:endParaRPr sz="2100" b="1">
              <a:solidFill>
                <a:schemeClr val="dk1"/>
              </a:solidFill>
              <a:latin typeface="Calibri"/>
              <a:ea typeface="Calibri"/>
              <a:cs typeface="Calibri"/>
              <a:sym typeface="Calibri"/>
            </a:endParaRPr>
          </a:p>
        </p:txBody>
      </p:sp>
      <p:pic>
        <p:nvPicPr>
          <p:cNvPr id="209" name="Google Shape;209;p36"/>
          <p:cNvPicPr preferRelativeResize="0"/>
          <p:nvPr/>
        </p:nvPicPr>
        <p:blipFill>
          <a:blip r:embed="rId3">
            <a:alphaModFix/>
          </a:blip>
          <a:stretch>
            <a:fillRect/>
          </a:stretch>
        </p:blipFill>
        <p:spPr>
          <a:xfrm>
            <a:off x="8647025" y="5268200"/>
            <a:ext cx="3390374" cy="2743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body" idx="4294967295"/>
          </p:nvPr>
        </p:nvSpPr>
        <p:spPr>
          <a:xfrm>
            <a:off x="415650" y="707850"/>
            <a:ext cx="11360700" cy="5710500"/>
          </a:xfrm>
          <a:prstGeom prst="rect">
            <a:avLst/>
          </a:prstGeom>
        </p:spPr>
        <p:txBody>
          <a:bodyPr spcFirstLastPara="1" wrap="square" lIns="121900" tIns="121900" rIns="121900" bIns="121900" anchor="t" anchorCtr="0">
            <a:normAutofit fontScale="77500" lnSpcReduction="10000"/>
          </a:bodyPr>
          <a:lstStyle/>
          <a:p>
            <a:pPr marL="0" lvl="0" indent="0" algn="l" rtl="0">
              <a:spcBef>
                <a:spcPts val="0"/>
              </a:spcBef>
              <a:spcAft>
                <a:spcPts val="0"/>
              </a:spcAft>
              <a:buClr>
                <a:schemeClr val="dk1"/>
              </a:buClr>
              <a:buSzPct val="62500"/>
              <a:buFont typeface="Arial"/>
              <a:buNone/>
            </a:pPr>
            <a:r>
              <a:rPr lang="en-US"/>
              <a:t>_</a:t>
            </a:r>
            <a:r>
              <a:rPr lang="en-US" b="1">
                <a:solidFill>
                  <a:srgbClr val="262626"/>
                </a:solidFill>
                <a:latin typeface="Calibri"/>
                <a:ea typeface="Calibri"/>
                <a:cs typeface="Calibri"/>
                <a:sym typeface="Calibri"/>
              </a:rPr>
              <a:t>____(8) The trust provides that expenditures from the trust shall be used for the sole benefit of the beneficiary and shall be directly related to the beneficiary’s health care, education, comfort, or support.</a:t>
            </a:r>
            <a:endParaRPr b="1">
              <a:solidFill>
                <a:srgbClr val="262626"/>
              </a:solidFill>
              <a:latin typeface="Calibri"/>
              <a:ea typeface="Calibri"/>
              <a:cs typeface="Calibri"/>
              <a:sym typeface="Calibri"/>
            </a:endParaRPr>
          </a:p>
          <a:p>
            <a:pPr marL="0" lvl="0" indent="0" algn="l" rtl="0">
              <a:spcBef>
                <a:spcPts val="1600"/>
              </a:spcBef>
              <a:spcAft>
                <a:spcPts val="0"/>
              </a:spcAft>
              <a:buClr>
                <a:schemeClr val="dk1"/>
              </a:buClr>
              <a:buSzPct val="62500"/>
              <a:buFont typeface="Arial"/>
              <a:buNone/>
            </a:pPr>
            <a:r>
              <a:rPr lang="en-US" b="1">
                <a:solidFill>
                  <a:srgbClr val="262626"/>
                </a:solidFill>
                <a:latin typeface="Calibri"/>
                <a:ea typeface="Calibri"/>
                <a:cs typeface="Calibri"/>
                <a:sym typeface="Calibri"/>
              </a:rPr>
              <a:t>_____(9) The trust provides that the trust beneficiary may not serve as trustee, cotrustee, trust protector, trust advisor, or in any other capacity that would allow the beneficiary to influence or exercise authority or control over distributions from the trust.</a:t>
            </a:r>
            <a:endParaRPr b="1">
              <a:solidFill>
                <a:srgbClr val="262626"/>
              </a:solidFill>
              <a:latin typeface="Calibri"/>
              <a:ea typeface="Calibri"/>
              <a:cs typeface="Calibri"/>
              <a:sym typeface="Calibri"/>
            </a:endParaRPr>
          </a:p>
          <a:p>
            <a:pPr marL="0" lvl="0" indent="0" algn="l" rtl="0">
              <a:spcBef>
                <a:spcPts val="1600"/>
              </a:spcBef>
              <a:spcAft>
                <a:spcPts val="0"/>
              </a:spcAft>
              <a:buClr>
                <a:schemeClr val="dk1"/>
              </a:buClr>
              <a:buSzPct val="62500"/>
              <a:buFont typeface="Arial"/>
              <a:buNone/>
            </a:pPr>
            <a:r>
              <a:rPr lang="en-US" b="1">
                <a:solidFill>
                  <a:srgbClr val="262626"/>
                </a:solidFill>
                <a:latin typeface="Calibri"/>
                <a:ea typeface="Calibri"/>
                <a:cs typeface="Calibri"/>
                <a:sym typeface="Calibri"/>
              </a:rPr>
              <a:t>_____(10) The trust provides that the trustee shall administer the trust in accordance with the provisions of Estates and Trusts Article, § 15-502, Annotated Code of Maryland, and may not:</a:t>
            </a:r>
            <a:endParaRPr b="1">
              <a:solidFill>
                <a:srgbClr val="262626"/>
              </a:solidFill>
              <a:latin typeface="Calibri"/>
              <a:ea typeface="Calibri"/>
              <a:cs typeface="Calibri"/>
              <a:sym typeface="Calibri"/>
            </a:endParaRPr>
          </a:p>
          <a:p>
            <a:pPr marL="0" lvl="0" indent="457200" algn="l" rtl="0">
              <a:spcBef>
                <a:spcPts val="1600"/>
              </a:spcBef>
              <a:spcAft>
                <a:spcPts val="0"/>
              </a:spcAft>
              <a:buClr>
                <a:schemeClr val="dk1"/>
              </a:buClr>
              <a:buSzPct val="62500"/>
              <a:buFont typeface="Arial"/>
              <a:buNone/>
            </a:pPr>
            <a:r>
              <a:rPr lang="en-US" b="1">
                <a:solidFill>
                  <a:srgbClr val="262626"/>
                </a:solidFill>
                <a:latin typeface="Calibri"/>
                <a:ea typeface="Calibri"/>
                <a:cs typeface="Calibri"/>
                <a:sym typeface="Calibri"/>
              </a:rPr>
              <a:t>_____ (i) Have an interest in trust assets (except for the beneficiary’s relative who may have a contingent future interest in any funds remaining after reimbursement to states under (5) and (6) above);</a:t>
            </a:r>
            <a:endParaRPr b="1">
              <a:solidFill>
                <a:srgbClr val="262626"/>
              </a:solidFill>
              <a:latin typeface="Calibri"/>
              <a:ea typeface="Calibri"/>
              <a:cs typeface="Calibri"/>
              <a:sym typeface="Calibri"/>
            </a:endParaRPr>
          </a:p>
          <a:p>
            <a:pPr marL="0" lvl="0" indent="457200" algn="l" rtl="0">
              <a:spcBef>
                <a:spcPts val="1600"/>
              </a:spcBef>
              <a:spcAft>
                <a:spcPts val="0"/>
              </a:spcAft>
              <a:buClr>
                <a:schemeClr val="dk1"/>
              </a:buClr>
              <a:buSzPct val="62500"/>
              <a:buFont typeface="Arial"/>
              <a:buNone/>
            </a:pPr>
            <a:r>
              <a:rPr lang="en-US" b="1">
                <a:solidFill>
                  <a:srgbClr val="262626"/>
                </a:solidFill>
                <a:latin typeface="Calibri"/>
                <a:ea typeface="Calibri"/>
                <a:cs typeface="Calibri"/>
                <a:sym typeface="Calibri"/>
              </a:rPr>
              <a:t>_____ (ii) Have discretion to use trust assets for the trustee’s own benefit;</a:t>
            </a:r>
            <a:endParaRPr b="1">
              <a:solidFill>
                <a:srgbClr val="262626"/>
              </a:solidFill>
              <a:latin typeface="Calibri"/>
              <a:ea typeface="Calibri"/>
              <a:cs typeface="Calibri"/>
              <a:sym typeface="Calibri"/>
            </a:endParaRPr>
          </a:p>
          <a:p>
            <a:pPr marL="0" lvl="0" indent="457200" algn="l" rtl="0">
              <a:spcBef>
                <a:spcPts val="1600"/>
              </a:spcBef>
              <a:spcAft>
                <a:spcPts val="0"/>
              </a:spcAft>
              <a:buClr>
                <a:schemeClr val="dk1"/>
              </a:buClr>
              <a:buSzPct val="62500"/>
              <a:buFont typeface="Arial"/>
              <a:buNone/>
            </a:pPr>
            <a:r>
              <a:rPr lang="en-US" b="1">
                <a:solidFill>
                  <a:srgbClr val="262626"/>
                </a:solidFill>
                <a:latin typeface="Calibri"/>
                <a:ea typeface="Calibri"/>
                <a:cs typeface="Calibri"/>
                <a:sym typeface="Calibri"/>
              </a:rPr>
              <a:t>_____ (iii) Self-deal by selling trust assets to the trustees or buying trust assets from the trustee; or</a:t>
            </a:r>
            <a:endParaRPr b="1">
              <a:solidFill>
                <a:srgbClr val="262626"/>
              </a:solidFill>
              <a:latin typeface="Calibri"/>
              <a:ea typeface="Calibri"/>
              <a:cs typeface="Calibri"/>
              <a:sym typeface="Calibri"/>
            </a:endParaRPr>
          </a:p>
          <a:p>
            <a:pPr marL="0" lvl="0" indent="457200" algn="l" rtl="0">
              <a:spcBef>
                <a:spcPts val="1600"/>
              </a:spcBef>
              <a:spcAft>
                <a:spcPts val="0"/>
              </a:spcAft>
              <a:buClr>
                <a:schemeClr val="dk1"/>
              </a:buClr>
              <a:buSzPct val="62500"/>
              <a:buFont typeface="Arial"/>
              <a:buNone/>
            </a:pPr>
            <a:r>
              <a:rPr lang="en-US" b="1">
                <a:solidFill>
                  <a:srgbClr val="262626"/>
                </a:solidFill>
                <a:latin typeface="Calibri"/>
                <a:ea typeface="Calibri"/>
                <a:cs typeface="Calibri"/>
                <a:sym typeface="Calibri"/>
              </a:rPr>
              <a:t>_____ (iv) Loan trust assets to the trustee.</a:t>
            </a:r>
            <a:endParaRPr b="1">
              <a:solidFill>
                <a:srgbClr val="262626"/>
              </a:solidFill>
              <a:latin typeface="Calibri"/>
              <a:ea typeface="Calibri"/>
              <a:cs typeface="Calibri"/>
              <a:sym typeface="Calibri"/>
            </a:endParaRPr>
          </a:p>
          <a:p>
            <a:pPr marL="0" lvl="0" indent="0" algn="l" rtl="0">
              <a:spcBef>
                <a:spcPts val="1600"/>
              </a:spcBef>
              <a:spcAft>
                <a:spcPts val="1600"/>
              </a:spcAft>
              <a:buClr>
                <a:schemeClr val="dk1"/>
              </a:buClr>
              <a:buSzPct val="62500"/>
              <a:buFont typeface="Arial"/>
              <a:buNone/>
            </a:pPr>
            <a:r>
              <a:rPr lang="en-US" b="1">
                <a:solidFill>
                  <a:srgbClr val="262626"/>
                </a:solidFill>
                <a:latin typeface="Calibri"/>
                <a:ea typeface="Calibri"/>
                <a:cs typeface="Calibri"/>
                <a:sym typeface="Calibri"/>
              </a:rPr>
              <a:t>_</a:t>
            </a:r>
            <a:endParaRPr>
              <a:solidFill>
                <a:srgbClr val="262626"/>
              </a:solidFill>
              <a:latin typeface="Calibri"/>
              <a:ea typeface="Calibri"/>
              <a:cs typeface="Calibri"/>
              <a:sym typeface="Calibri"/>
            </a:endParaRPr>
          </a:p>
        </p:txBody>
      </p:sp>
      <p:pic>
        <p:nvPicPr>
          <p:cNvPr id="215" name="Google Shape;215;p37"/>
          <p:cNvPicPr preferRelativeResize="0"/>
          <p:nvPr/>
        </p:nvPicPr>
        <p:blipFill>
          <a:blip r:embed="rId3">
            <a:alphaModFix/>
          </a:blip>
          <a:stretch>
            <a:fillRect/>
          </a:stretch>
        </p:blipFill>
        <p:spPr>
          <a:xfrm>
            <a:off x="9640967" y="4306967"/>
            <a:ext cx="2551036" cy="25510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14</a:t>
            </a:fld>
            <a:endParaRPr/>
          </a:p>
        </p:txBody>
      </p:sp>
      <p:sp>
        <p:nvSpPr>
          <p:cNvPr id="222" name="Google Shape;222;p38"/>
          <p:cNvSpPr txBox="1"/>
          <p:nvPr/>
        </p:nvSpPr>
        <p:spPr>
          <a:xfrm>
            <a:off x="0" y="86600"/>
            <a:ext cx="12028200" cy="549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400" b="1">
                <a:solidFill>
                  <a:srgbClr val="262626"/>
                </a:solidFill>
                <a:latin typeface="Calibri"/>
                <a:ea typeface="Calibri"/>
                <a:cs typeface="Calibri"/>
                <a:sym typeface="Calibri"/>
              </a:rPr>
              <a:t>___</a:t>
            </a:r>
            <a:r>
              <a:rPr lang="en-US" sz="1800" b="1">
                <a:solidFill>
                  <a:srgbClr val="262626"/>
                </a:solidFill>
                <a:latin typeface="Calibri"/>
                <a:ea typeface="Calibri"/>
                <a:cs typeface="Calibri"/>
                <a:sym typeface="Calibri"/>
              </a:rPr>
              <a:t> (11) The trust provides that compensation to the trustee shall be limited in accordance with the provisions of Estates </a:t>
            </a:r>
            <a:endParaRPr sz="1800" b="1">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1">
                <a:solidFill>
                  <a:srgbClr val="262626"/>
                </a:solidFill>
                <a:latin typeface="Calibri"/>
                <a:ea typeface="Calibri"/>
                <a:cs typeface="Calibri"/>
                <a:sym typeface="Calibri"/>
              </a:rPr>
              <a:t>and Trusts Article, § 14.5-708, Annotated Code of Maryland.</a:t>
            </a:r>
            <a:endParaRPr sz="1800" b="1">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a:solidFill>
                <a:srgbClr val="262626"/>
              </a:solidFill>
              <a:latin typeface="Calibri"/>
              <a:ea typeface="Calibri"/>
              <a:cs typeface="Calibri"/>
              <a:sym typeface="Calibri"/>
            </a:endParaRPr>
          </a:p>
          <a:p>
            <a:pPr marL="0" marR="0" lvl="0" indent="0" algn="l" rtl="0">
              <a:lnSpc>
                <a:spcPct val="115000"/>
              </a:lnSpc>
              <a:spcBef>
                <a:spcPts val="0"/>
              </a:spcBef>
              <a:spcAft>
                <a:spcPts val="0"/>
              </a:spcAft>
              <a:buNone/>
            </a:pPr>
            <a:r>
              <a:rPr lang="en-US" sz="1800" b="1">
                <a:solidFill>
                  <a:srgbClr val="262626"/>
                </a:solidFill>
                <a:latin typeface="Calibri"/>
                <a:ea typeface="Calibri"/>
                <a:cs typeface="Calibri"/>
                <a:sym typeface="Calibri"/>
              </a:rPr>
              <a:t>_____ (12) The trust provides that any leases or mortgages that the trust may hold will terminate or become due and payable </a:t>
            </a:r>
            <a:endParaRPr sz="1800" b="1">
              <a:solidFill>
                <a:srgbClr val="262626"/>
              </a:solidFill>
              <a:latin typeface="Calibri"/>
              <a:ea typeface="Calibri"/>
              <a:cs typeface="Calibri"/>
              <a:sym typeface="Calibri"/>
            </a:endParaRPr>
          </a:p>
          <a:p>
            <a:pPr marL="0" marR="0" lvl="0" indent="0" algn="l" rtl="0">
              <a:lnSpc>
                <a:spcPct val="115000"/>
              </a:lnSpc>
              <a:spcBef>
                <a:spcPts val="0"/>
              </a:spcBef>
              <a:spcAft>
                <a:spcPts val="0"/>
              </a:spcAft>
              <a:buNone/>
            </a:pPr>
            <a:r>
              <a:rPr lang="en-US" sz="1800" b="1">
                <a:solidFill>
                  <a:srgbClr val="262626"/>
                </a:solidFill>
                <a:latin typeface="Calibri"/>
                <a:ea typeface="Calibri"/>
                <a:cs typeface="Calibri"/>
                <a:sym typeface="Calibri"/>
              </a:rPr>
              <a:t>upon the death of the beneficiary or termination of the trust.</a:t>
            </a:r>
            <a:endParaRPr sz="1800" b="1">
              <a:solidFill>
                <a:srgbClr val="262626"/>
              </a:solidFill>
              <a:latin typeface="Calibri"/>
              <a:ea typeface="Calibri"/>
              <a:cs typeface="Calibri"/>
              <a:sym typeface="Calibri"/>
            </a:endParaRPr>
          </a:p>
          <a:p>
            <a:pPr marL="0" marR="0" lvl="0" indent="0" algn="l" rtl="0">
              <a:lnSpc>
                <a:spcPct val="115000"/>
              </a:lnSpc>
              <a:spcBef>
                <a:spcPts val="0"/>
              </a:spcBef>
              <a:spcAft>
                <a:spcPts val="0"/>
              </a:spcAft>
              <a:buNone/>
            </a:pPr>
            <a:endParaRPr sz="1800" b="1">
              <a:solidFill>
                <a:srgbClr val="262626"/>
              </a:solidFill>
              <a:latin typeface="Calibri"/>
              <a:ea typeface="Calibri"/>
              <a:cs typeface="Calibri"/>
              <a:sym typeface="Calibri"/>
            </a:endParaRPr>
          </a:p>
          <a:p>
            <a:pPr marL="0" lvl="0" indent="0" algn="l" rtl="0">
              <a:lnSpc>
                <a:spcPct val="115000"/>
              </a:lnSpc>
              <a:spcBef>
                <a:spcPts val="0"/>
              </a:spcBef>
              <a:spcAft>
                <a:spcPts val="0"/>
              </a:spcAft>
              <a:buNone/>
            </a:pPr>
            <a:r>
              <a:rPr lang="en-US" sz="1800" b="1">
                <a:solidFill>
                  <a:srgbClr val="262626"/>
                </a:solidFill>
                <a:latin typeface="Calibri"/>
                <a:ea typeface="Calibri"/>
                <a:cs typeface="Calibri"/>
                <a:sym typeface="Calibri"/>
              </a:rPr>
              <a:t>_____ (13) The trust provides that if the trust owns titled property that is valued at more than $500, the property shall be titled in the name of the trust, except for securities, which may be held in the name of a nominee.</a:t>
            </a:r>
            <a:endParaRPr sz="1800" b="1">
              <a:solidFill>
                <a:srgbClr val="262626"/>
              </a:solidFill>
              <a:latin typeface="Calibri"/>
              <a:ea typeface="Calibri"/>
              <a:cs typeface="Calibri"/>
              <a:sym typeface="Calibri"/>
            </a:endParaRPr>
          </a:p>
          <a:p>
            <a:pPr marL="0" lvl="0" indent="0" algn="l" rtl="0">
              <a:lnSpc>
                <a:spcPct val="115000"/>
              </a:lnSpc>
              <a:spcBef>
                <a:spcPts val="1600"/>
              </a:spcBef>
              <a:spcAft>
                <a:spcPts val="0"/>
              </a:spcAft>
              <a:buNone/>
            </a:pPr>
            <a:r>
              <a:rPr lang="en-US" sz="1800" b="1">
                <a:solidFill>
                  <a:srgbClr val="262626"/>
                </a:solidFill>
                <a:latin typeface="Calibri"/>
                <a:ea typeface="Calibri"/>
                <a:cs typeface="Calibri"/>
                <a:sym typeface="Calibri"/>
              </a:rPr>
              <a:t>_____ (14) The trust provides that any assets jointly owned shall be owned as tenants in common, and the ownership agreement shall provide that, upon termination of the trust, the property shall either be sold for fair market value or the other owners shall purchase the trust’s interest in the property for fair market value.</a:t>
            </a:r>
            <a:endParaRPr sz="1800" b="1">
              <a:solidFill>
                <a:srgbClr val="262626"/>
              </a:solidFill>
              <a:latin typeface="Calibri"/>
              <a:ea typeface="Calibri"/>
              <a:cs typeface="Calibri"/>
              <a:sym typeface="Calibri"/>
            </a:endParaRPr>
          </a:p>
          <a:p>
            <a:pPr marL="0" marR="0" lvl="0" indent="0" algn="l" rtl="0">
              <a:lnSpc>
                <a:spcPct val="100000"/>
              </a:lnSpc>
              <a:spcBef>
                <a:spcPts val="1600"/>
              </a:spcBef>
              <a:spcAft>
                <a:spcPts val="0"/>
              </a:spcAft>
              <a:buNone/>
            </a:pPr>
            <a:r>
              <a:rPr lang="en-US" sz="1800" b="1">
                <a:solidFill>
                  <a:srgbClr val="262626"/>
                </a:solidFill>
                <a:latin typeface="Calibri"/>
                <a:ea typeface="Calibri"/>
                <a:cs typeface="Calibri"/>
                <a:sym typeface="Calibri"/>
              </a:rPr>
              <a:t>_____ (15) The trust provides that trust assets may not be held as an ongoing business or enterprise, or as investments in new </a:t>
            </a:r>
            <a:endParaRPr sz="1800" b="1">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1">
                <a:solidFill>
                  <a:srgbClr val="262626"/>
                </a:solidFill>
                <a:latin typeface="Calibri"/>
                <a:ea typeface="Calibri"/>
                <a:cs typeface="Calibri"/>
                <a:sym typeface="Calibri"/>
              </a:rPr>
              <a:t>or untried enterprises.</a:t>
            </a:r>
            <a:endParaRPr sz="1800" b="1">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a:solidFill>
                <a:srgbClr val="262626"/>
              </a:solidFill>
              <a:latin typeface="Calibri"/>
              <a:ea typeface="Calibri"/>
              <a:cs typeface="Calibri"/>
              <a:sym typeface="Calibri"/>
            </a:endParaRPr>
          </a:p>
          <a:p>
            <a:pPr marL="0" lvl="0" indent="0" algn="l" rtl="0">
              <a:lnSpc>
                <a:spcPct val="115000"/>
              </a:lnSpc>
              <a:spcBef>
                <a:spcPts val="0"/>
              </a:spcBef>
              <a:spcAft>
                <a:spcPts val="1600"/>
              </a:spcAft>
              <a:buClr>
                <a:schemeClr val="dk1"/>
              </a:buClr>
              <a:buSzPts val="1100"/>
              <a:buFont typeface="Arial"/>
              <a:buNone/>
            </a:pPr>
            <a:r>
              <a:rPr lang="en-US" sz="1800" b="1">
                <a:solidFill>
                  <a:srgbClr val="262626"/>
                </a:solidFill>
                <a:latin typeface="Calibri"/>
                <a:ea typeface="Calibri"/>
                <a:cs typeface="Calibri"/>
                <a:sym typeface="Calibri"/>
              </a:rPr>
              <a:t>____ (16) The trust provides that trust distributions may not be used to supplement medical assistance payments to any health care provider delivering goods or services to the beneficiary.</a:t>
            </a:r>
            <a:endParaRPr sz="1800" b="1">
              <a:solidFill>
                <a:srgbClr val="262626"/>
              </a:solidFill>
              <a:latin typeface="Calibri"/>
              <a:ea typeface="Calibri"/>
              <a:cs typeface="Calibri"/>
              <a:sym typeface="Calibri"/>
            </a:endParaRPr>
          </a:p>
        </p:txBody>
      </p:sp>
      <p:pic>
        <p:nvPicPr>
          <p:cNvPr id="223" name="Google Shape;223;p38"/>
          <p:cNvPicPr preferRelativeResize="0"/>
          <p:nvPr/>
        </p:nvPicPr>
        <p:blipFill>
          <a:blip r:embed="rId3">
            <a:alphaModFix/>
          </a:blip>
          <a:stretch>
            <a:fillRect/>
          </a:stretch>
        </p:blipFill>
        <p:spPr>
          <a:xfrm>
            <a:off x="9320650" y="4563350"/>
            <a:ext cx="2871350" cy="2019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15</a:t>
            </a:fld>
            <a:endParaRPr/>
          </a:p>
        </p:txBody>
      </p:sp>
      <p:sp>
        <p:nvSpPr>
          <p:cNvPr id="230" name="Google Shape;230;p39"/>
          <p:cNvSpPr txBox="1"/>
          <p:nvPr/>
        </p:nvSpPr>
        <p:spPr>
          <a:xfrm>
            <a:off x="2988550" y="1520775"/>
            <a:ext cx="7996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2"/>
              </a:solidFill>
            </a:endParaRPr>
          </a:p>
        </p:txBody>
      </p:sp>
      <p:sp>
        <p:nvSpPr>
          <p:cNvPr id="231" name="Google Shape;231;p39"/>
          <p:cNvSpPr txBox="1"/>
          <p:nvPr/>
        </p:nvSpPr>
        <p:spPr>
          <a:xfrm>
            <a:off x="1003325" y="465700"/>
            <a:ext cx="10731300" cy="394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500"/>
              <a:buFont typeface="Arial"/>
              <a:buNone/>
            </a:pPr>
            <a:r>
              <a:rPr lang="en-US" sz="1800" b="1">
                <a:solidFill>
                  <a:schemeClr val="dk1"/>
                </a:solidFill>
                <a:latin typeface="Calibri"/>
                <a:ea typeface="Calibri"/>
                <a:cs typeface="Calibri"/>
                <a:sym typeface="Calibri"/>
              </a:rPr>
              <a:t>_____(17) The trust provides that trust assets may not be used to purchase gifts.</a:t>
            </a:r>
            <a:endParaRPr sz="1800" b="1">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500"/>
              <a:buFont typeface="Arial"/>
              <a:buNone/>
            </a:pPr>
            <a:r>
              <a:rPr lang="en-US" sz="1800" b="1">
                <a:solidFill>
                  <a:schemeClr val="dk1"/>
                </a:solidFill>
                <a:latin typeface="Calibri"/>
                <a:ea typeface="Calibri"/>
                <a:cs typeface="Calibri"/>
                <a:sym typeface="Calibri"/>
              </a:rPr>
              <a:t>_____ (18) The trust provides that trust assets may not be used to purchase a life insurance policy on the life of the beneficiary.</a:t>
            </a:r>
            <a:endParaRPr sz="18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500"/>
              <a:buFont typeface="Arial"/>
              <a:buNone/>
            </a:pPr>
            <a:r>
              <a:rPr lang="en-US" sz="1800" b="1">
                <a:solidFill>
                  <a:schemeClr val="dk1"/>
                </a:solidFill>
                <a:latin typeface="Calibri"/>
                <a:ea typeface="Calibri"/>
                <a:cs typeface="Calibri"/>
                <a:sym typeface="Calibri"/>
              </a:rPr>
              <a:t>_____ (19) The trust provides that trust assets may only be used to purchase a life insurance policy on the life of someone other than the trust beneficiary if the trust is the only beneficiary of the life insurance policy.</a:t>
            </a:r>
            <a:endParaRPr sz="1800" b="1">
              <a:solidFill>
                <a:schemeClr val="dk1"/>
              </a:solidFill>
              <a:latin typeface="Calibri"/>
              <a:ea typeface="Calibri"/>
              <a:cs typeface="Calibri"/>
              <a:sym typeface="Calibri"/>
            </a:endParaRPr>
          </a:p>
          <a:p>
            <a:pPr marL="0" lvl="0" indent="0" algn="l" rtl="0">
              <a:lnSpc>
                <a:spcPct val="115000"/>
              </a:lnSpc>
              <a:spcBef>
                <a:spcPts val="1600"/>
              </a:spcBef>
              <a:spcAft>
                <a:spcPts val="1600"/>
              </a:spcAft>
              <a:buClr>
                <a:schemeClr val="dk1"/>
              </a:buClr>
              <a:buSzPts val="1500"/>
              <a:buFont typeface="Arial"/>
              <a:buNone/>
            </a:pPr>
            <a:r>
              <a:rPr lang="en-US" sz="1800" b="1">
                <a:solidFill>
                  <a:schemeClr val="dk1"/>
                </a:solidFill>
                <a:latin typeface="Calibri"/>
                <a:ea typeface="Calibri"/>
                <a:cs typeface="Calibri"/>
                <a:sym typeface="Calibri"/>
              </a:rPr>
              <a:t>_____ (20) If an annuity on the life of the beneficiary has been or will be purchased from trust funds, the trust provides that if the beneficiary dies before the final payments from the annuity have been made, the remaining payments are paid to all states which have provided medical assistance benefits to the beneficiary according to those states’ proportionate share of the total medical assistance benefits that have been provided, until the total medical assistance benefits paid on behalf of the beneficiary have been reimbursed.</a:t>
            </a:r>
            <a:endParaRPr sz="1800">
              <a:solidFill>
                <a:schemeClr val="dk1"/>
              </a:solidFill>
              <a:latin typeface="Calibri"/>
              <a:ea typeface="Calibri"/>
              <a:cs typeface="Calibri"/>
              <a:sym typeface="Calibri"/>
            </a:endParaRPr>
          </a:p>
        </p:txBody>
      </p:sp>
      <p:pic>
        <p:nvPicPr>
          <p:cNvPr id="232" name="Google Shape;232;p39"/>
          <p:cNvPicPr preferRelativeResize="0"/>
          <p:nvPr/>
        </p:nvPicPr>
        <p:blipFill>
          <a:blip r:embed="rId3">
            <a:alphaModFix/>
          </a:blip>
          <a:stretch>
            <a:fillRect/>
          </a:stretch>
        </p:blipFill>
        <p:spPr>
          <a:xfrm>
            <a:off x="9320650" y="4563350"/>
            <a:ext cx="2871350" cy="2019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body" idx="4294967295"/>
          </p:nvPr>
        </p:nvSpPr>
        <p:spPr>
          <a:xfrm>
            <a:off x="415600" y="707133"/>
            <a:ext cx="11360800" cy="5384800"/>
          </a:xfrm>
          <a:prstGeom prst="rect">
            <a:avLst/>
          </a:prstGeom>
        </p:spPr>
        <p:txBody>
          <a:bodyPr spcFirstLastPara="1" wrap="square" lIns="121900" tIns="121900" rIns="121900" bIns="121900" anchor="t" anchorCtr="0">
            <a:normAutofit fontScale="70000" lnSpcReduction="10000"/>
          </a:bodyPr>
          <a:lstStyle/>
          <a:p>
            <a:pPr marL="0" lvl="0" indent="0" algn="l" rtl="0">
              <a:spcBef>
                <a:spcPts val="0"/>
              </a:spcBef>
              <a:spcAft>
                <a:spcPts val="0"/>
              </a:spcAft>
              <a:buClr>
                <a:schemeClr val="dk1"/>
              </a:buClr>
              <a:buSzPct val="62500"/>
              <a:buFont typeface="Arial"/>
              <a:buNone/>
            </a:pPr>
            <a:r>
              <a:rPr lang="en-US" b="1">
                <a:latin typeface="Calibri"/>
                <a:ea typeface="Calibri"/>
                <a:cs typeface="Calibri"/>
                <a:sym typeface="Calibri"/>
              </a:rPr>
              <a:t>_</a:t>
            </a:r>
            <a:r>
              <a:rPr lang="en-US" b="1">
                <a:solidFill>
                  <a:schemeClr val="dk1"/>
                </a:solidFill>
                <a:latin typeface="Calibri"/>
                <a:ea typeface="Calibri"/>
                <a:cs typeface="Calibri"/>
                <a:sym typeface="Calibri"/>
              </a:rPr>
              <a:t>____ (21) The trust provides that the trust may not loan trust assets without security, which may include an interest in real or personal property of at least equivalent value.</a:t>
            </a:r>
            <a:endParaRPr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62500"/>
              <a:buFont typeface="Arial"/>
              <a:buNone/>
            </a:pPr>
            <a:r>
              <a:rPr lang="en-US" b="1">
                <a:solidFill>
                  <a:schemeClr val="dk1"/>
                </a:solidFill>
                <a:latin typeface="Calibri"/>
                <a:ea typeface="Calibri"/>
                <a:cs typeface="Calibri"/>
                <a:sym typeface="Calibri"/>
              </a:rPr>
              <a:t>_____ (22) The trust provides that the trust may only make loans if the loan agreement provides for immediate repayment in the event of the death of the beneficiary or termination of the trust for any other reason.</a:t>
            </a:r>
            <a:endParaRPr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62500"/>
              <a:buFont typeface="Arial"/>
              <a:buNone/>
            </a:pPr>
            <a:r>
              <a:rPr lang="en-US" b="1">
                <a:solidFill>
                  <a:schemeClr val="dk1"/>
                </a:solidFill>
                <a:latin typeface="Calibri"/>
                <a:ea typeface="Calibri"/>
                <a:cs typeface="Calibri"/>
                <a:sym typeface="Calibri"/>
              </a:rPr>
              <a:t>_____ (23) The trust provides that the only real property in which the trust may invest is in a single home property, which is used as the residence of the beneficiary and is titled in the name of the trust.</a:t>
            </a:r>
            <a:endParaRPr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62500"/>
              <a:buFont typeface="Arial"/>
              <a:buNone/>
            </a:pPr>
            <a:r>
              <a:rPr lang="en-US" b="1">
                <a:solidFill>
                  <a:schemeClr val="dk1"/>
                </a:solidFill>
                <a:latin typeface="Calibri"/>
                <a:ea typeface="Calibri"/>
                <a:cs typeface="Calibri"/>
                <a:sym typeface="Calibri"/>
              </a:rPr>
              <a:t>_____ (24) The trust provides that the trust may not disburse more than $100,000 for the purchase of property without the approval of the State circuit court in the jurisdiction in which the beneficiary resides.</a:t>
            </a:r>
            <a:endParaRPr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62500"/>
              <a:buFont typeface="Arial"/>
              <a:buNone/>
            </a:pPr>
            <a:r>
              <a:rPr lang="en-US" b="1">
                <a:solidFill>
                  <a:schemeClr val="dk1"/>
                </a:solidFill>
                <a:latin typeface="Calibri"/>
                <a:ea typeface="Calibri"/>
                <a:cs typeface="Calibri"/>
                <a:sym typeface="Calibri"/>
              </a:rPr>
              <a:t>_____ (25) The trust provides that an annual accounting of the trust, including a listing of current assets, income, and itemized distributions during the previous year, shall be sent to the Maryland Medical Assistance Program, Division of Recoveries and Financial Services, at 2nd Floor, 201 West Preston Street, Baltimore, Maryland 21201.</a:t>
            </a:r>
            <a:endParaRPr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ct val="62500"/>
              <a:buFont typeface="Arial"/>
              <a:buNone/>
            </a:pPr>
            <a:r>
              <a:rPr lang="en-US" b="1">
                <a:solidFill>
                  <a:schemeClr val="dk1"/>
                </a:solidFill>
                <a:latin typeface="Calibri"/>
                <a:ea typeface="Calibri"/>
                <a:cs typeface="Calibri"/>
                <a:sym typeface="Calibri"/>
              </a:rPr>
              <a:t>_____ (26) The trust provides that trust assets may not be used to pay funeral expenses of the beneficiary but may be used to purchase an irrevocable burial contract for the beneficiary to cover the beneficiary’s funeral and burial expenses.</a:t>
            </a:r>
            <a:endParaRPr b="1">
              <a:solidFill>
                <a:schemeClr val="dk1"/>
              </a:solidFill>
              <a:latin typeface="Calibri"/>
              <a:ea typeface="Calibri"/>
              <a:cs typeface="Calibri"/>
              <a:sym typeface="Calibri"/>
            </a:endParaRPr>
          </a:p>
          <a:p>
            <a:pPr marL="0" lvl="0" indent="0" algn="l" rtl="0">
              <a:spcBef>
                <a:spcPts val="1600"/>
              </a:spcBef>
              <a:spcAft>
                <a:spcPts val="1600"/>
              </a:spcAft>
              <a:buNone/>
            </a:pPr>
            <a:endParaRPr/>
          </a:p>
        </p:txBody>
      </p:sp>
      <p:pic>
        <p:nvPicPr>
          <p:cNvPr id="238" name="Google Shape;238;p40"/>
          <p:cNvPicPr preferRelativeResize="0"/>
          <p:nvPr/>
        </p:nvPicPr>
        <p:blipFill>
          <a:blip r:embed="rId3">
            <a:alphaModFix/>
          </a:blip>
          <a:stretch>
            <a:fillRect/>
          </a:stretch>
        </p:blipFill>
        <p:spPr>
          <a:xfrm>
            <a:off x="9640967" y="4306967"/>
            <a:ext cx="2551036" cy="255103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body" idx="4294967295"/>
          </p:nvPr>
        </p:nvSpPr>
        <p:spPr>
          <a:xfrm>
            <a:off x="500275" y="451825"/>
            <a:ext cx="11360700" cy="5610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1800">
                <a:solidFill>
                  <a:schemeClr val="dk1"/>
                </a:solidFill>
                <a:latin typeface="Calibri"/>
                <a:ea typeface="Calibri"/>
                <a:cs typeface="Calibri"/>
                <a:sym typeface="Calibri"/>
              </a:rPr>
              <a:t>_</a:t>
            </a:r>
            <a:r>
              <a:rPr lang="en-US" sz="1800" b="1">
                <a:solidFill>
                  <a:schemeClr val="dk1"/>
                </a:solidFill>
                <a:latin typeface="Calibri"/>
                <a:ea typeface="Calibri"/>
                <a:cs typeface="Calibri"/>
                <a:sym typeface="Calibri"/>
              </a:rPr>
              <a:t>___(27) If the trust is or will be entitled to receive payments from a structured settlement or an annuity that was purchased by funds that are not part of the trust, the trust requires that if the beneficiary dies before the annuity or settlement is fully paid, the balance of the annuity or settlement will be paid to all states which have provided medical assistance benefits to the beneficiary according to those states’ proportionate share of the total medical assistance benefits that have been provided, until the total medical assistance benefits paid on behalf of the beneficiary have been reimbursed.</a:t>
            </a:r>
            <a:endParaRPr sz="1800"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ts val="1500"/>
              <a:buFont typeface="Arial"/>
              <a:buNone/>
            </a:pPr>
            <a:r>
              <a:rPr lang="en-US" sz="1800" b="1">
                <a:solidFill>
                  <a:schemeClr val="dk1"/>
                </a:solidFill>
                <a:latin typeface="Calibri"/>
                <a:ea typeface="Calibri"/>
                <a:cs typeface="Calibri"/>
                <a:sym typeface="Calibri"/>
              </a:rPr>
              <a:t>The following notices should be included in the trust document.</a:t>
            </a:r>
            <a:endParaRPr sz="1800"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ts val="1500"/>
              <a:buFont typeface="Arial"/>
              <a:buNone/>
            </a:pPr>
            <a:r>
              <a:rPr lang="en-US" sz="1800" b="1">
                <a:solidFill>
                  <a:schemeClr val="dk1"/>
                </a:solidFill>
                <a:latin typeface="Calibri"/>
                <a:ea typeface="Calibri"/>
                <a:cs typeface="Calibri"/>
                <a:sym typeface="Calibri"/>
              </a:rPr>
              <a:t>_____ (28) A copy of the trust shall be sent to the Maryland Medical Assistance Program, Division of Recoveries and Financial Services, at the address noted above, and if any amendments are made to the trust, the amendments shall comply with COMAR 10.09.24.08-2C and a copy of the amendments shall also be sent to the Division of Recoveries and Financial Services.</a:t>
            </a:r>
            <a:endParaRPr sz="1800" b="1">
              <a:solidFill>
                <a:schemeClr val="dk1"/>
              </a:solidFill>
              <a:latin typeface="Calibri"/>
              <a:ea typeface="Calibri"/>
              <a:cs typeface="Calibri"/>
              <a:sym typeface="Calibri"/>
            </a:endParaRPr>
          </a:p>
          <a:p>
            <a:pPr marL="0" lvl="0" indent="0" algn="l" rtl="0">
              <a:spcBef>
                <a:spcPts val="1600"/>
              </a:spcBef>
              <a:spcAft>
                <a:spcPts val="0"/>
              </a:spcAft>
              <a:buNone/>
            </a:pPr>
            <a:r>
              <a:rPr lang="en-US" sz="1800" b="1">
                <a:solidFill>
                  <a:schemeClr val="dk1"/>
                </a:solidFill>
                <a:latin typeface="Calibri"/>
                <a:ea typeface="Calibri"/>
                <a:cs typeface="Calibri"/>
                <a:sym typeface="Calibri"/>
              </a:rPr>
              <a:t>_____ (29) If the trust agreement fails to comply with any provision of COMAR 10.09.24.08-2C, the full value of the assets of the trust shall be considered available resources of the trust beneficiary for Medical Assistance eligibility purposes.</a:t>
            </a:r>
            <a:endParaRPr sz="1800" b="1">
              <a:solidFill>
                <a:schemeClr val="dk1"/>
              </a:solidFill>
              <a:latin typeface="Calibri"/>
              <a:ea typeface="Calibri"/>
              <a:cs typeface="Calibri"/>
              <a:sym typeface="Calibri"/>
            </a:endParaRPr>
          </a:p>
          <a:p>
            <a:pPr marL="0" lvl="0" indent="0" algn="l" rtl="0">
              <a:spcBef>
                <a:spcPts val="1600"/>
              </a:spcBef>
              <a:spcAft>
                <a:spcPts val="0"/>
              </a:spcAft>
              <a:buClr>
                <a:schemeClr val="dk1"/>
              </a:buClr>
              <a:buSzPts val="1500"/>
              <a:buFont typeface="Arial"/>
              <a:buNone/>
            </a:pPr>
            <a:endParaRPr sz="1800">
              <a:latin typeface="Calibri"/>
              <a:ea typeface="Calibri"/>
              <a:cs typeface="Calibri"/>
              <a:sym typeface="Calibri"/>
            </a:endParaRPr>
          </a:p>
          <a:p>
            <a:pPr marL="0" lvl="0" indent="0" algn="l" rtl="0">
              <a:spcBef>
                <a:spcPts val="1600"/>
              </a:spcBef>
              <a:spcAft>
                <a:spcPts val="1600"/>
              </a:spcAft>
              <a:buNone/>
            </a:pPr>
            <a:endParaRPr sz="1800">
              <a:latin typeface="Calibri"/>
              <a:ea typeface="Calibri"/>
              <a:cs typeface="Calibri"/>
              <a:sym typeface="Calibri"/>
            </a:endParaRPr>
          </a:p>
        </p:txBody>
      </p:sp>
      <p:pic>
        <p:nvPicPr>
          <p:cNvPr id="244" name="Google Shape;244;p41"/>
          <p:cNvPicPr preferRelativeResize="0"/>
          <p:nvPr/>
        </p:nvPicPr>
        <p:blipFill>
          <a:blip r:embed="rId3">
            <a:alphaModFix/>
          </a:blip>
          <a:stretch>
            <a:fillRect/>
          </a:stretch>
        </p:blipFill>
        <p:spPr>
          <a:xfrm>
            <a:off x="9640967" y="4306967"/>
            <a:ext cx="2551036" cy="25510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18</a:t>
            </a:fld>
            <a:endParaRPr/>
          </a:p>
        </p:txBody>
      </p:sp>
      <p:sp>
        <p:nvSpPr>
          <p:cNvPr id="251" name="Google Shape;251;p42"/>
          <p:cNvSpPr txBox="1"/>
          <p:nvPr/>
        </p:nvSpPr>
        <p:spPr>
          <a:xfrm>
            <a:off x="128725" y="1159825"/>
            <a:ext cx="11508900" cy="351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Please answer the following questions. Explain any Yes answers in the space provided for comments or in an attachment.</a:t>
            </a:r>
            <a:endParaRPr sz="1800" b="1">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No /Yes   Does the trust contain provisions that conflict with the policies set forth under this regulation?</a:t>
            </a:r>
            <a:endParaRPr sz="1800" b="1">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No /Yes   Does the trust permit distribution of trust assets upon termination of the trust that would hinder or delay reimbursement to the Department and other states under § C(6) and (7) of COMAR 10.09.24.08-2?</a:t>
            </a:r>
            <a:endParaRPr sz="1800" b="1">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No/ Yes   Does the trust place time limits, or any other limits, on the Department and other states’ claims for reimbursement under § C(6) and (7) of COMAR 10.09.24.08-2?</a:t>
            </a:r>
            <a:endParaRPr sz="1800" b="1">
              <a:solidFill>
                <a:schemeClr val="dk1"/>
              </a:solidFill>
              <a:latin typeface="Calibri"/>
              <a:ea typeface="Calibri"/>
              <a:cs typeface="Calibri"/>
              <a:sym typeface="Calibri"/>
            </a:endParaRPr>
          </a:p>
          <a:p>
            <a:pPr marL="0" lvl="0" indent="0" algn="l" rtl="0">
              <a:spcBef>
                <a:spcPts val="1600"/>
              </a:spcBef>
              <a:spcAft>
                <a:spcPts val="0"/>
              </a:spcAft>
              <a:buNone/>
            </a:pPr>
            <a:endParaRPr sz="1800">
              <a:solidFill>
                <a:schemeClr val="dk2"/>
              </a:solidFill>
            </a:endParaRPr>
          </a:p>
        </p:txBody>
      </p:sp>
      <p:pic>
        <p:nvPicPr>
          <p:cNvPr id="252" name="Google Shape;252;p42"/>
          <p:cNvPicPr preferRelativeResize="0"/>
          <p:nvPr/>
        </p:nvPicPr>
        <p:blipFill>
          <a:blip r:embed="rId3">
            <a:alphaModFix/>
          </a:blip>
          <a:stretch>
            <a:fillRect/>
          </a:stretch>
        </p:blipFill>
        <p:spPr>
          <a:xfrm>
            <a:off x="9640967" y="4306967"/>
            <a:ext cx="2551036" cy="25510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831200" y="615467"/>
            <a:ext cx="11360800" cy="763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sz="4500" b="1">
                <a:solidFill>
                  <a:srgbClr val="800000"/>
                </a:solidFill>
              </a:rPr>
              <a:t>Pooled Special Needs Trust</a:t>
            </a:r>
            <a:endParaRPr sz="4500" b="1">
              <a:solidFill>
                <a:srgbClr val="8000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8" name="Google Shape;258;p43"/>
          <p:cNvSpPr txBox="1">
            <a:spLocks noGrp="1"/>
          </p:cNvSpPr>
          <p:nvPr>
            <p:ph type="body" idx="1"/>
          </p:nvPr>
        </p:nvSpPr>
        <p:spPr>
          <a:xfrm>
            <a:off x="527833" y="1536633"/>
            <a:ext cx="11360800" cy="4555200"/>
          </a:xfrm>
          <a:prstGeom prst="rect">
            <a:avLst/>
          </a:prstGeom>
        </p:spPr>
        <p:txBody>
          <a:bodyPr spcFirstLastPara="1" wrap="square" lIns="121900" tIns="121900" rIns="121900" bIns="121900" anchor="t" anchorCtr="0">
            <a:normAutofit lnSpcReduction="20000"/>
          </a:bodyPr>
          <a:lstStyle/>
          <a:p>
            <a:pPr marL="609600" lvl="0" indent="-457200" algn="l" rtl="0">
              <a:spcBef>
                <a:spcPts val="0"/>
              </a:spcBef>
              <a:spcAft>
                <a:spcPts val="0"/>
              </a:spcAft>
              <a:buClr>
                <a:srgbClr val="262626"/>
              </a:buClr>
              <a:buSzPts val="2400"/>
              <a:buFont typeface="Calibri"/>
              <a:buChar char="❖"/>
            </a:pPr>
            <a:r>
              <a:rPr lang="en-US">
                <a:solidFill>
                  <a:srgbClr val="262626"/>
                </a:solidFill>
                <a:latin typeface="Calibri"/>
                <a:ea typeface="Calibri"/>
                <a:cs typeface="Calibri"/>
                <a:sym typeface="Calibri"/>
              </a:rPr>
              <a:t>Medicaid criteria for Pooled Special Needs Trust</a:t>
            </a:r>
            <a:endParaRPr>
              <a:solidFill>
                <a:srgbClr val="262626"/>
              </a:solidFill>
              <a:latin typeface="Calibri"/>
              <a:ea typeface="Calibri"/>
              <a:cs typeface="Calibri"/>
              <a:sym typeface="Calibri"/>
            </a:endParaRPr>
          </a:p>
          <a:p>
            <a:pPr marL="1219200" lvl="1" indent="-457200" algn="l" rtl="0">
              <a:spcBef>
                <a:spcPts val="0"/>
              </a:spcBef>
              <a:spcAft>
                <a:spcPts val="0"/>
              </a:spcAft>
              <a:buClr>
                <a:srgbClr val="262626"/>
              </a:buClr>
              <a:buSzPts val="2400"/>
              <a:buChar char="➢"/>
            </a:pPr>
            <a:r>
              <a:rPr lang="en-US" sz="2400">
                <a:solidFill>
                  <a:srgbClr val="262626"/>
                </a:solidFill>
                <a:highlight>
                  <a:srgbClr val="FFFFFF"/>
                </a:highlight>
                <a:latin typeface="Calibri"/>
                <a:ea typeface="Calibri"/>
                <a:cs typeface="Calibri"/>
                <a:sym typeface="Calibri"/>
              </a:rPr>
              <a:t>§</a:t>
            </a:r>
            <a:r>
              <a:rPr lang="en-US" sz="2400">
                <a:solidFill>
                  <a:srgbClr val="262626"/>
                </a:solidFill>
                <a:latin typeface="Calibri"/>
                <a:ea typeface="Calibri"/>
                <a:cs typeface="Calibri"/>
                <a:sym typeface="Calibri"/>
              </a:rPr>
              <a:t>1917(d)(4)(C)		</a:t>
            </a:r>
            <a:endParaRPr sz="2400">
              <a:solidFill>
                <a:srgbClr val="262626"/>
              </a:solidFill>
              <a:latin typeface="Calibri"/>
              <a:ea typeface="Calibri"/>
              <a:cs typeface="Calibri"/>
              <a:sym typeface="Calibri"/>
            </a:endParaRPr>
          </a:p>
          <a:p>
            <a:pPr marL="1828800" lvl="2" indent="-457200" algn="l" rtl="0">
              <a:spcBef>
                <a:spcPts val="0"/>
              </a:spcBef>
              <a:spcAft>
                <a:spcPts val="0"/>
              </a:spcAft>
              <a:buClr>
                <a:srgbClr val="262626"/>
              </a:buClr>
              <a:buSzPts val="2400"/>
              <a:buFont typeface="Calibri"/>
              <a:buChar char="■"/>
            </a:pPr>
            <a:r>
              <a:rPr lang="en-US" sz="2400">
                <a:solidFill>
                  <a:srgbClr val="262626"/>
                </a:solidFill>
                <a:latin typeface="Calibri"/>
                <a:ea typeface="Calibri"/>
                <a:cs typeface="Calibri"/>
                <a:sym typeface="Calibri"/>
              </a:rPr>
              <a:t>Beneficiary is disabled</a:t>
            </a:r>
            <a:endParaRPr sz="2400">
              <a:solidFill>
                <a:srgbClr val="262626"/>
              </a:solidFill>
              <a:latin typeface="Calibri"/>
              <a:ea typeface="Calibri"/>
              <a:cs typeface="Calibri"/>
              <a:sym typeface="Calibri"/>
            </a:endParaRPr>
          </a:p>
          <a:p>
            <a:pPr marL="1828800" lvl="2" indent="-457200" algn="l" rtl="0">
              <a:spcBef>
                <a:spcPts val="0"/>
              </a:spcBef>
              <a:spcAft>
                <a:spcPts val="0"/>
              </a:spcAft>
              <a:buClr>
                <a:srgbClr val="262626"/>
              </a:buClr>
              <a:buSzPts val="2400"/>
              <a:buFont typeface="Calibri"/>
              <a:buChar char="■"/>
            </a:pPr>
            <a:r>
              <a:rPr lang="en-US" sz="2400">
                <a:solidFill>
                  <a:srgbClr val="262626"/>
                </a:solidFill>
                <a:latin typeface="Calibri"/>
                <a:ea typeface="Calibri"/>
                <a:cs typeface="Calibri"/>
                <a:sym typeface="Calibri"/>
              </a:rPr>
              <a:t>Trust is established and maintained by non-profit entity</a:t>
            </a:r>
            <a:endParaRPr sz="2400">
              <a:solidFill>
                <a:srgbClr val="262626"/>
              </a:solidFill>
              <a:latin typeface="Calibri"/>
              <a:ea typeface="Calibri"/>
              <a:cs typeface="Calibri"/>
              <a:sym typeface="Calibri"/>
            </a:endParaRPr>
          </a:p>
          <a:p>
            <a:pPr marL="1828800" lvl="2" indent="-457200" algn="l" rtl="0">
              <a:spcBef>
                <a:spcPts val="0"/>
              </a:spcBef>
              <a:spcAft>
                <a:spcPts val="0"/>
              </a:spcAft>
              <a:buClr>
                <a:srgbClr val="262626"/>
              </a:buClr>
              <a:buSzPts val="2400"/>
              <a:buFont typeface="Calibri"/>
              <a:buChar char="■"/>
            </a:pPr>
            <a:r>
              <a:rPr lang="en-US" sz="2400">
                <a:solidFill>
                  <a:srgbClr val="262626"/>
                </a:solidFill>
                <a:latin typeface="Calibri"/>
                <a:ea typeface="Calibri"/>
                <a:cs typeface="Calibri"/>
                <a:sym typeface="Calibri"/>
              </a:rPr>
              <a:t>Trust and entity approved by Office of Eligibility Services</a:t>
            </a:r>
            <a:endParaRPr sz="2400">
              <a:solidFill>
                <a:srgbClr val="262626"/>
              </a:solidFill>
              <a:latin typeface="Calibri"/>
              <a:ea typeface="Calibri"/>
              <a:cs typeface="Calibri"/>
              <a:sym typeface="Calibri"/>
            </a:endParaRPr>
          </a:p>
          <a:p>
            <a:pPr marL="1828800" lvl="2" indent="-457200" algn="l" rtl="0">
              <a:spcBef>
                <a:spcPts val="0"/>
              </a:spcBef>
              <a:spcAft>
                <a:spcPts val="0"/>
              </a:spcAft>
              <a:buClr>
                <a:srgbClr val="262626"/>
              </a:buClr>
              <a:buSzPts val="2400"/>
              <a:buFont typeface="Calibri"/>
              <a:buChar char="■"/>
            </a:pPr>
            <a:r>
              <a:rPr lang="en-US" sz="2400">
                <a:solidFill>
                  <a:srgbClr val="262626"/>
                </a:solidFill>
                <a:latin typeface="Calibri"/>
                <a:ea typeface="Calibri"/>
                <a:cs typeface="Calibri"/>
                <a:sym typeface="Calibri"/>
              </a:rPr>
              <a:t>Payback mandatory “to the extent amounts remaining. . .are not retained by the trust.” </a:t>
            </a:r>
            <a:r>
              <a:rPr lang="en-US" sz="2400">
                <a:solidFill>
                  <a:srgbClr val="262626"/>
                </a:solidFill>
                <a:highlight>
                  <a:schemeClr val="lt1"/>
                </a:highlight>
                <a:latin typeface="Calibri"/>
                <a:ea typeface="Calibri"/>
                <a:cs typeface="Calibri"/>
                <a:sym typeface="Calibri"/>
              </a:rPr>
              <a:t>§</a:t>
            </a:r>
            <a:r>
              <a:rPr lang="en-US" sz="2400">
                <a:solidFill>
                  <a:srgbClr val="262626"/>
                </a:solidFill>
                <a:latin typeface="Calibri"/>
                <a:ea typeface="Calibri"/>
                <a:cs typeface="Calibri"/>
                <a:sym typeface="Calibri"/>
              </a:rPr>
              <a:t>1917(d)(4)(C)(iv), Md. Code Ann. E&amp;T §14.5-1002(d) </a:t>
            </a:r>
            <a:endParaRPr sz="2400">
              <a:solidFill>
                <a:srgbClr val="262626"/>
              </a:solidFill>
              <a:latin typeface="Calibri"/>
              <a:ea typeface="Calibri"/>
              <a:cs typeface="Calibri"/>
              <a:sym typeface="Calibri"/>
            </a:endParaRPr>
          </a:p>
          <a:p>
            <a:pPr marL="1828800" lvl="0" indent="0" algn="l" rtl="0">
              <a:spcBef>
                <a:spcPts val="1600"/>
              </a:spcBef>
              <a:spcAft>
                <a:spcPts val="0"/>
              </a:spcAft>
              <a:buNone/>
            </a:pPr>
            <a:endParaRPr sz="2400">
              <a:solidFill>
                <a:srgbClr val="262626"/>
              </a:solidFill>
              <a:latin typeface="Calibri"/>
              <a:ea typeface="Calibri"/>
              <a:cs typeface="Calibri"/>
              <a:sym typeface="Calibri"/>
            </a:endParaRPr>
          </a:p>
          <a:p>
            <a:pPr marL="0" lvl="0" indent="0" algn="l" rtl="0">
              <a:spcBef>
                <a:spcPts val="1600"/>
              </a:spcBef>
              <a:spcAft>
                <a:spcPts val="0"/>
              </a:spcAft>
              <a:buNone/>
            </a:pPr>
            <a:endParaRPr>
              <a:solidFill>
                <a:srgbClr val="262626"/>
              </a:solidFill>
              <a:latin typeface="Calibri"/>
              <a:ea typeface="Calibri"/>
              <a:cs typeface="Calibri"/>
              <a:sym typeface="Calibri"/>
            </a:endParaRPr>
          </a:p>
          <a:p>
            <a:pPr marL="0" lvl="0" indent="0" algn="l" rtl="0">
              <a:spcBef>
                <a:spcPts val="1600"/>
              </a:spcBef>
              <a:spcAft>
                <a:spcPts val="1600"/>
              </a:spcAft>
              <a:buNone/>
            </a:pPr>
            <a:endParaRPr>
              <a:solidFill>
                <a:srgbClr val="262626"/>
              </a:solidFill>
              <a:latin typeface="Calibri"/>
              <a:ea typeface="Calibri"/>
              <a:cs typeface="Calibri"/>
              <a:sym typeface="Calibri"/>
            </a:endParaRPr>
          </a:p>
        </p:txBody>
      </p:sp>
      <p:pic>
        <p:nvPicPr>
          <p:cNvPr id="259" name="Google Shape;259;p43"/>
          <p:cNvPicPr preferRelativeResize="0"/>
          <p:nvPr/>
        </p:nvPicPr>
        <p:blipFill>
          <a:blip r:embed="rId3">
            <a:alphaModFix/>
          </a:blip>
          <a:stretch>
            <a:fillRect/>
          </a:stretch>
        </p:blipFill>
        <p:spPr>
          <a:xfrm>
            <a:off x="9640967" y="4306967"/>
            <a:ext cx="2551034" cy="25510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300"/>
              <a:buFont typeface="Arial"/>
              <a:buNone/>
            </a:pPr>
            <a:r>
              <a:rPr lang="en-US" sz="4000" b="1">
                <a:solidFill>
                  <a:srgbClr val="800000"/>
                </a:solidFill>
                <a:latin typeface="Calibri"/>
                <a:ea typeface="Calibri"/>
                <a:cs typeface="Calibri"/>
                <a:sym typeface="Calibri"/>
              </a:rPr>
              <a:t>What is Medicaid/Medical Assistance</a:t>
            </a:r>
            <a:endParaRPr sz="2600">
              <a:solidFill>
                <a:srgbClr val="800000"/>
              </a:solidFill>
            </a:endParaRPr>
          </a:p>
        </p:txBody>
      </p:sp>
      <p:sp>
        <p:nvSpPr>
          <p:cNvPr id="135" name="Google Shape;135;p2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25000" lnSpcReduction="20000"/>
          </a:bodyPr>
          <a:lstStyle/>
          <a:p>
            <a:pPr marL="609600" lvl="0" indent="-459581" algn="l" rtl="0">
              <a:lnSpc>
                <a:spcPct val="90000"/>
              </a:lnSpc>
              <a:spcBef>
                <a:spcPts val="1300"/>
              </a:spcBef>
              <a:spcAft>
                <a:spcPts val="0"/>
              </a:spcAft>
              <a:buClr>
                <a:srgbClr val="262626"/>
              </a:buClr>
              <a:buSzPct val="100000"/>
              <a:buChar char="❖"/>
            </a:pPr>
            <a:r>
              <a:rPr lang="en-US" sz="9750">
                <a:solidFill>
                  <a:srgbClr val="262626"/>
                </a:solidFill>
                <a:latin typeface="Calibri"/>
                <a:ea typeface="Calibri"/>
                <a:cs typeface="Calibri"/>
                <a:sym typeface="Calibri"/>
              </a:rPr>
              <a:t>Program that pays the medical bills of people who have low income and cannot afford medical care</a:t>
            </a:r>
            <a:endParaRPr sz="9750">
              <a:solidFill>
                <a:srgbClr val="262626"/>
              </a:solidFill>
              <a:latin typeface="Calibri"/>
              <a:ea typeface="Calibri"/>
              <a:cs typeface="Calibri"/>
              <a:sym typeface="Calibri"/>
            </a:endParaRPr>
          </a:p>
          <a:p>
            <a:pPr marL="457200" lvl="0" indent="0" algn="l" rtl="0">
              <a:lnSpc>
                <a:spcPct val="90000"/>
              </a:lnSpc>
              <a:spcBef>
                <a:spcPts val="1600"/>
              </a:spcBef>
              <a:spcAft>
                <a:spcPts val="0"/>
              </a:spcAft>
              <a:buNone/>
            </a:pPr>
            <a:endParaRPr sz="7750">
              <a:solidFill>
                <a:srgbClr val="262626"/>
              </a:solidFill>
              <a:latin typeface="Calibri"/>
              <a:ea typeface="Calibri"/>
              <a:cs typeface="Calibri"/>
              <a:sym typeface="Calibri"/>
            </a:endParaRPr>
          </a:p>
          <a:p>
            <a:pPr marL="1219200" lvl="1" indent="-459581" algn="l" rtl="0">
              <a:lnSpc>
                <a:spcPct val="90000"/>
              </a:lnSpc>
              <a:spcBef>
                <a:spcPts val="1600"/>
              </a:spcBef>
              <a:spcAft>
                <a:spcPts val="0"/>
              </a:spcAft>
              <a:buClr>
                <a:srgbClr val="262626"/>
              </a:buClr>
              <a:buSzPct val="100000"/>
              <a:buFont typeface="Calibri"/>
              <a:buChar char="➢"/>
            </a:pPr>
            <a:r>
              <a:rPr lang="en-US" sz="9750">
                <a:solidFill>
                  <a:srgbClr val="262626"/>
                </a:solidFill>
                <a:latin typeface="Calibri"/>
                <a:ea typeface="Calibri"/>
                <a:cs typeface="Calibri"/>
                <a:sym typeface="Calibri"/>
              </a:rPr>
              <a:t>Includes Home and Community Based Services Waiver Programs, Long Term Care, as well as Community Medicaid.</a:t>
            </a:r>
            <a:endParaRPr sz="9750">
              <a:solidFill>
                <a:srgbClr val="262626"/>
              </a:solidFill>
              <a:latin typeface="Calibri"/>
              <a:ea typeface="Calibri"/>
              <a:cs typeface="Calibri"/>
              <a:sym typeface="Calibri"/>
            </a:endParaRPr>
          </a:p>
          <a:p>
            <a:pPr marL="914400" lvl="0" indent="0" algn="l" rtl="0">
              <a:lnSpc>
                <a:spcPct val="90000"/>
              </a:lnSpc>
              <a:spcBef>
                <a:spcPts val="1600"/>
              </a:spcBef>
              <a:spcAft>
                <a:spcPts val="0"/>
              </a:spcAft>
              <a:buNone/>
            </a:pPr>
            <a:endParaRPr sz="7750">
              <a:solidFill>
                <a:srgbClr val="262626"/>
              </a:solidFill>
              <a:latin typeface="Calibri"/>
              <a:ea typeface="Calibri"/>
              <a:cs typeface="Calibri"/>
              <a:sym typeface="Calibri"/>
            </a:endParaRPr>
          </a:p>
          <a:p>
            <a:pPr marL="609600" lvl="0" indent="-459581" algn="l" rtl="0">
              <a:lnSpc>
                <a:spcPct val="90000"/>
              </a:lnSpc>
              <a:spcBef>
                <a:spcPts val="1600"/>
              </a:spcBef>
              <a:spcAft>
                <a:spcPts val="0"/>
              </a:spcAft>
              <a:buClr>
                <a:srgbClr val="262626"/>
              </a:buClr>
              <a:buSzPct val="100000"/>
              <a:buChar char="❖"/>
            </a:pPr>
            <a:r>
              <a:rPr lang="en-US" sz="9750">
                <a:solidFill>
                  <a:srgbClr val="262626"/>
                </a:solidFill>
                <a:latin typeface="Calibri"/>
                <a:ea typeface="Calibri"/>
                <a:cs typeface="Calibri"/>
                <a:sym typeface="Calibri"/>
              </a:rPr>
              <a:t>Joint Federal and State program</a:t>
            </a:r>
            <a:endParaRPr sz="9750">
              <a:solidFill>
                <a:srgbClr val="262626"/>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375"/>
              <a:buFont typeface="Arial"/>
              <a:buNone/>
            </a:pPr>
            <a:endParaRPr sz="7350">
              <a:solidFill>
                <a:srgbClr val="262626"/>
              </a:solidFill>
            </a:endParaRPr>
          </a:p>
          <a:p>
            <a:pPr marL="609600" lvl="0" indent="0" algn="l" rtl="0">
              <a:lnSpc>
                <a:spcPct val="90000"/>
              </a:lnSpc>
              <a:spcBef>
                <a:spcPts val="1300"/>
              </a:spcBef>
              <a:spcAft>
                <a:spcPts val="0"/>
              </a:spcAft>
              <a:buNone/>
            </a:pPr>
            <a:endParaRPr sz="7350">
              <a:solidFill>
                <a:srgbClr val="262626"/>
              </a:solidFill>
              <a:latin typeface="Calibri"/>
              <a:ea typeface="Calibri"/>
              <a:cs typeface="Calibri"/>
              <a:sym typeface="Calibri"/>
            </a:endParaRPr>
          </a:p>
          <a:p>
            <a:pPr marL="457200" lvl="0" indent="0" algn="l" rtl="0">
              <a:lnSpc>
                <a:spcPct val="90000"/>
              </a:lnSpc>
              <a:spcBef>
                <a:spcPts val="1600"/>
              </a:spcBef>
              <a:spcAft>
                <a:spcPts val="0"/>
              </a:spcAft>
              <a:buNone/>
            </a:pPr>
            <a:endParaRPr sz="2900">
              <a:solidFill>
                <a:srgbClr val="262626"/>
              </a:solidFill>
              <a:latin typeface="Calibri"/>
              <a:ea typeface="Calibri"/>
              <a:cs typeface="Calibri"/>
              <a:sym typeface="Calibri"/>
            </a:endParaRPr>
          </a:p>
          <a:p>
            <a:pPr marL="0" lvl="0" indent="0" algn="l" rtl="0">
              <a:lnSpc>
                <a:spcPct val="90000"/>
              </a:lnSpc>
              <a:spcBef>
                <a:spcPts val="1600"/>
              </a:spcBef>
              <a:spcAft>
                <a:spcPts val="0"/>
              </a:spcAft>
              <a:buNone/>
            </a:pPr>
            <a:endParaRPr sz="3100">
              <a:solidFill>
                <a:srgbClr val="262626"/>
              </a:solidFill>
              <a:latin typeface="Calibri"/>
              <a:ea typeface="Calibri"/>
              <a:cs typeface="Calibri"/>
              <a:sym typeface="Calibri"/>
            </a:endParaRPr>
          </a:p>
          <a:p>
            <a:pPr marL="0" lvl="0" indent="0" algn="l" rtl="0">
              <a:lnSpc>
                <a:spcPct val="90000"/>
              </a:lnSpc>
              <a:spcBef>
                <a:spcPts val="1600"/>
              </a:spcBef>
              <a:spcAft>
                <a:spcPts val="0"/>
              </a:spcAft>
              <a:buNone/>
            </a:pPr>
            <a:endParaRPr sz="2400">
              <a:solidFill>
                <a:srgbClr val="262626"/>
              </a:solidFill>
              <a:latin typeface="Calibri"/>
              <a:ea typeface="Calibri"/>
              <a:cs typeface="Calibri"/>
              <a:sym typeface="Calibri"/>
            </a:endParaRPr>
          </a:p>
          <a:p>
            <a:pPr marL="0" lvl="0" indent="0" algn="l" rtl="0">
              <a:lnSpc>
                <a:spcPct val="90000"/>
              </a:lnSpc>
              <a:spcBef>
                <a:spcPts val="1600"/>
              </a:spcBef>
              <a:spcAft>
                <a:spcPts val="0"/>
              </a:spcAft>
              <a:buNone/>
            </a:pPr>
            <a:endParaRPr>
              <a:solidFill>
                <a:srgbClr val="262626"/>
              </a:solidFill>
              <a:latin typeface="Calibri"/>
              <a:ea typeface="Calibri"/>
              <a:cs typeface="Calibri"/>
              <a:sym typeface="Calibri"/>
            </a:endParaRPr>
          </a:p>
          <a:p>
            <a:pPr marL="0" lvl="0" indent="0" algn="l" rtl="0">
              <a:spcBef>
                <a:spcPts val="1600"/>
              </a:spcBef>
              <a:spcAft>
                <a:spcPts val="1600"/>
              </a:spcAft>
              <a:buNone/>
            </a:pPr>
            <a:endParaRPr/>
          </a:p>
        </p:txBody>
      </p:sp>
      <p:sp>
        <p:nvSpPr>
          <p:cNvPr id="136" name="Google Shape;136;p26"/>
          <p:cNvSpPr txBox="1"/>
          <p:nvPr/>
        </p:nvSpPr>
        <p:spPr>
          <a:xfrm>
            <a:off x="1808567" y="252933"/>
            <a:ext cx="7284800" cy="5336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spAutoFit/>
          </a:bodyPr>
          <a:lstStyle/>
          <a:p>
            <a:pPr marL="0" lvl="0" indent="0" algn="l" rtl="0">
              <a:spcBef>
                <a:spcPts val="0"/>
              </a:spcBef>
              <a:spcAft>
                <a:spcPts val="0"/>
              </a:spcAft>
              <a:buNone/>
            </a:pPr>
            <a:endParaRPr/>
          </a:p>
        </p:txBody>
      </p:sp>
      <p:pic>
        <p:nvPicPr>
          <p:cNvPr id="137" name="Google Shape;137;p26"/>
          <p:cNvPicPr preferRelativeResize="0"/>
          <p:nvPr/>
        </p:nvPicPr>
        <p:blipFill>
          <a:blip r:embed="rId3">
            <a:alphaModFix/>
          </a:blip>
          <a:stretch>
            <a:fillRect/>
          </a:stretch>
        </p:blipFill>
        <p:spPr>
          <a:xfrm>
            <a:off x="7967800" y="4249500"/>
            <a:ext cx="3680365" cy="2608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xfrm>
            <a:off x="162667" y="6439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1300"/>
              <a:buNone/>
            </a:pPr>
            <a:r>
              <a:rPr lang="en-US" sz="4000" b="1">
                <a:solidFill>
                  <a:srgbClr val="800000"/>
                </a:solidFill>
              </a:rPr>
              <a:t>Medicaid Exempt Trust Resources</a:t>
            </a:r>
            <a:endParaRPr sz="4000" b="1">
              <a:solidFill>
                <a:srgbClr val="800000"/>
              </a:solidFill>
            </a:endParaRPr>
          </a:p>
        </p:txBody>
      </p:sp>
      <p:sp>
        <p:nvSpPr>
          <p:cNvPr id="265" name="Google Shape;265;p4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lnSpcReduction="10000"/>
          </a:bodyPr>
          <a:lstStyle/>
          <a:p>
            <a:pPr marL="609600" lvl="0" indent="-457200" algn="l" rtl="0">
              <a:spcBef>
                <a:spcPts val="0"/>
              </a:spcBef>
              <a:spcAft>
                <a:spcPts val="0"/>
              </a:spcAft>
              <a:buClr>
                <a:schemeClr val="dk1"/>
              </a:buClr>
              <a:buSzPts val="2400"/>
              <a:buChar char="❖"/>
            </a:pPr>
            <a:r>
              <a:rPr lang="en-US" b="1" u="sng">
                <a:solidFill>
                  <a:schemeClr val="dk1"/>
                </a:solidFill>
              </a:rPr>
              <a:t>Resources Placed in an Exempt Trust</a:t>
            </a:r>
            <a:endParaRPr b="1" u="sng">
              <a:solidFill>
                <a:schemeClr val="dk1"/>
              </a:solidFill>
            </a:endParaRPr>
          </a:p>
          <a:p>
            <a:pPr marL="1219200" lvl="0" indent="0" algn="l" rtl="0">
              <a:spcBef>
                <a:spcPts val="0"/>
              </a:spcBef>
              <a:spcAft>
                <a:spcPts val="0"/>
              </a:spcAft>
              <a:buClr>
                <a:schemeClr val="dk1"/>
              </a:buClr>
              <a:buSzPts val="1500"/>
              <a:buFont typeface="Arial"/>
              <a:buNone/>
            </a:pPr>
            <a:r>
              <a:rPr lang="en-US">
                <a:solidFill>
                  <a:schemeClr val="dk1"/>
                </a:solidFill>
              </a:rPr>
              <a:t>Resources placed in a trust which is exempt are considered unavailable effective the first of the month in which they were placed in trust.</a:t>
            </a:r>
            <a:br>
              <a:rPr lang="en-US">
                <a:solidFill>
                  <a:schemeClr val="dk1"/>
                </a:solidFill>
              </a:rPr>
            </a:br>
            <a:endParaRPr>
              <a:solidFill>
                <a:schemeClr val="dk1"/>
              </a:solidFill>
            </a:endParaRPr>
          </a:p>
          <a:p>
            <a:pPr marL="609600" lvl="0" indent="-457200" algn="l" rtl="0">
              <a:spcBef>
                <a:spcPts val="0"/>
              </a:spcBef>
              <a:spcAft>
                <a:spcPts val="0"/>
              </a:spcAft>
              <a:buClr>
                <a:schemeClr val="dk1"/>
              </a:buClr>
              <a:buSzPts val="2400"/>
              <a:buChar char="❖"/>
            </a:pPr>
            <a:r>
              <a:rPr lang="en-US" b="1" u="sng">
                <a:solidFill>
                  <a:schemeClr val="dk1"/>
                </a:solidFill>
              </a:rPr>
              <a:t>Payments from Exempt Trusts</a:t>
            </a:r>
            <a:endParaRPr b="1" u="sng">
              <a:solidFill>
                <a:schemeClr val="dk1"/>
              </a:solidFill>
            </a:endParaRPr>
          </a:p>
          <a:p>
            <a:pPr marL="1219200" lvl="0" indent="0" algn="l" rtl="0">
              <a:spcBef>
                <a:spcPts val="0"/>
              </a:spcBef>
              <a:spcAft>
                <a:spcPts val="0"/>
              </a:spcAft>
              <a:buClr>
                <a:schemeClr val="dk1"/>
              </a:buClr>
              <a:buSzPts val="1500"/>
              <a:buFont typeface="Arial"/>
              <a:buNone/>
            </a:pPr>
            <a:r>
              <a:rPr lang="en-US">
                <a:solidFill>
                  <a:schemeClr val="dk1"/>
                </a:solidFill>
              </a:rPr>
              <a:t>Any payment from an exempt trust to the beneficiary is considered income under the ABD regulations and is considered available to cost-of-care (C.O.C.) if countable. A payment from an exempt trust may be considered a disposal for less than fair market value if the goods or services received are not commensurate with the expenditure.</a:t>
            </a:r>
            <a:endParaRPr>
              <a:solidFill>
                <a:schemeClr val="dk1"/>
              </a:solidFill>
            </a:endParaRPr>
          </a:p>
          <a:p>
            <a:pPr marL="0" lvl="0" indent="0" algn="l" rtl="0">
              <a:spcBef>
                <a:spcPts val="0"/>
              </a:spcBef>
              <a:spcAft>
                <a:spcPts val="1600"/>
              </a:spcAft>
              <a:buNone/>
            </a:pPr>
            <a:endParaRPr/>
          </a:p>
        </p:txBody>
      </p:sp>
      <p:pic>
        <p:nvPicPr>
          <p:cNvPr id="266" name="Google Shape;266;p44"/>
          <p:cNvPicPr preferRelativeResize="0"/>
          <p:nvPr/>
        </p:nvPicPr>
        <p:blipFill>
          <a:blip r:embed="rId3">
            <a:alphaModFix/>
          </a:blip>
          <a:stretch>
            <a:fillRect/>
          </a:stretch>
        </p:blipFill>
        <p:spPr>
          <a:xfrm>
            <a:off x="9346367" y="4245543"/>
            <a:ext cx="2693867" cy="26938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b="1"/>
              <a:t>Questions?</a:t>
            </a:r>
            <a:endParaRPr b="1"/>
          </a:p>
        </p:txBody>
      </p:sp>
      <p:sp>
        <p:nvSpPr>
          <p:cNvPr id="273" name="Google Shape;273;p4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sp>
        <p:nvSpPr>
          <p:cNvPr id="274" name="Google Shape;274;p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838200" y="596349"/>
            <a:ext cx="10515600" cy="9949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800000"/>
                </a:solidFill>
              </a:rPr>
              <a:t>Contact Information</a:t>
            </a:r>
            <a:endParaRPr>
              <a:solidFill>
                <a:srgbClr val="800000"/>
              </a:solidFill>
            </a:endParaRPr>
          </a:p>
        </p:txBody>
      </p:sp>
      <p:sp>
        <p:nvSpPr>
          <p:cNvPr id="280" name="Google Shape;280;p46"/>
          <p:cNvSpPr txBox="1">
            <a:spLocks noGrp="1"/>
          </p:cNvSpPr>
          <p:nvPr>
            <p:ph type="body" idx="1"/>
          </p:nvPr>
        </p:nvSpPr>
        <p:spPr>
          <a:xfrm>
            <a:off x="1282148" y="1825625"/>
            <a:ext cx="10071652"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262626"/>
              </a:buClr>
              <a:buSzPts val="2800"/>
              <a:buNone/>
            </a:pPr>
            <a:r>
              <a:rPr lang="en-US"/>
              <a:t>Lorie Mayorga:  </a:t>
            </a:r>
            <a:r>
              <a:rPr lang="en-US">
                <a:solidFill>
                  <a:srgbClr val="800000"/>
                </a:solidFill>
              </a:rPr>
              <a:t>Lorie.Mayorga@maryland.gov</a:t>
            </a:r>
            <a:endParaRPr>
              <a:solidFill>
                <a:srgbClr val="800000"/>
              </a:solidFill>
            </a:endParaRPr>
          </a:p>
          <a:p>
            <a:pPr marL="228600" lvl="0" indent="-50800" algn="l" rtl="0">
              <a:lnSpc>
                <a:spcPct val="90000"/>
              </a:lnSpc>
              <a:spcBef>
                <a:spcPts val="0"/>
              </a:spcBef>
              <a:spcAft>
                <a:spcPts val="0"/>
              </a:spcAft>
              <a:buClr>
                <a:srgbClr val="262626"/>
              </a:buClr>
              <a:buSzPts val="2800"/>
              <a:buNone/>
            </a:pPr>
            <a:endParaRPr/>
          </a:p>
          <a:p>
            <a:pPr marL="228600" lvl="0" indent="-50800" algn="l" rtl="0">
              <a:lnSpc>
                <a:spcPct val="90000"/>
              </a:lnSpc>
              <a:spcBef>
                <a:spcPts val="0"/>
              </a:spcBef>
              <a:spcAft>
                <a:spcPts val="0"/>
              </a:spcAft>
              <a:buClr>
                <a:srgbClr val="262626"/>
              </a:buClr>
              <a:buSzPts val="2800"/>
              <a:buNone/>
            </a:pPr>
            <a:r>
              <a:rPr lang="en-US"/>
              <a:t>Tara Bersani :    </a:t>
            </a:r>
            <a:r>
              <a:rPr lang="en-US">
                <a:solidFill>
                  <a:srgbClr val="800000"/>
                </a:solidFill>
              </a:rPr>
              <a:t>Tara.Bersani@maryland.gov</a:t>
            </a:r>
            <a:endParaRPr sz="1800">
              <a:solidFill>
                <a:srgbClr val="800000"/>
              </a:solidFill>
              <a:highlight>
                <a:srgbClr val="FFFFFF"/>
              </a:highlight>
              <a:latin typeface="Roboto"/>
              <a:ea typeface="Roboto"/>
              <a:cs typeface="Roboto"/>
              <a:sym typeface="Roboto"/>
            </a:endParaRPr>
          </a:p>
          <a:p>
            <a:pPr marL="228600" lvl="0" indent="-50800" algn="l" rtl="0">
              <a:lnSpc>
                <a:spcPct val="90000"/>
              </a:lnSpc>
              <a:spcBef>
                <a:spcPts val="0"/>
              </a:spcBef>
              <a:spcAft>
                <a:spcPts val="0"/>
              </a:spcAft>
              <a:buClr>
                <a:srgbClr val="262626"/>
              </a:buClr>
              <a:buSzPts val="2800"/>
              <a:buNone/>
            </a:pPr>
            <a:endParaRPr sz="1800">
              <a:solidFill>
                <a:schemeClr val="dk1"/>
              </a:solidFill>
              <a:highlight>
                <a:srgbClr val="FFFFFF"/>
              </a:highlight>
              <a:latin typeface="Roboto"/>
              <a:ea typeface="Roboto"/>
              <a:cs typeface="Roboto"/>
              <a:sym typeface="Roboto"/>
            </a:endParaRPr>
          </a:p>
        </p:txBody>
      </p:sp>
      <p:sp>
        <p:nvSpPr>
          <p:cNvPr id="281" name="Google Shape;281;p46"/>
          <p:cNvSpPr txBox="1">
            <a:spLocks noGrp="1"/>
          </p:cNvSpPr>
          <p:nvPr>
            <p:ph type="sldNum" idx="12"/>
          </p:nvPr>
        </p:nvSpPr>
        <p:spPr>
          <a:xfrm>
            <a:off x="537186" y="6253165"/>
            <a:ext cx="54333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22</a:t>
            </a:fld>
            <a:endParaRPr>
              <a:latin typeface="Calibri"/>
              <a:ea typeface="Calibri"/>
              <a:cs typeface="Calibri"/>
              <a:sym typeface="Calibri"/>
            </a:endParaRPr>
          </a:p>
        </p:txBody>
      </p:sp>
      <p:sp>
        <p:nvSpPr>
          <p:cNvPr id="282" name="Google Shape;282;p46"/>
          <p:cNvSpPr txBox="1">
            <a:spLocks noGrp="1"/>
          </p:cNvSpPr>
          <p:nvPr>
            <p:ph type="body" idx="2"/>
          </p:nvPr>
        </p:nvSpPr>
        <p:spPr>
          <a:xfrm>
            <a:off x="884583" y="362022"/>
            <a:ext cx="10469217" cy="3436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128467" y="637567"/>
            <a:ext cx="11360800" cy="763600"/>
          </a:xfrm>
          <a:prstGeom prst="rect">
            <a:avLst/>
          </a:prstGeom>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None/>
            </a:pPr>
            <a:r>
              <a:rPr lang="en-US" sz="4400" b="1">
                <a:solidFill>
                  <a:srgbClr val="800000"/>
                </a:solidFill>
                <a:latin typeface="Calibri"/>
                <a:ea typeface="Calibri"/>
                <a:cs typeface="Calibri"/>
                <a:sym typeface="Calibri"/>
              </a:rPr>
              <a:t>How to Apply for Medicaid/ Medical Assistance</a:t>
            </a:r>
            <a:endParaRPr sz="4400" b="1">
              <a:solidFill>
                <a:srgbClr val="800000"/>
              </a:solidFill>
              <a:latin typeface="Calibri"/>
              <a:ea typeface="Calibri"/>
              <a:cs typeface="Calibri"/>
              <a:sym typeface="Calibri"/>
            </a:endParaRPr>
          </a:p>
          <a:p>
            <a:pPr marL="0" lvl="0" indent="0" algn="l" rtl="0">
              <a:spcBef>
                <a:spcPts val="0"/>
              </a:spcBef>
              <a:spcAft>
                <a:spcPts val="0"/>
              </a:spcAft>
              <a:buNone/>
            </a:pPr>
            <a:endParaRPr>
              <a:solidFill>
                <a:srgbClr val="800000"/>
              </a:solidFill>
            </a:endParaRPr>
          </a:p>
        </p:txBody>
      </p:sp>
      <p:sp>
        <p:nvSpPr>
          <p:cNvPr id="143" name="Google Shape;143;p2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609600" lvl="0" indent="0" algn="l" rtl="0">
              <a:lnSpc>
                <a:spcPct val="90000"/>
              </a:lnSpc>
              <a:spcBef>
                <a:spcPts val="1300"/>
              </a:spcBef>
              <a:spcAft>
                <a:spcPts val="0"/>
              </a:spcAft>
              <a:buNone/>
            </a:pPr>
            <a:endParaRPr sz="3300">
              <a:solidFill>
                <a:srgbClr val="262626"/>
              </a:solidFill>
              <a:latin typeface="Calibri"/>
              <a:ea typeface="Calibri"/>
              <a:cs typeface="Calibri"/>
              <a:sym typeface="Calibri"/>
            </a:endParaRPr>
          </a:p>
          <a:p>
            <a:pPr marL="609600" lvl="0" indent="0" algn="l" rtl="0">
              <a:lnSpc>
                <a:spcPct val="90000"/>
              </a:lnSpc>
              <a:spcBef>
                <a:spcPts val="1300"/>
              </a:spcBef>
              <a:spcAft>
                <a:spcPts val="0"/>
              </a:spcAft>
              <a:buNone/>
            </a:pPr>
            <a:endParaRPr sz="3300">
              <a:solidFill>
                <a:srgbClr val="262626"/>
              </a:solidFill>
              <a:latin typeface="Calibri"/>
              <a:ea typeface="Calibri"/>
              <a:cs typeface="Calibri"/>
              <a:sym typeface="Calibri"/>
            </a:endParaRPr>
          </a:p>
          <a:p>
            <a:pPr marL="609600" lvl="0" indent="-457200" algn="l" rtl="0">
              <a:lnSpc>
                <a:spcPct val="90000"/>
              </a:lnSpc>
              <a:spcBef>
                <a:spcPts val="1300"/>
              </a:spcBef>
              <a:spcAft>
                <a:spcPts val="0"/>
              </a:spcAft>
              <a:buClr>
                <a:srgbClr val="262626"/>
              </a:buClr>
              <a:buSzPts val="2400"/>
              <a:buFont typeface="Calibri"/>
              <a:buChar char="❖"/>
            </a:pPr>
            <a:r>
              <a:rPr lang="en-US">
                <a:solidFill>
                  <a:srgbClr val="262626"/>
                </a:solidFill>
                <a:latin typeface="Calibri"/>
                <a:ea typeface="Calibri"/>
                <a:cs typeface="Calibri"/>
                <a:sym typeface="Calibri"/>
              </a:rPr>
              <a:t>File a paper application with the LDSS or LHD</a:t>
            </a:r>
            <a:endParaRPr>
              <a:solidFill>
                <a:srgbClr val="262626"/>
              </a:solidFill>
              <a:latin typeface="Calibri"/>
              <a:ea typeface="Calibri"/>
              <a:cs typeface="Calibri"/>
              <a:sym typeface="Calibri"/>
            </a:endParaRPr>
          </a:p>
          <a:p>
            <a:pPr marL="609600" lvl="0" indent="-457200" algn="l" rtl="0">
              <a:lnSpc>
                <a:spcPct val="90000"/>
              </a:lnSpc>
              <a:spcBef>
                <a:spcPts val="0"/>
              </a:spcBef>
              <a:spcAft>
                <a:spcPts val="0"/>
              </a:spcAft>
              <a:buClr>
                <a:srgbClr val="262626"/>
              </a:buClr>
              <a:buSzPts val="2400"/>
              <a:buFont typeface="Calibri"/>
              <a:buChar char="❖"/>
            </a:pPr>
            <a:r>
              <a:rPr lang="en-US">
                <a:solidFill>
                  <a:srgbClr val="262626"/>
                </a:solidFill>
                <a:latin typeface="Calibri"/>
                <a:ea typeface="Calibri"/>
                <a:cs typeface="Calibri"/>
                <a:sym typeface="Calibri"/>
              </a:rPr>
              <a:t>Apply online through myMDTHINK  (Non-MAGI)</a:t>
            </a:r>
            <a:endParaRPr>
              <a:solidFill>
                <a:srgbClr val="262626"/>
              </a:solidFill>
              <a:latin typeface="Calibri"/>
              <a:ea typeface="Calibri"/>
              <a:cs typeface="Calibri"/>
              <a:sym typeface="Calibri"/>
            </a:endParaRPr>
          </a:p>
          <a:p>
            <a:pPr marL="609600" lvl="0" indent="-457200" algn="l" rtl="0">
              <a:lnSpc>
                <a:spcPct val="90000"/>
              </a:lnSpc>
              <a:spcBef>
                <a:spcPts val="0"/>
              </a:spcBef>
              <a:spcAft>
                <a:spcPts val="0"/>
              </a:spcAft>
              <a:buClr>
                <a:srgbClr val="262626"/>
              </a:buClr>
              <a:buSzPts val="2400"/>
              <a:buFont typeface="Calibri"/>
              <a:buChar char="❖"/>
            </a:pPr>
            <a:r>
              <a:rPr lang="en-US">
                <a:solidFill>
                  <a:srgbClr val="262626"/>
                </a:solidFill>
                <a:latin typeface="Calibri"/>
                <a:ea typeface="Calibri"/>
                <a:cs typeface="Calibri"/>
                <a:sym typeface="Calibri"/>
              </a:rPr>
              <a:t>Apply online through MarylandHealthConnection.gov (MAGI)</a:t>
            </a:r>
            <a:endParaRPr>
              <a:solidFill>
                <a:srgbClr val="262626"/>
              </a:solidFill>
              <a:latin typeface="Calibri"/>
              <a:ea typeface="Calibri"/>
              <a:cs typeface="Calibri"/>
              <a:sym typeface="Calibri"/>
            </a:endParaRPr>
          </a:p>
          <a:p>
            <a:pPr marL="609600" lvl="0" indent="-457200" algn="l" rtl="0">
              <a:lnSpc>
                <a:spcPct val="90000"/>
              </a:lnSpc>
              <a:spcBef>
                <a:spcPts val="0"/>
              </a:spcBef>
              <a:spcAft>
                <a:spcPts val="0"/>
              </a:spcAft>
              <a:buClr>
                <a:srgbClr val="262626"/>
              </a:buClr>
              <a:buSzPts val="2400"/>
              <a:buFont typeface="Calibri"/>
              <a:buChar char="❖"/>
            </a:pPr>
            <a:r>
              <a:rPr lang="en-US">
                <a:solidFill>
                  <a:srgbClr val="262626"/>
                </a:solidFill>
                <a:latin typeface="Calibri"/>
                <a:ea typeface="Calibri"/>
                <a:cs typeface="Calibri"/>
                <a:sym typeface="Calibri"/>
              </a:rPr>
              <a:t>Apply on the phone with the Consolidated Service Center (MAGI)</a:t>
            </a:r>
            <a:endParaRPr>
              <a:solidFill>
                <a:srgbClr val="262626"/>
              </a:solidFill>
              <a:latin typeface="Calibri"/>
              <a:ea typeface="Calibri"/>
              <a:cs typeface="Calibri"/>
              <a:sym typeface="Calibri"/>
            </a:endParaRPr>
          </a:p>
          <a:p>
            <a:pPr marL="0" lvl="0" indent="0" algn="l" rtl="0">
              <a:spcBef>
                <a:spcPts val="0"/>
              </a:spcBef>
              <a:spcAft>
                <a:spcPts val="1600"/>
              </a:spcAft>
              <a:buNone/>
            </a:pPr>
            <a:endParaRPr>
              <a:latin typeface="Calibri"/>
              <a:ea typeface="Calibri"/>
              <a:cs typeface="Calibri"/>
              <a:sym typeface="Calibri"/>
            </a:endParaRPr>
          </a:p>
        </p:txBody>
      </p:sp>
      <p:pic>
        <p:nvPicPr>
          <p:cNvPr id="144" name="Google Shape;144;p27"/>
          <p:cNvPicPr preferRelativeResize="0"/>
          <p:nvPr/>
        </p:nvPicPr>
        <p:blipFill>
          <a:blip r:embed="rId3">
            <a:alphaModFix/>
          </a:blip>
          <a:stretch>
            <a:fillRect/>
          </a:stretch>
        </p:blipFill>
        <p:spPr>
          <a:xfrm>
            <a:off x="8238533" y="4514600"/>
            <a:ext cx="3953464" cy="31484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None/>
            </a:pPr>
            <a:r>
              <a:rPr lang="en-US" sz="4300" b="1">
                <a:solidFill>
                  <a:srgbClr val="800000"/>
                </a:solidFill>
                <a:latin typeface="Calibri"/>
                <a:ea typeface="Calibri"/>
                <a:cs typeface="Calibri"/>
                <a:sym typeface="Calibri"/>
              </a:rPr>
              <a:t>Eligibility Criteria:</a:t>
            </a:r>
            <a:endParaRPr sz="5300" b="1">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5300" b="1">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150" name="Google Shape;150;p2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1828800" lvl="0" indent="-457200" algn="l" rtl="0">
              <a:lnSpc>
                <a:spcPct val="90000"/>
              </a:lnSpc>
              <a:spcBef>
                <a:spcPts val="1300"/>
              </a:spcBef>
              <a:spcAft>
                <a:spcPts val="0"/>
              </a:spcAft>
              <a:buClr>
                <a:schemeClr val="dk1"/>
              </a:buClr>
              <a:buSzPts val="2400"/>
              <a:buFont typeface="Calibri"/>
              <a:buChar char="❖"/>
            </a:pPr>
            <a:r>
              <a:rPr lang="en-US" u="sng">
                <a:solidFill>
                  <a:schemeClr val="dk1"/>
                </a:solidFill>
                <a:latin typeface="Calibri"/>
                <a:ea typeface="Calibri"/>
                <a:cs typeface="Calibri"/>
                <a:sym typeface="Calibri"/>
              </a:rPr>
              <a:t>Non-Financial	</a:t>
            </a:r>
            <a:endParaRPr u="sng">
              <a:solidFill>
                <a:schemeClr val="dk1"/>
              </a:solidFill>
              <a:latin typeface="Calibri"/>
              <a:ea typeface="Calibri"/>
              <a:cs typeface="Calibri"/>
              <a:sym typeface="Calibri"/>
            </a:endParaRPr>
          </a:p>
          <a:p>
            <a:pPr marL="3048000" lvl="1" indent="-425450" algn="l" rtl="0">
              <a:lnSpc>
                <a:spcPct val="90000"/>
              </a:lnSpc>
              <a:spcBef>
                <a:spcPts val="0"/>
              </a:spcBef>
              <a:spcAft>
                <a:spcPts val="0"/>
              </a:spcAft>
              <a:buClr>
                <a:schemeClr val="dk1"/>
              </a:buClr>
              <a:buSzPts val="1900"/>
              <a:buFont typeface="Calibri"/>
              <a:buChar char="➢"/>
            </a:pPr>
            <a:r>
              <a:rPr lang="en-US">
                <a:solidFill>
                  <a:srgbClr val="262626"/>
                </a:solidFill>
              </a:rPr>
              <a:t>Citizenship/Immigration status</a:t>
            </a:r>
            <a:endParaRPr>
              <a:solidFill>
                <a:srgbClr val="262626"/>
              </a:solidFill>
            </a:endParaRPr>
          </a:p>
          <a:p>
            <a:pPr marL="3048000" lvl="1" indent="-425450" algn="l" rtl="0">
              <a:lnSpc>
                <a:spcPct val="90000"/>
              </a:lnSpc>
              <a:spcBef>
                <a:spcPts val="0"/>
              </a:spcBef>
              <a:spcAft>
                <a:spcPts val="0"/>
              </a:spcAft>
              <a:buClr>
                <a:srgbClr val="262626"/>
              </a:buClr>
              <a:buSzPts val="1900"/>
              <a:buChar char="➢"/>
            </a:pPr>
            <a:r>
              <a:rPr lang="en-US">
                <a:solidFill>
                  <a:srgbClr val="262626"/>
                </a:solidFill>
              </a:rPr>
              <a:t>Residence</a:t>
            </a:r>
            <a:endParaRPr>
              <a:solidFill>
                <a:srgbClr val="262626"/>
              </a:solidFill>
            </a:endParaRPr>
          </a:p>
          <a:p>
            <a:pPr marL="3048000" lvl="1" indent="-425450" algn="l" rtl="0">
              <a:lnSpc>
                <a:spcPct val="90000"/>
              </a:lnSpc>
              <a:spcBef>
                <a:spcPts val="0"/>
              </a:spcBef>
              <a:spcAft>
                <a:spcPts val="0"/>
              </a:spcAft>
              <a:buClr>
                <a:srgbClr val="262626"/>
              </a:buClr>
              <a:buSzPts val="1900"/>
              <a:buChar char="➢"/>
            </a:pPr>
            <a:r>
              <a:rPr lang="en-US">
                <a:solidFill>
                  <a:srgbClr val="262626"/>
                </a:solidFill>
              </a:rPr>
              <a:t>Program specific  Non Financial Criteria</a:t>
            </a:r>
            <a:endParaRPr>
              <a:solidFill>
                <a:srgbClr val="262626"/>
              </a:solidFill>
            </a:endParaRPr>
          </a:p>
          <a:p>
            <a:pPr marL="4267200" lvl="3" indent="-425450" algn="l" rtl="0">
              <a:lnSpc>
                <a:spcPct val="90000"/>
              </a:lnSpc>
              <a:spcBef>
                <a:spcPts val="0"/>
              </a:spcBef>
              <a:spcAft>
                <a:spcPts val="0"/>
              </a:spcAft>
              <a:buClr>
                <a:srgbClr val="262626"/>
              </a:buClr>
              <a:buSzPts val="1900"/>
              <a:buChar char="●"/>
            </a:pPr>
            <a:r>
              <a:rPr lang="en-US">
                <a:solidFill>
                  <a:srgbClr val="262626"/>
                </a:solidFill>
              </a:rPr>
              <a:t>   Age</a:t>
            </a:r>
            <a:endParaRPr>
              <a:solidFill>
                <a:srgbClr val="262626"/>
              </a:solidFill>
              <a:latin typeface="Calibri"/>
              <a:ea typeface="Calibri"/>
              <a:cs typeface="Calibri"/>
              <a:sym typeface="Calibri"/>
            </a:endParaRPr>
          </a:p>
          <a:p>
            <a:pPr marL="4267200" lvl="3" indent="-425450" algn="l" rtl="0">
              <a:lnSpc>
                <a:spcPct val="90000"/>
              </a:lnSpc>
              <a:spcBef>
                <a:spcPts val="0"/>
              </a:spcBef>
              <a:spcAft>
                <a:spcPts val="0"/>
              </a:spcAft>
              <a:buClr>
                <a:srgbClr val="262626"/>
              </a:buClr>
              <a:buSzPts val="1900"/>
              <a:buChar char="●"/>
            </a:pPr>
            <a:r>
              <a:rPr lang="en-US">
                <a:solidFill>
                  <a:srgbClr val="262626"/>
                </a:solidFill>
              </a:rPr>
              <a:t>   Blindness</a:t>
            </a:r>
            <a:endParaRPr>
              <a:solidFill>
                <a:srgbClr val="262626"/>
              </a:solidFill>
              <a:latin typeface="Calibri"/>
              <a:ea typeface="Calibri"/>
              <a:cs typeface="Calibri"/>
              <a:sym typeface="Calibri"/>
            </a:endParaRPr>
          </a:p>
          <a:p>
            <a:pPr marL="4267200" lvl="3" indent="-425450" algn="l" rtl="0">
              <a:lnSpc>
                <a:spcPct val="90000"/>
              </a:lnSpc>
              <a:spcBef>
                <a:spcPts val="0"/>
              </a:spcBef>
              <a:spcAft>
                <a:spcPts val="0"/>
              </a:spcAft>
              <a:buSzPts val="1900"/>
              <a:buChar char="●"/>
            </a:pPr>
            <a:r>
              <a:rPr lang="en-US">
                <a:solidFill>
                  <a:srgbClr val="262626"/>
                </a:solidFill>
              </a:rPr>
              <a:t>   Disability 42 U.S.C </a:t>
            </a:r>
            <a:r>
              <a:rPr lang="en-US">
                <a:solidFill>
                  <a:schemeClr val="dk1"/>
                </a:solidFill>
                <a:highlight>
                  <a:schemeClr val="lt1"/>
                </a:highlight>
                <a:latin typeface="Calibri"/>
                <a:ea typeface="Calibri"/>
                <a:cs typeface="Calibri"/>
                <a:sym typeface="Calibri"/>
              </a:rPr>
              <a:t>§</a:t>
            </a:r>
            <a:r>
              <a:rPr lang="en-US">
                <a:solidFill>
                  <a:srgbClr val="262626"/>
                </a:solidFill>
              </a:rPr>
              <a:t>1382c(a)(3)</a:t>
            </a:r>
            <a:endParaRPr>
              <a:solidFill>
                <a:srgbClr val="262626"/>
              </a:solidFill>
              <a:latin typeface="Calibri"/>
              <a:ea typeface="Calibri"/>
              <a:cs typeface="Calibri"/>
              <a:sym typeface="Calibri"/>
            </a:endParaRPr>
          </a:p>
          <a:p>
            <a:pPr marL="4267200" lvl="0" indent="0" algn="l" rtl="0">
              <a:lnSpc>
                <a:spcPct val="90000"/>
              </a:lnSpc>
              <a:spcBef>
                <a:spcPts val="0"/>
              </a:spcBef>
              <a:spcAft>
                <a:spcPts val="0"/>
              </a:spcAft>
              <a:buNone/>
            </a:pPr>
            <a:endParaRPr>
              <a:solidFill>
                <a:srgbClr val="262626"/>
              </a:solidFill>
            </a:endParaRPr>
          </a:p>
          <a:p>
            <a:pPr marL="1828800" lvl="0" indent="-381000" algn="l" rtl="0">
              <a:lnSpc>
                <a:spcPct val="90000"/>
              </a:lnSpc>
              <a:spcBef>
                <a:spcPts val="0"/>
              </a:spcBef>
              <a:spcAft>
                <a:spcPts val="0"/>
              </a:spcAft>
              <a:buClr>
                <a:srgbClr val="262626"/>
              </a:buClr>
              <a:buSzPts val="2400"/>
              <a:buFont typeface="Calibri"/>
              <a:buChar char="❖"/>
            </a:pPr>
            <a:r>
              <a:rPr lang="en-US" u="sng">
                <a:solidFill>
                  <a:srgbClr val="262626"/>
                </a:solidFill>
                <a:latin typeface="Calibri"/>
                <a:ea typeface="Calibri"/>
                <a:cs typeface="Calibri"/>
                <a:sym typeface="Calibri"/>
              </a:rPr>
              <a:t>Financial</a:t>
            </a:r>
            <a:endParaRPr u="sng">
              <a:solidFill>
                <a:srgbClr val="262626"/>
              </a:solidFill>
              <a:latin typeface="Calibri"/>
              <a:ea typeface="Calibri"/>
              <a:cs typeface="Calibri"/>
              <a:sym typeface="Calibri"/>
            </a:endParaRPr>
          </a:p>
          <a:p>
            <a:pPr marL="3048000" lvl="1" indent="-425450" algn="l" rtl="0">
              <a:lnSpc>
                <a:spcPct val="90000"/>
              </a:lnSpc>
              <a:spcBef>
                <a:spcPts val="0"/>
              </a:spcBef>
              <a:spcAft>
                <a:spcPts val="0"/>
              </a:spcAft>
              <a:buClr>
                <a:srgbClr val="262626"/>
              </a:buClr>
              <a:buSzPts val="1900"/>
              <a:buFont typeface="Calibri"/>
              <a:buChar char="➢"/>
            </a:pPr>
            <a:r>
              <a:rPr lang="en-US">
                <a:solidFill>
                  <a:srgbClr val="262626"/>
                </a:solidFill>
              </a:rPr>
              <a:t> Income</a:t>
            </a:r>
            <a:endParaRPr>
              <a:solidFill>
                <a:srgbClr val="262626"/>
              </a:solidFill>
            </a:endParaRPr>
          </a:p>
          <a:p>
            <a:pPr marL="3657600" lvl="2" indent="-425450" algn="l" rtl="0">
              <a:lnSpc>
                <a:spcPct val="90000"/>
              </a:lnSpc>
              <a:spcBef>
                <a:spcPts val="0"/>
              </a:spcBef>
              <a:spcAft>
                <a:spcPts val="0"/>
              </a:spcAft>
              <a:buClr>
                <a:srgbClr val="262626"/>
              </a:buClr>
              <a:buSzPts val="1900"/>
              <a:buChar char="■"/>
            </a:pPr>
            <a:r>
              <a:rPr lang="en-US">
                <a:solidFill>
                  <a:srgbClr val="262626"/>
                </a:solidFill>
              </a:rPr>
              <a:t>Program Specific Financial Criteria</a:t>
            </a:r>
            <a:endParaRPr>
              <a:solidFill>
                <a:srgbClr val="262626"/>
              </a:solidFill>
            </a:endParaRPr>
          </a:p>
          <a:p>
            <a:pPr marL="3048000" lvl="1" indent="-425450" algn="l" rtl="0">
              <a:lnSpc>
                <a:spcPct val="90000"/>
              </a:lnSpc>
              <a:spcBef>
                <a:spcPts val="0"/>
              </a:spcBef>
              <a:spcAft>
                <a:spcPts val="0"/>
              </a:spcAft>
              <a:buClr>
                <a:srgbClr val="262626"/>
              </a:buClr>
              <a:buSzPts val="1900"/>
              <a:buChar char="➢"/>
            </a:pPr>
            <a:r>
              <a:rPr lang="en-US">
                <a:solidFill>
                  <a:srgbClr val="262626"/>
                </a:solidFill>
              </a:rPr>
              <a:t>Resources</a:t>
            </a:r>
            <a:endParaRPr>
              <a:solidFill>
                <a:srgbClr val="262626"/>
              </a:solidFill>
            </a:endParaRPr>
          </a:p>
          <a:p>
            <a:pPr marL="3657600" lvl="2" indent="-425450" algn="l" rtl="0">
              <a:lnSpc>
                <a:spcPct val="90000"/>
              </a:lnSpc>
              <a:spcBef>
                <a:spcPts val="0"/>
              </a:spcBef>
              <a:spcAft>
                <a:spcPts val="0"/>
              </a:spcAft>
              <a:buClr>
                <a:srgbClr val="262626"/>
              </a:buClr>
              <a:buSzPts val="1900"/>
              <a:buChar char="■"/>
            </a:pPr>
            <a:r>
              <a:rPr lang="en-US">
                <a:solidFill>
                  <a:srgbClr val="262626"/>
                </a:solidFill>
              </a:rPr>
              <a:t>Pre and Post Eligibility</a:t>
            </a:r>
            <a:endParaRPr>
              <a:solidFill>
                <a:srgbClr val="262626"/>
              </a:solidFill>
            </a:endParaRPr>
          </a:p>
          <a:p>
            <a:pPr marL="3657600" lvl="2" indent="-425450" algn="l" rtl="0">
              <a:lnSpc>
                <a:spcPct val="90000"/>
              </a:lnSpc>
              <a:spcBef>
                <a:spcPts val="0"/>
              </a:spcBef>
              <a:spcAft>
                <a:spcPts val="0"/>
              </a:spcAft>
              <a:buClr>
                <a:srgbClr val="262626"/>
              </a:buClr>
              <a:buSzPts val="1900"/>
              <a:buChar char="■"/>
            </a:pPr>
            <a:r>
              <a:rPr lang="en-US">
                <a:solidFill>
                  <a:srgbClr val="262626"/>
                </a:solidFill>
              </a:rPr>
              <a:t>Disposal for less than fair market value</a:t>
            </a:r>
            <a:endParaRPr>
              <a:solidFill>
                <a:srgbClr val="262626"/>
              </a:solidFill>
            </a:endParaRPr>
          </a:p>
          <a:p>
            <a:pPr marL="4267200" lvl="0" indent="0" algn="l" rtl="0">
              <a:lnSpc>
                <a:spcPct val="90000"/>
              </a:lnSpc>
              <a:spcBef>
                <a:spcPts val="0"/>
              </a:spcBef>
              <a:spcAft>
                <a:spcPts val="0"/>
              </a:spcAft>
              <a:buNone/>
            </a:pPr>
            <a:endParaRPr>
              <a:solidFill>
                <a:srgbClr val="262626"/>
              </a:solidFill>
            </a:endParaRPr>
          </a:p>
          <a:p>
            <a:pPr marL="4267200" lvl="0" indent="0" algn="l" rtl="0">
              <a:lnSpc>
                <a:spcPct val="90000"/>
              </a:lnSpc>
              <a:spcBef>
                <a:spcPts val="0"/>
              </a:spcBef>
              <a:spcAft>
                <a:spcPts val="0"/>
              </a:spcAft>
              <a:buNone/>
            </a:pPr>
            <a:endParaRPr>
              <a:solidFill>
                <a:srgbClr val="262626"/>
              </a:solidFill>
            </a:endParaRPr>
          </a:p>
          <a:p>
            <a:pPr marL="0" lvl="0" indent="0" algn="l" rtl="0">
              <a:spcBef>
                <a:spcPts val="0"/>
              </a:spcBef>
              <a:spcAft>
                <a:spcPts val="1600"/>
              </a:spcAft>
              <a:buNone/>
            </a:pPr>
            <a:endParaRPr/>
          </a:p>
        </p:txBody>
      </p:sp>
      <p:pic>
        <p:nvPicPr>
          <p:cNvPr id="151" name="Google Shape;151;p28"/>
          <p:cNvPicPr preferRelativeResize="0"/>
          <p:nvPr/>
        </p:nvPicPr>
        <p:blipFill>
          <a:blip r:embed="rId3">
            <a:alphaModFix/>
          </a:blip>
          <a:stretch>
            <a:fillRect/>
          </a:stretch>
        </p:blipFill>
        <p:spPr>
          <a:xfrm>
            <a:off x="8426167" y="4114000"/>
            <a:ext cx="3572566" cy="26777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300"/>
              <a:buFont typeface="Arial"/>
              <a:buNone/>
            </a:pPr>
            <a:r>
              <a:rPr lang="en-US" sz="4000" b="1">
                <a:solidFill>
                  <a:srgbClr val="800000"/>
                </a:solidFill>
                <a:latin typeface="Calibri"/>
                <a:ea typeface="Calibri"/>
                <a:cs typeface="Calibri"/>
                <a:sym typeface="Calibri"/>
              </a:rPr>
              <a:t>Asset Verification System (AVS)</a:t>
            </a:r>
            <a:r>
              <a:rPr lang="en-US" sz="3900" b="1">
                <a:solidFill>
                  <a:srgbClr val="800000"/>
                </a:solidFill>
                <a:latin typeface="Calibri"/>
                <a:ea typeface="Calibri"/>
                <a:cs typeface="Calibri"/>
                <a:sym typeface="Calibri"/>
              </a:rPr>
              <a:t> </a:t>
            </a:r>
            <a:endParaRPr sz="2400">
              <a:solidFill>
                <a:srgbClr val="800000"/>
              </a:solidFill>
            </a:endParaRPr>
          </a:p>
        </p:txBody>
      </p:sp>
      <p:sp>
        <p:nvSpPr>
          <p:cNvPr id="157" name="Google Shape;157;p29"/>
          <p:cNvSpPr txBox="1">
            <a:spLocks noGrp="1"/>
          </p:cNvSpPr>
          <p:nvPr>
            <p:ph type="body" idx="1"/>
          </p:nvPr>
        </p:nvSpPr>
        <p:spPr>
          <a:xfrm>
            <a:off x="322000" y="1356967"/>
            <a:ext cx="11360800" cy="4555200"/>
          </a:xfrm>
          <a:prstGeom prst="rect">
            <a:avLst/>
          </a:prstGeom>
        </p:spPr>
        <p:txBody>
          <a:bodyPr spcFirstLastPara="1" wrap="square" lIns="121900" tIns="121900" rIns="121900" bIns="121900" anchor="t" anchorCtr="0">
            <a:normAutofit/>
          </a:bodyPr>
          <a:lstStyle/>
          <a:p>
            <a:pPr marL="609600" lvl="0" indent="-457200" algn="l" rtl="0">
              <a:lnSpc>
                <a:spcPct val="90000"/>
              </a:lnSpc>
              <a:spcBef>
                <a:spcPts val="0"/>
              </a:spcBef>
              <a:spcAft>
                <a:spcPts val="0"/>
              </a:spcAft>
              <a:buClr>
                <a:schemeClr val="dk1"/>
              </a:buClr>
              <a:buSzPts val="2400"/>
              <a:buChar char="❖"/>
            </a:pPr>
            <a:r>
              <a:rPr lang="en-US">
                <a:solidFill>
                  <a:schemeClr val="dk1"/>
                </a:solidFill>
                <a:latin typeface="Calibri"/>
                <a:ea typeface="Calibri"/>
                <a:cs typeface="Calibri"/>
                <a:sym typeface="Calibri"/>
              </a:rPr>
              <a:t>An electronic verification system used to verify the bank accounts and real property of Medicaid aged, blind and disabled (ABD) applicants and recipients.</a:t>
            </a:r>
            <a:endParaRPr>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500"/>
              <a:buFont typeface="Arial"/>
              <a:buNone/>
            </a:pPr>
            <a:endParaRPr>
              <a:solidFill>
                <a:schemeClr val="dk1"/>
              </a:solidFill>
              <a:latin typeface="Calibri"/>
              <a:ea typeface="Calibri"/>
              <a:cs typeface="Calibri"/>
              <a:sym typeface="Calibri"/>
            </a:endParaRPr>
          </a:p>
          <a:p>
            <a:pPr marL="609600" lvl="0" indent="-457200" algn="l" rtl="0">
              <a:lnSpc>
                <a:spcPct val="90000"/>
              </a:lnSpc>
              <a:spcBef>
                <a:spcPts val="1300"/>
              </a:spcBef>
              <a:spcAft>
                <a:spcPts val="0"/>
              </a:spcAft>
              <a:buClr>
                <a:schemeClr val="dk1"/>
              </a:buClr>
              <a:buSzPts val="2400"/>
              <a:buChar char="❖"/>
            </a:pPr>
            <a:r>
              <a:rPr lang="en-US">
                <a:solidFill>
                  <a:schemeClr val="dk1"/>
                </a:solidFill>
                <a:latin typeface="Calibri"/>
                <a:ea typeface="Calibri"/>
                <a:cs typeface="Calibri"/>
                <a:sym typeface="Calibri"/>
              </a:rPr>
              <a:t>AVS is provided by a vendor, accessed via the MD THINK E&amp;E system, and is mandatory under §1940 of the Social Security Act.</a:t>
            </a:r>
            <a:endParaRPr/>
          </a:p>
        </p:txBody>
      </p:sp>
      <p:pic>
        <p:nvPicPr>
          <p:cNvPr id="158" name="Google Shape;158;p29"/>
          <p:cNvPicPr preferRelativeResize="0"/>
          <p:nvPr/>
        </p:nvPicPr>
        <p:blipFill>
          <a:blip r:embed="rId3">
            <a:alphaModFix/>
          </a:blip>
          <a:stretch>
            <a:fillRect/>
          </a:stretch>
        </p:blipFill>
        <p:spPr>
          <a:xfrm>
            <a:off x="9232333" y="4748700"/>
            <a:ext cx="2959665" cy="21092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1300"/>
              <a:buNone/>
            </a:pPr>
            <a:r>
              <a:rPr lang="en-US" sz="4000" b="1">
                <a:solidFill>
                  <a:srgbClr val="800000"/>
                </a:solidFill>
              </a:rPr>
              <a:t>What is an Authorized Representative</a:t>
            </a:r>
            <a:endParaRPr sz="4000" b="1">
              <a:solidFill>
                <a:srgbClr val="800000"/>
              </a:solidFill>
            </a:endParaRPr>
          </a:p>
        </p:txBody>
      </p:sp>
      <p:sp>
        <p:nvSpPr>
          <p:cNvPr id="164" name="Google Shape;164;p3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55000" lnSpcReduction="20000"/>
          </a:bodyPr>
          <a:lstStyle/>
          <a:p>
            <a:pPr marL="609600" lvl="0" indent="0" algn="l" rtl="0">
              <a:spcBef>
                <a:spcPts val="0"/>
              </a:spcBef>
              <a:spcAft>
                <a:spcPts val="0"/>
              </a:spcAft>
              <a:buNone/>
            </a:pPr>
            <a:endParaRPr sz="1500">
              <a:solidFill>
                <a:schemeClr val="dk1"/>
              </a:solidFill>
            </a:endParaRPr>
          </a:p>
          <a:p>
            <a:pPr marL="609600" lvl="0" indent="-413782" algn="l" rtl="0">
              <a:spcBef>
                <a:spcPts val="0"/>
              </a:spcBef>
              <a:spcAft>
                <a:spcPts val="0"/>
              </a:spcAft>
              <a:buClr>
                <a:schemeClr val="dk1"/>
              </a:buClr>
              <a:buSzPct val="100000"/>
              <a:buFont typeface="Calibri"/>
              <a:buChar char="❖"/>
            </a:pPr>
            <a:r>
              <a:rPr lang="en-US" sz="3120">
                <a:solidFill>
                  <a:schemeClr val="dk1"/>
                </a:solidFill>
                <a:latin typeface="Calibri"/>
                <a:ea typeface="Calibri"/>
                <a:cs typeface="Calibri"/>
                <a:sym typeface="Calibri"/>
              </a:rPr>
              <a:t>A representative may be any person or organization, who is authorized to act on behalf of an applicant or recipient (A/R)  in the MA eligibility process. COMAR 10.01.04.12</a:t>
            </a:r>
            <a:endParaRPr sz="3120">
              <a:solidFill>
                <a:schemeClr val="dk1"/>
              </a:solidFill>
              <a:latin typeface="Calibri"/>
              <a:ea typeface="Calibri"/>
              <a:cs typeface="Calibri"/>
              <a:sym typeface="Calibri"/>
            </a:endParaRPr>
          </a:p>
          <a:p>
            <a:pPr marL="1828800" lvl="1" indent="-446365" algn="l" rtl="0">
              <a:spcBef>
                <a:spcPts val="0"/>
              </a:spcBef>
              <a:spcAft>
                <a:spcPts val="0"/>
              </a:spcAft>
              <a:buClr>
                <a:schemeClr val="dk1"/>
              </a:buClr>
              <a:buSzPct val="128540"/>
              <a:buFont typeface="Calibri"/>
              <a:buChar char="➢"/>
            </a:pPr>
            <a:r>
              <a:rPr lang="en-US" sz="3153">
                <a:solidFill>
                  <a:schemeClr val="dk1"/>
                </a:solidFill>
                <a:latin typeface="Calibri"/>
                <a:ea typeface="Calibri"/>
                <a:cs typeface="Calibri"/>
                <a:sym typeface="Calibri"/>
              </a:rPr>
              <a:t>A representative may assist the A/R in the application, redetermination process,and in other matters related to the A/R’s MA eligibility.</a:t>
            </a:r>
            <a:endParaRPr sz="3153">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1828800" lvl="1" indent="-416210" algn="l" rtl="0">
              <a:spcBef>
                <a:spcPts val="0"/>
              </a:spcBef>
              <a:spcAft>
                <a:spcPts val="0"/>
              </a:spcAft>
              <a:buClr>
                <a:schemeClr val="dk1"/>
              </a:buClr>
              <a:buSzPct val="100000"/>
              <a:buFont typeface="Calibri"/>
              <a:buChar char="➢"/>
            </a:pPr>
            <a:r>
              <a:rPr lang="en-US" sz="3190" b="1">
                <a:solidFill>
                  <a:schemeClr val="dk1"/>
                </a:solidFill>
                <a:latin typeface="Calibri"/>
                <a:ea typeface="Calibri"/>
                <a:cs typeface="Calibri"/>
                <a:sym typeface="Calibri"/>
              </a:rPr>
              <a:t>Designation of an authorized representative is indicated in writing on the MA application or via a letter or form submitted to the Department.</a:t>
            </a:r>
            <a:endParaRPr sz="319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828800" lvl="0" indent="0" algn="l" rtl="0">
              <a:spcBef>
                <a:spcPts val="0"/>
              </a:spcBef>
              <a:spcAft>
                <a:spcPts val="0"/>
              </a:spcAft>
              <a:buNone/>
            </a:pPr>
            <a:endParaRPr sz="2100">
              <a:solidFill>
                <a:schemeClr val="dk1"/>
              </a:solidFill>
              <a:latin typeface="Calibri"/>
              <a:ea typeface="Calibri"/>
              <a:cs typeface="Calibri"/>
              <a:sym typeface="Calibri"/>
            </a:endParaRPr>
          </a:p>
          <a:p>
            <a:pPr marL="609600" lvl="0" indent="-418782" algn="l" rtl="0">
              <a:spcBef>
                <a:spcPts val="0"/>
              </a:spcBef>
              <a:spcAft>
                <a:spcPts val="0"/>
              </a:spcAft>
              <a:buClr>
                <a:schemeClr val="dk1"/>
              </a:buClr>
              <a:buSzPct val="100000"/>
              <a:buFont typeface="Calibri"/>
              <a:buChar char="❖"/>
            </a:pPr>
            <a:r>
              <a:rPr lang="en-US" sz="3263">
                <a:solidFill>
                  <a:schemeClr val="dk1"/>
                </a:solidFill>
                <a:latin typeface="Calibri"/>
                <a:ea typeface="Calibri"/>
                <a:cs typeface="Calibri"/>
                <a:sym typeface="Calibri"/>
              </a:rPr>
              <a:t>Who Can be an Authorized Representative?</a:t>
            </a:r>
            <a:endParaRPr sz="3263">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914400" lvl="1" indent="-337121" algn="l" rtl="0">
              <a:spcBef>
                <a:spcPts val="0"/>
              </a:spcBef>
              <a:spcAft>
                <a:spcPts val="0"/>
              </a:spcAft>
              <a:buClr>
                <a:schemeClr val="dk1"/>
              </a:buClr>
              <a:buSzPct val="100000"/>
              <a:buFont typeface="Calibri"/>
              <a:buChar char="➢"/>
            </a:pPr>
            <a:r>
              <a:rPr lang="en-US" sz="3107">
                <a:solidFill>
                  <a:srgbClr val="3C4043"/>
                </a:solidFill>
                <a:highlight>
                  <a:schemeClr val="lt1"/>
                </a:highlight>
                <a:latin typeface="Roboto"/>
                <a:ea typeface="Roboto"/>
                <a:cs typeface="Roboto"/>
                <a:sym typeface="Roboto"/>
              </a:rPr>
              <a:t>Authorized Representative (AREP) include Court-appointed guardian of the proper,ty A/R's parent or spouse, and reps designated as Power of Attorney .</a:t>
            </a:r>
            <a:endParaRPr sz="3107">
              <a:solidFill>
                <a:srgbClr val="3C4043"/>
              </a:solidFill>
              <a:highlight>
                <a:schemeClr val="lt1"/>
              </a:highlight>
              <a:latin typeface="Roboto"/>
              <a:ea typeface="Roboto"/>
              <a:cs typeface="Roboto"/>
              <a:sym typeface="Roboto"/>
            </a:endParaRPr>
          </a:p>
          <a:p>
            <a:pPr marL="0" lvl="0" indent="0" algn="l" rtl="0">
              <a:spcBef>
                <a:spcPts val="0"/>
              </a:spcBef>
              <a:spcAft>
                <a:spcPts val="0"/>
              </a:spcAft>
              <a:buNone/>
            </a:pPr>
            <a:endParaRPr sz="1964">
              <a:solidFill>
                <a:srgbClr val="3C4043"/>
              </a:solidFill>
              <a:highlight>
                <a:schemeClr val="lt1"/>
              </a:highlight>
              <a:latin typeface="Roboto"/>
              <a:ea typeface="Roboto"/>
              <a:cs typeface="Roboto"/>
              <a:sym typeface="Roboto"/>
            </a:endParaRPr>
          </a:p>
          <a:p>
            <a:pPr marL="914400" lvl="1" indent="-341654" algn="l" rtl="0">
              <a:spcBef>
                <a:spcPts val="0"/>
              </a:spcBef>
              <a:spcAft>
                <a:spcPts val="0"/>
              </a:spcAft>
              <a:buClr>
                <a:srgbClr val="3C4043"/>
              </a:buClr>
              <a:buSzPct val="100000"/>
              <a:buFont typeface="Roboto"/>
              <a:buChar char="➢"/>
            </a:pPr>
            <a:r>
              <a:rPr lang="en-US" sz="3237">
                <a:solidFill>
                  <a:schemeClr val="dk1"/>
                </a:solidFill>
                <a:latin typeface="Calibri"/>
                <a:ea typeface="Calibri"/>
                <a:cs typeface="Calibri"/>
                <a:sym typeface="Calibri"/>
              </a:rPr>
              <a:t>Due to system limitations, only one designated representative at a time may be recognized as authorized to act on the A/R’s behalf. </a:t>
            </a:r>
            <a:endParaRPr sz="3237">
              <a:solidFill>
                <a:srgbClr val="3C4043"/>
              </a:solidFill>
              <a:highlight>
                <a:schemeClr val="lt1"/>
              </a:highlight>
              <a:latin typeface="Roboto"/>
              <a:ea typeface="Roboto"/>
              <a:cs typeface="Roboto"/>
              <a:sym typeface="Roboto"/>
            </a:endParaRPr>
          </a:p>
          <a:p>
            <a:pPr marL="914400" lvl="0" indent="0" algn="l" rtl="0">
              <a:spcBef>
                <a:spcPts val="0"/>
              </a:spcBef>
              <a:spcAft>
                <a:spcPts val="0"/>
              </a:spcAft>
              <a:buNone/>
            </a:pPr>
            <a:endParaRPr sz="1964">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rgbClr val="3C4043"/>
              </a:solidFill>
              <a:highlight>
                <a:schemeClr val="lt1"/>
              </a:highlight>
              <a:latin typeface="Roboto"/>
              <a:ea typeface="Roboto"/>
              <a:cs typeface="Roboto"/>
              <a:sym typeface="Roboto"/>
            </a:endParaRPr>
          </a:p>
          <a:p>
            <a:pPr marL="914400" lvl="0" indent="0" algn="l" rtl="0">
              <a:spcBef>
                <a:spcPts val="0"/>
              </a:spcBef>
              <a:spcAft>
                <a:spcPts val="0"/>
              </a:spcAft>
              <a:buNone/>
            </a:pPr>
            <a:endParaRPr sz="1300" b="1">
              <a:solidFill>
                <a:srgbClr val="3C4043"/>
              </a:solidFill>
              <a:highlight>
                <a:schemeClr val="lt1"/>
              </a:highlight>
              <a:latin typeface="Roboto"/>
              <a:ea typeface="Roboto"/>
              <a:cs typeface="Roboto"/>
              <a:sym typeface="Roboto"/>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pic>
        <p:nvPicPr>
          <p:cNvPr id="165" name="Google Shape;165;p30"/>
          <p:cNvPicPr preferRelativeResize="0"/>
          <p:nvPr/>
        </p:nvPicPr>
        <p:blipFill>
          <a:blip r:embed="rId3">
            <a:alphaModFix/>
          </a:blip>
          <a:stretch>
            <a:fillRect/>
          </a:stretch>
        </p:blipFill>
        <p:spPr>
          <a:xfrm>
            <a:off x="9068100" y="4119334"/>
            <a:ext cx="3123900" cy="3123900"/>
          </a:xfrm>
          <a:prstGeom prst="rect">
            <a:avLst/>
          </a:prstGeom>
          <a:noFill/>
          <a:ln>
            <a:noFill/>
          </a:ln>
        </p:spPr>
      </p:pic>
      <p:sp>
        <p:nvSpPr>
          <p:cNvPr id="166" name="Google Shape;166;p30"/>
          <p:cNvSpPr txBox="1"/>
          <p:nvPr/>
        </p:nvSpPr>
        <p:spPr>
          <a:xfrm>
            <a:off x="4766300" y="2240275"/>
            <a:ext cx="7463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831200" y="694567"/>
            <a:ext cx="11360800" cy="1354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1300"/>
              <a:buNone/>
            </a:pPr>
            <a:r>
              <a:rPr lang="en-US" sz="4000" b="1">
                <a:solidFill>
                  <a:srgbClr val="800000"/>
                </a:solidFill>
              </a:rPr>
              <a:t>Court-appointed Guardian of Medicaid Applicants and Recipients</a:t>
            </a:r>
            <a:endParaRPr sz="4000" b="1">
              <a:solidFill>
                <a:srgbClr val="800000"/>
              </a:solidFill>
            </a:endParaRPr>
          </a:p>
          <a:p>
            <a:pPr marL="0" lvl="0" indent="0" algn="l" rtl="0">
              <a:spcBef>
                <a:spcPts val="0"/>
              </a:spcBef>
              <a:spcAft>
                <a:spcPts val="0"/>
              </a:spcAft>
              <a:buSzPts val="1300"/>
              <a:buNone/>
            </a:pPr>
            <a:endParaRPr sz="4000" b="1">
              <a:solidFill>
                <a:srgbClr val="800000"/>
              </a:solidFill>
            </a:endParaRPr>
          </a:p>
        </p:txBody>
      </p:sp>
      <p:sp>
        <p:nvSpPr>
          <p:cNvPr id="172" name="Google Shape;172;p3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609600" lvl="0" indent="0" algn="l" rtl="0">
              <a:spcBef>
                <a:spcPts val="0"/>
              </a:spcBef>
              <a:spcAft>
                <a:spcPts val="0"/>
              </a:spcAft>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609600" lvl="0" indent="-457200" algn="l" rtl="0">
              <a:spcBef>
                <a:spcPts val="1600"/>
              </a:spcBef>
              <a:spcAft>
                <a:spcPts val="0"/>
              </a:spcAft>
              <a:buClr>
                <a:schemeClr val="dk1"/>
              </a:buClr>
              <a:buSzPts val="2400"/>
              <a:buFont typeface="Calibri"/>
              <a:buChar char="❖"/>
            </a:pPr>
            <a:r>
              <a:rPr lang="en-US">
                <a:solidFill>
                  <a:schemeClr val="dk1"/>
                </a:solidFill>
                <a:latin typeface="Calibri"/>
                <a:ea typeface="Calibri"/>
                <a:cs typeface="Calibri"/>
                <a:sym typeface="Calibri"/>
              </a:rPr>
              <a:t>Community and Long Term Care  applicants/recipients</a:t>
            </a:r>
            <a:endParaRPr>
              <a:solidFill>
                <a:schemeClr val="dk1"/>
              </a:solidFill>
              <a:latin typeface="Calibri"/>
              <a:ea typeface="Calibri"/>
              <a:cs typeface="Calibri"/>
              <a:sym typeface="Calibri"/>
            </a:endParaRPr>
          </a:p>
          <a:p>
            <a:pPr marL="1219200" lvl="1" indent="-4572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Guardian of Person</a:t>
            </a:r>
            <a:endParaRPr sz="2400">
              <a:solidFill>
                <a:schemeClr val="dk1"/>
              </a:solidFill>
              <a:latin typeface="Calibri"/>
              <a:ea typeface="Calibri"/>
              <a:cs typeface="Calibri"/>
              <a:sym typeface="Calibri"/>
            </a:endParaRPr>
          </a:p>
          <a:p>
            <a:pPr marL="1219200" lvl="1" indent="-4572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Guardian of Property</a:t>
            </a:r>
            <a:endParaRPr sz="2400">
              <a:solidFill>
                <a:schemeClr val="dk1"/>
              </a:solidFill>
              <a:latin typeface="Calibri"/>
              <a:ea typeface="Calibri"/>
              <a:cs typeface="Calibri"/>
              <a:sym typeface="Calibri"/>
            </a:endParaRPr>
          </a:p>
          <a:p>
            <a:pPr marL="609600" lvl="0" indent="-457200" algn="l" rtl="0">
              <a:spcBef>
                <a:spcPts val="0"/>
              </a:spcBef>
              <a:spcAft>
                <a:spcPts val="0"/>
              </a:spcAft>
              <a:buClr>
                <a:schemeClr val="dk1"/>
              </a:buClr>
              <a:buSzPts val="2400"/>
              <a:buFont typeface="Calibri"/>
              <a:buChar char="❖"/>
            </a:pPr>
            <a:r>
              <a:rPr lang="en-US">
                <a:solidFill>
                  <a:schemeClr val="dk1"/>
                </a:solidFill>
                <a:latin typeface="Calibri"/>
                <a:ea typeface="Calibri"/>
                <a:cs typeface="Calibri"/>
                <a:sym typeface="Calibri"/>
              </a:rPr>
              <a:t>Compensation for LTC Guardian</a:t>
            </a:r>
            <a:endParaRPr>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Char char="➢"/>
            </a:pPr>
            <a:r>
              <a:rPr lang="en-US" sz="2100">
                <a:solidFill>
                  <a:schemeClr val="dk1"/>
                </a:solidFill>
                <a:latin typeface="Calibri"/>
                <a:ea typeface="Calibri"/>
                <a:cs typeface="Calibri"/>
                <a:sym typeface="Calibri"/>
              </a:rPr>
              <a:t>The Medicaid recipients personal needs allowance can be increased to compensate the Guardian. Compensation is $50.00 and must be requested via application</a:t>
            </a:r>
            <a:r>
              <a:rPr lang="en-US">
                <a:solidFill>
                  <a:schemeClr val="dk1"/>
                </a:solidFill>
                <a:latin typeface="Calibri"/>
                <a:ea typeface="Calibri"/>
                <a:cs typeface="Calibri"/>
                <a:sym typeface="Calibri"/>
              </a:rPr>
              <a:t>. COMAR 10.09.24.10D(3) (current eligibility); .10C(5) (retroactive eligibility)</a:t>
            </a:r>
            <a:endParaRPr>
              <a:solidFill>
                <a:schemeClr val="dk1"/>
              </a:solidFill>
              <a:latin typeface="Calibri"/>
              <a:ea typeface="Calibri"/>
              <a:cs typeface="Calibri"/>
              <a:sym typeface="Calibri"/>
            </a:endParaRPr>
          </a:p>
          <a:p>
            <a:pPr marL="1219200" lvl="0" indent="0" algn="l" rtl="0">
              <a:spcBef>
                <a:spcPts val="1600"/>
              </a:spcBef>
              <a:spcAft>
                <a:spcPts val="1600"/>
              </a:spcAft>
              <a:buNone/>
            </a:pPr>
            <a:endParaRPr/>
          </a:p>
        </p:txBody>
      </p:sp>
      <p:pic>
        <p:nvPicPr>
          <p:cNvPr id="173" name="Google Shape;173;p31"/>
          <p:cNvPicPr preferRelativeResize="0"/>
          <p:nvPr/>
        </p:nvPicPr>
        <p:blipFill>
          <a:blip r:embed="rId3">
            <a:alphaModFix/>
          </a:blip>
          <a:stretch>
            <a:fillRect/>
          </a:stretch>
        </p:blipFill>
        <p:spPr>
          <a:xfrm>
            <a:off x="8612800" y="4113533"/>
            <a:ext cx="3579201" cy="27444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1300"/>
              <a:buNone/>
            </a:pPr>
            <a:r>
              <a:rPr lang="en-US" sz="4000" b="1">
                <a:solidFill>
                  <a:srgbClr val="800000"/>
                </a:solidFill>
                <a:latin typeface="Calibri"/>
                <a:ea typeface="Calibri"/>
                <a:cs typeface="Calibri"/>
                <a:sym typeface="Calibri"/>
              </a:rPr>
              <a:t>Personal Needs Allowance and Guardianship Fees</a:t>
            </a:r>
            <a:endParaRPr sz="4000" b="1">
              <a:solidFill>
                <a:srgbClr val="800000"/>
              </a:solidFill>
              <a:latin typeface="Calibri"/>
              <a:ea typeface="Calibri"/>
              <a:cs typeface="Calibri"/>
              <a:sym typeface="Calibri"/>
            </a:endParaRPr>
          </a:p>
          <a:p>
            <a:pPr marL="0" lvl="0" indent="0" algn="l" rtl="0">
              <a:spcBef>
                <a:spcPts val="0"/>
              </a:spcBef>
              <a:spcAft>
                <a:spcPts val="0"/>
              </a:spcAft>
              <a:buSzPts val="1300"/>
              <a:buNone/>
            </a:pPr>
            <a:endParaRPr sz="2800"/>
          </a:p>
        </p:txBody>
      </p:sp>
      <p:sp>
        <p:nvSpPr>
          <p:cNvPr id="179" name="Google Shape;179;p3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77500" lnSpcReduction="10000"/>
          </a:bodyPr>
          <a:lstStyle/>
          <a:p>
            <a:pPr marL="0" lvl="0" indent="0" algn="l" rtl="0">
              <a:lnSpc>
                <a:spcPct val="90000"/>
              </a:lnSpc>
              <a:spcBef>
                <a:spcPts val="1300"/>
              </a:spcBef>
              <a:spcAft>
                <a:spcPts val="0"/>
              </a:spcAft>
              <a:buClr>
                <a:schemeClr val="dk1"/>
              </a:buClr>
              <a:buSzPct val="46875"/>
              <a:buFont typeface="Arial"/>
              <a:buNone/>
            </a:pPr>
            <a:r>
              <a:rPr lang="en-US" sz="3200">
                <a:solidFill>
                  <a:srgbClr val="262626"/>
                </a:solidFill>
                <a:latin typeface="Calibri"/>
                <a:ea typeface="Calibri"/>
                <a:cs typeface="Calibri"/>
                <a:sym typeface="Calibri"/>
              </a:rPr>
              <a:t>A beneficiary’s Personal Needs Allowance may be increased when:</a:t>
            </a:r>
            <a:endParaRPr sz="3200">
              <a:solidFill>
                <a:srgbClr val="262626"/>
              </a:solidFill>
              <a:latin typeface="Calibri"/>
              <a:ea typeface="Calibri"/>
              <a:cs typeface="Calibri"/>
              <a:sym typeface="Calibri"/>
            </a:endParaRPr>
          </a:p>
          <a:p>
            <a:pPr marL="609600" lvl="0" indent="-462280" algn="l" rtl="0">
              <a:lnSpc>
                <a:spcPct val="90000"/>
              </a:lnSpc>
              <a:spcBef>
                <a:spcPts val="1300"/>
              </a:spcBef>
              <a:spcAft>
                <a:spcPts val="0"/>
              </a:spcAft>
              <a:buClr>
                <a:srgbClr val="262626"/>
              </a:buClr>
              <a:buSzPct val="100000"/>
              <a:buChar char="•"/>
            </a:pPr>
            <a:r>
              <a:rPr lang="en-US" sz="3200">
                <a:solidFill>
                  <a:srgbClr val="262626"/>
                </a:solidFill>
                <a:latin typeface="Calibri"/>
                <a:ea typeface="Calibri"/>
                <a:cs typeface="Calibri"/>
                <a:sym typeface="Calibri"/>
              </a:rPr>
              <a:t>The customer has been assigned a guardian of the property ($50.00).</a:t>
            </a:r>
            <a:endParaRPr sz="3200">
              <a:solidFill>
                <a:srgbClr val="262626"/>
              </a:solidFill>
              <a:latin typeface="Calibri"/>
              <a:ea typeface="Calibri"/>
              <a:cs typeface="Calibri"/>
              <a:sym typeface="Calibri"/>
            </a:endParaRPr>
          </a:p>
          <a:p>
            <a:pPr marL="609600" lvl="0" indent="-462280" algn="l" rtl="0">
              <a:lnSpc>
                <a:spcPct val="90000"/>
              </a:lnSpc>
              <a:spcBef>
                <a:spcPts val="0"/>
              </a:spcBef>
              <a:spcAft>
                <a:spcPts val="0"/>
              </a:spcAft>
              <a:buClr>
                <a:srgbClr val="262626"/>
              </a:buClr>
              <a:buSzPct val="100000"/>
              <a:buChar char="•"/>
            </a:pPr>
            <a:r>
              <a:rPr lang="en-US" sz="3200">
                <a:solidFill>
                  <a:srgbClr val="262626"/>
                </a:solidFill>
                <a:latin typeface="Calibri"/>
                <a:ea typeface="Calibri"/>
                <a:cs typeface="Calibri"/>
                <a:sym typeface="Calibri"/>
              </a:rPr>
              <a:t>The customer  has been assigned a guardian of the person ($50.00).</a:t>
            </a:r>
            <a:endParaRPr sz="3200">
              <a:solidFill>
                <a:srgbClr val="262626"/>
              </a:solidFill>
              <a:latin typeface="Calibri"/>
              <a:ea typeface="Calibri"/>
              <a:cs typeface="Calibri"/>
              <a:sym typeface="Calibri"/>
            </a:endParaRPr>
          </a:p>
          <a:p>
            <a:pPr marL="609600" lvl="0" indent="-462280" algn="l" rtl="0">
              <a:lnSpc>
                <a:spcPct val="90000"/>
              </a:lnSpc>
              <a:spcBef>
                <a:spcPts val="0"/>
              </a:spcBef>
              <a:spcAft>
                <a:spcPts val="0"/>
              </a:spcAft>
              <a:buClr>
                <a:srgbClr val="262626"/>
              </a:buClr>
              <a:buSzPct val="100000"/>
              <a:buChar char="•"/>
            </a:pPr>
            <a:r>
              <a:rPr lang="en-US" sz="3200">
                <a:solidFill>
                  <a:srgbClr val="262626"/>
                </a:solidFill>
                <a:latin typeface="Calibri"/>
                <a:ea typeface="Calibri"/>
                <a:cs typeface="Calibri"/>
                <a:sym typeface="Calibri"/>
              </a:rPr>
              <a:t>The customer has been assigned a single guardian for both property and person</a:t>
            </a:r>
            <a:endParaRPr sz="3200">
              <a:solidFill>
                <a:srgbClr val="262626"/>
              </a:solidFill>
              <a:latin typeface="Calibri"/>
              <a:ea typeface="Calibri"/>
              <a:cs typeface="Calibri"/>
              <a:sym typeface="Calibri"/>
            </a:endParaRPr>
          </a:p>
          <a:p>
            <a:pPr marL="609600" lvl="0" indent="0" algn="l" rtl="0">
              <a:lnSpc>
                <a:spcPct val="90000"/>
              </a:lnSpc>
              <a:spcBef>
                <a:spcPts val="1300"/>
              </a:spcBef>
              <a:spcAft>
                <a:spcPts val="0"/>
              </a:spcAft>
              <a:buClr>
                <a:schemeClr val="dk1"/>
              </a:buClr>
              <a:buSzPct val="46875"/>
              <a:buFont typeface="Arial"/>
              <a:buNone/>
            </a:pPr>
            <a:r>
              <a:rPr lang="en-US" sz="3200">
                <a:solidFill>
                  <a:srgbClr val="262626"/>
                </a:solidFill>
                <a:latin typeface="Calibri"/>
                <a:ea typeface="Calibri"/>
                <a:cs typeface="Calibri"/>
                <a:sym typeface="Calibri"/>
              </a:rPr>
              <a:t>($50.00).</a:t>
            </a:r>
            <a:endParaRPr sz="3200">
              <a:solidFill>
                <a:srgbClr val="262626"/>
              </a:solidFill>
              <a:latin typeface="Calibri"/>
              <a:ea typeface="Calibri"/>
              <a:cs typeface="Calibri"/>
              <a:sym typeface="Calibri"/>
            </a:endParaRPr>
          </a:p>
          <a:p>
            <a:pPr marL="609600" lvl="0" indent="-462280" algn="l" rtl="0">
              <a:lnSpc>
                <a:spcPct val="90000"/>
              </a:lnSpc>
              <a:spcBef>
                <a:spcPts val="1300"/>
              </a:spcBef>
              <a:spcAft>
                <a:spcPts val="0"/>
              </a:spcAft>
              <a:buClr>
                <a:srgbClr val="262626"/>
              </a:buClr>
              <a:buSzPct val="100000"/>
              <a:buChar char="•"/>
            </a:pPr>
            <a:r>
              <a:rPr lang="en-US" sz="3200">
                <a:solidFill>
                  <a:srgbClr val="262626"/>
                </a:solidFill>
                <a:latin typeface="Calibri"/>
                <a:ea typeface="Calibri"/>
                <a:cs typeface="Calibri"/>
                <a:sym typeface="Calibri"/>
              </a:rPr>
              <a:t>The customer has been assigned a guardian of the property and a different person assigned as guardian of the person ($100.00).</a:t>
            </a:r>
            <a:endParaRPr sz="3200">
              <a:solidFill>
                <a:srgbClr val="262626"/>
              </a:solidFill>
              <a:latin typeface="Calibri"/>
              <a:ea typeface="Calibri"/>
              <a:cs typeface="Calibri"/>
              <a:sym typeface="Calibri"/>
            </a:endParaRPr>
          </a:p>
          <a:p>
            <a:pPr marL="609600" lvl="0" indent="0" algn="l" rtl="0">
              <a:lnSpc>
                <a:spcPct val="90000"/>
              </a:lnSpc>
              <a:spcBef>
                <a:spcPts val="1300"/>
              </a:spcBef>
              <a:spcAft>
                <a:spcPts val="0"/>
              </a:spcAft>
              <a:buClr>
                <a:schemeClr val="dk1"/>
              </a:buClr>
              <a:buSzPct val="46875"/>
              <a:buFont typeface="Arial"/>
              <a:buNone/>
            </a:pPr>
            <a:endParaRPr sz="3200">
              <a:solidFill>
                <a:srgbClr val="262626"/>
              </a:solidFill>
              <a:latin typeface="Calibri"/>
              <a:ea typeface="Calibri"/>
              <a:cs typeface="Calibri"/>
              <a:sym typeface="Calibri"/>
            </a:endParaRPr>
          </a:p>
          <a:p>
            <a:pPr marL="0" lvl="0" indent="0" algn="l" rtl="0">
              <a:lnSpc>
                <a:spcPct val="90000"/>
              </a:lnSpc>
              <a:spcBef>
                <a:spcPts val="1300"/>
              </a:spcBef>
              <a:spcAft>
                <a:spcPts val="0"/>
              </a:spcAft>
              <a:buClr>
                <a:schemeClr val="dk1"/>
              </a:buClr>
              <a:buSzPct val="53571"/>
              <a:buFont typeface="Arial"/>
              <a:buNone/>
            </a:pPr>
            <a:r>
              <a:rPr lang="en-US" sz="2800" b="1">
                <a:solidFill>
                  <a:srgbClr val="FF0000"/>
                </a:solidFill>
              </a:rPr>
              <a:t>NOTE:</a:t>
            </a:r>
            <a:r>
              <a:rPr lang="en-US" sz="2800">
                <a:solidFill>
                  <a:schemeClr val="dk1"/>
                </a:solidFill>
              </a:rPr>
              <a:t>  A guardian must submit a monthly bill to the customer or authorized representative in order for a guardianship fee to be added to the recipient’s personal needs allowance.</a:t>
            </a:r>
            <a:endParaRPr sz="6900">
              <a:solidFill>
                <a:srgbClr val="262626"/>
              </a:solidFill>
              <a:latin typeface="Calibri"/>
              <a:ea typeface="Calibri"/>
              <a:cs typeface="Calibri"/>
              <a:sym typeface="Calibri"/>
            </a:endParaRPr>
          </a:p>
          <a:p>
            <a:pPr marL="0" lvl="0" indent="0" algn="l" rtl="0">
              <a:spcBef>
                <a:spcPts val="0"/>
              </a:spcBef>
              <a:spcAft>
                <a:spcPts val="1600"/>
              </a:spcAft>
              <a:buNone/>
            </a:pPr>
            <a:endParaRPr/>
          </a:p>
        </p:txBody>
      </p:sp>
      <p:pic>
        <p:nvPicPr>
          <p:cNvPr id="180" name="Google Shape;180;p32"/>
          <p:cNvPicPr preferRelativeResize="0"/>
          <p:nvPr/>
        </p:nvPicPr>
        <p:blipFill>
          <a:blip r:embed="rId3">
            <a:alphaModFix/>
          </a:blip>
          <a:stretch>
            <a:fillRect/>
          </a:stretch>
        </p:blipFill>
        <p:spPr>
          <a:xfrm>
            <a:off x="8647034" y="4257233"/>
            <a:ext cx="3390365" cy="26007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1300"/>
              <a:buNone/>
            </a:pPr>
            <a:r>
              <a:rPr lang="en-US" sz="4000" b="1">
                <a:solidFill>
                  <a:srgbClr val="800000"/>
                </a:solidFill>
              </a:rPr>
              <a:t>Special Needs Trust</a:t>
            </a:r>
            <a:endParaRPr sz="4000" b="1">
              <a:solidFill>
                <a:srgbClr val="800000"/>
              </a:solidFill>
            </a:endParaRPr>
          </a:p>
        </p:txBody>
      </p:sp>
      <p:sp>
        <p:nvSpPr>
          <p:cNvPr id="186" name="Google Shape;186;p33"/>
          <p:cNvSpPr txBox="1">
            <a:spLocks noGrp="1"/>
          </p:cNvSpPr>
          <p:nvPr>
            <p:ph type="body" idx="1"/>
          </p:nvPr>
        </p:nvSpPr>
        <p:spPr>
          <a:xfrm>
            <a:off x="415600" y="1496500"/>
            <a:ext cx="11360800" cy="4555200"/>
          </a:xfrm>
          <a:prstGeom prst="rect">
            <a:avLst/>
          </a:prstGeom>
        </p:spPr>
        <p:txBody>
          <a:bodyPr spcFirstLastPara="1" wrap="square" lIns="121900" tIns="121900" rIns="121900" bIns="121900" anchor="t" anchorCtr="0">
            <a:normAutofit/>
          </a:bodyPr>
          <a:lstStyle/>
          <a:p>
            <a:pPr marL="609600" lvl="0" indent="-457200" algn="l" rtl="0">
              <a:spcBef>
                <a:spcPts val="0"/>
              </a:spcBef>
              <a:spcAft>
                <a:spcPts val="0"/>
              </a:spcAft>
              <a:buClr>
                <a:schemeClr val="dk1"/>
              </a:buClr>
              <a:buSzPts val="2400"/>
              <a:buFont typeface="Calibri"/>
              <a:buChar char="❖"/>
            </a:pPr>
            <a:r>
              <a:rPr lang="en-US">
                <a:solidFill>
                  <a:schemeClr val="dk1"/>
                </a:solidFill>
                <a:latin typeface="Calibri"/>
                <a:ea typeface="Calibri"/>
                <a:cs typeface="Calibri"/>
                <a:sym typeface="Calibri"/>
              </a:rPr>
              <a:t>Medicaid criteria for Special Needs Trust</a:t>
            </a:r>
            <a:endParaRPr>
              <a:solidFill>
                <a:schemeClr val="dk1"/>
              </a:solidFill>
              <a:latin typeface="Calibri"/>
              <a:ea typeface="Calibri"/>
              <a:cs typeface="Calibri"/>
              <a:sym typeface="Calibri"/>
            </a:endParaRPr>
          </a:p>
          <a:p>
            <a:pPr marL="1219200" lvl="1" indent="-4572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 </a:t>
            </a:r>
            <a:r>
              <a:rPr lang="en-US" sz="2400">
                <a:solidFill>
                  <a:schemeClr val="dk1"/>
                </a:solidFill>
                <a:highlight>
                  <a:srgbClr val="FFFFFF"/>
                </a:highlight>
                <a:latin typeface="Calibri"/>
                <a:ea typeface="Calibri"/>
                <a:cs typeface="Calibri"/>
                <a:sym typeface="Calibri"/>
              </a:rPr>
              <a:t>§</a:t>
            </a:r>
            <a:r>
              <a:rPr lang="en-US" sz="2400">
                <a:solidFill>
                  <a:schemeClr val="dk1"/>
                </a:solidFill>
                <a:latin typeface="Calibri"/>
                <a:ea typeface="Calibri"/>
                <a:cs typeface="Calibri"/>
                <a:sym typeface="Calibri"/>
              </a:rPr>
              <a:t>1917(d)(4)(A) of the Social Security Act</a:t>
            </a:r>
            <a:endParaRPr sz="2400">
              <a:solidFill>
                <a:schemeClr val="dk1"/>
              </a:solidFill>
              <a:latin typeface="Calibri"/>
              <a:ea typeface="Calibri"/>
              <a:cs typeface="Calibri"/>
              <a:sym typeface="Calibri"/>
            </a:endParaRPr>
          </a:p>
          <a:p>
            <a:pPr marL="1219200" lvl="1" indent="-4572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COMAR 10.09.24.08-2C</a:t>
            </a:r>
            <a:endParaRPr sz="2400">
              <a:solidFill>
                <a:schemeClr val="dk1"/>
              </a:solidFill>
              <a:latin typeface="Calibri"/>
              <a:ea typeface="Calibri"/>
              <a:cs typeface="Calibri"/>
              <a:sym typeface="Calibri"/>
            </a:endParaRPr>
          </a:p>
        </p:txBody>
      </p:sp>
      <p:pic>
        <p:nvPicPr>
          <p:cNvPr id="187" name="Google Shape;187;p33"/>
          <p:cNvPicPr preferRelativeResize="0"/>
          <p:nvPr/>
        </p:nvPicPr>
        <p:blipFill>
          <a:blip r:embed="rId3">
            <a:alphaModFix/>
          </a:blip>
          <a:stretch>
            <a:fillRect/>
          </a:stretch>
        </p:blipFill>
        <p:spPr>
          <a:xfrm>
            <a:off x="9422234" y="4149900"/>
            <a:ext cx="2708099" cy="27080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3623</Words>
  <Application>Microsoft Office PowerPoint</Application>
  <PresentationFormat>Widescreen</PresentationFormat>
  <Paragraphs>217</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Calibri</vt:lpstr>
      <vt:lpstr>Times New Roman</vt:lpstr>
      <vt:lpstr>Roboto</vt:lpstr>
      <vt:lpstr>Arial</vt:lpstr>
      <vt:lpstr>Office Theme</vt:lpstr>
      <vt:lpstr>Simple Light</vt:lpstr>
      <vt:lpstr>Overview: Special Needs Trust &amp; Guardianship for Medicaid Recipients</vt:lpstr>
      <vt:lpstr>What is Medicaid/Medical Assistance</vt:lpstr>
      <vt:lpstr>How to Apply for Medicaid/ Medical Assistance </vt:lpstr>
      <vt:lpstr>Eligibility Criteria:  </vt:lpstr>
      <vt:lpstr>Asset Verification System (AVS) </vt:lpstr>
      <vt:lpstr>What is an Authorized Representative</vt:lpstr>
      <vt:lpstr>Court-appointed Guardian of Medicaid Applicants and Recipients </vt:lpstr>
      <vt:lpstr>Personal Needs Allowance and Guardianship Fees </vt:lpstr>
      <vt:lpstr>Special Needs Trust</vt:lpstr>
      <vt:lpstr>REGULATORY COMPLIANCE CHECKLIST AND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Pooled Special Needs Trust  </vt:lpstr>
      <vt:lpstr>Medicaid Exempt Trust Resources</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Girguis, Gehan</dc:creator>
  <cp:lastModifiedBy>Girguis, Gehan</cp:lastModifiedBy>
  <cp:revision>1</cp:revision>
  <dcterms:modified xsi:type="dcterms:W3CDTF">2024-10-25T17:37:01Z</dcterms:modified>
</cp:coreProperties>
</file>