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59" r:id="rId3"/>
    <p:sldId id="261" r:id="rId4"/>
    <p:sldId id="26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62848" autoAdjust="0"/>
  </p:normalViewPr>
  <p:slideViewPr>
    <p:cSldViewPr snapToGrid="0">
      <p:cViewPr varScale="1">
        <p:scale>
          <a:sx n="54" d="100"/>
          <a:sy n="54" d="100"/>
        </p:scale>
        <p:origin x="18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 Ames" userId="212efaef-814d-4157-b3f9-1f3e6801d9da" providerId="ADAL" clId="{D737B20F-4DFD-4651-9E31-E05005864615}"/>
    <pc:docChg chg="custSel delSld modSld">
      <pc:chgData name="Randi Ames" userId="212efaef-814d-4157-b3f9-1f3e6801d9da" providerId="ADAL" clId="{D737B20F-4DFD-4651-9E31-E05005864615}" dt="2024-10-25T15:39:30.027" v="9" actId="20577"/>
      <pc:docMkLst>
        <pc:docMk/>
      </pc:docMkLst>
      <pc:sldChg chg="del">
        <pc:chgData name="Randi Ames" userId="212efaef-814d-4157-b3f9-1f3e6801d9da" providerId="ADAL" clId="{D737B20F-4DFD-4651-9E31-E05005864615}" dt="2024-10-25T15:39:16.628" v="3" actId="2696"/>
        <pc:sldMkLst>
          <pc:docMk/>
          <pc:sldMk cId="2128891071" sldId="258"/>
        </pc:sldMkLst>
      </pc:sldChg>
      <pc:sldChg chg="modNotesTx">
        <pc:chgData name="Randi Ames" userId="212efaef-814d-4157-b3f9-1f3e6801d9da" providerId="ADAL" clId="{D737B20F-4DFD-4651-9E31-E05005864615}" dt="2024-10-25T15:38:44.082" v="1" actId="20577"/>
        <pc:sldMkLst>
          <pc:docMk/>
          <pc:sldMk cId="3603103565" sldId="261"/>
        </pc:sldMkLst>
      </pc:sldChg>
      <pc:sldChg chg="modNotesTx">
        <pc:chgData name="Randi Ames" userId="212efaef-814d-4157-b3f9-1f3e6801d9da" providerId="ADAL" clId="{D737B20F-4DFD-4651-9E31-E05005864615}" dt="2024-10-25T15:38:37.313" v="0" actId="20577"/>
        <pc:sldMkLst>
          <pc:docMk/>
          <pc:sldMk cId="2857425555" sldId="262"/>
        </pc:sldMkLst>
      </pc:sldChg>
      <pc:sldChg chg="modNotesTx">
        <pc:chgData name="Randi Ames" userId="212efaef-814d-4157-b3f9-1f3e6801d9da" providerId="ADAL" clId="{D737B20F-4DFD-4651-9E31-E05005864615}" dt="2024-10-25T15:38:51.585" v="2" actId="20577"/>
        <pc:sldMkLst>
          <pc:docMk/>
          <pc:sldMk cId="3705920423" sldId="272"/>
        </pc:sldMkLst>
      </pc:sldChg>
      <pc:sldChg chg="modSp mod">
        <pc:chgData name="Randi Ames" userId="212efaef-814d-4157-b3f9-1f3e6801d9da" providerId="ADAL" clId="{D737B20F-4DFD-4651-9E31-E05005864615}" dt="2024-10-25T15:39:30.027" v="9" actId="20577"/>
        <pc:sldMkLst>
          <pc:docMk/>
          <pc:sldMk cId="2471125140" sldId="274"/>
        </pc:sldMkLst>
        <pc:spChg chg="mod">
          <ac:chgData name="Randi Ames" userId="212efaef-814d-4157-b3f9-1f3e6801d9da" providerId="ADAL" clId="{D737B20F-4DFD-4651-9E31-E05005864615}" dt="2024-10-25T15:39:30.027" v="9" actId="20577"/>
          <ac:spMkLst>
            <pc:docMk/>
            <pc:sldMk cId="2471125140" sldId="274"/>
            <ac:spMk id="2" creationId="{55A1FA06-D36E-DFE5-3324-F75181AFAD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C47C-9815-410A-B67B-D219B46C60F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B36B4-AEAD-4A99-8768-6BE5ACB1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B2128-0364-E30B-EDE6-4F952C10A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89D2C-D6A1-1654-BCF7-73CC77953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3F4BA-3A7E-139A-965C-28E2C6FB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0DCD3-3D09-5E1B-13ED-64D65BAB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B36B4-AEAD-4A99-8768-6BE5ACB19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B36B4-AEAD-4A99-8768-6BE5ACB19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B36B4-AEAD-4A99-8768-6BE5ACB19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5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B36B4-AEAD-4A99-8768-6BE5ACB190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B2128-0364-E30B-EDE6-4F952C10A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89D2C-D6A1-1654-BCF7-73CC77953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3F4BA-3A7E-139A-965C-28E2C6FB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0DCD3-3D09-5E1B-13ED-64D65BAB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B36B4-AEAD-4A99-8768-6BE5ACB190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B2128-0364-E30B-EDE6-4F952C10A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89D2C-D6A1-1654-BCF7-73CC77953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3F4BA-3A7E-139A-965C-28E2C6FB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0DCD3-3D09-5E1B-13ED-64D65BABD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B36B4-AEAD-4A99-8768-6BE5ACB190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CF13E51-5800-4309-AC30-E8CEF72A47C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FD62E2-AEC1-497C-9A39-97D2B5C7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mi.org/NAMI/media/NAMI-Media/StateFactSheets/MarylandStateFactSheet.pdf#:~:text=781%2C000%20adults%20in%20Maryland%20have%20a%20mental%20health,That%E2%80%99s%20more%20than%2019x%20the%20population%20of%20Annapolis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ncbddd/disabilityandhealth/impacts/marylan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mmcp/longtermcare/SiteAssets/Pages/Maryland-Money-Follows-the-Person/LTSS%20Bluebook%20201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9BADA-D8B3-BD17-8E37-D53D550F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A2DBE2-BA9D-EA73-09C5-48E9255C2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D32016-7CD9-2436-3890-4393F044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0AFEA5-F404-4F1D-1FBA-2011A77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1FA06-D36E-DFE5-3324-F75181AF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0EFC-3157-2462-A322-C42EBF49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89"/>
            <a:ext cx="8779512" cy="359926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</a:rPr>
              <a:t>1 in 4 adults in Maryland have a disability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10% of Marylanders have a mobility disability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10% of Marylanders have a cognitive disability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5% of Marylanders have a disability that results in their inability to live independently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Over 780,000 Marylanders have a mental health disability (</a:t>
            </a:r>
            <a:r>
              <a:rPr lang="en-US" sz="2400" dirty="0">
                <a:solidFill>
                  <a:srgbClr val="404040"/>
                </a:solidFill>
                <a:hlinkClick r:id="rId3"/>
              </a:rPr>
              <a:t>19x the population of Annapolis</a:t>
            </a:r>
            <a:r>
              <a:rPr lang="en-US" sz="2400" dirty="0">
                <a:solidFill>
                  <a:srgbClr val="404040"/>
                </a:solidFill>
              </a:rPr>
              <a:t>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0"/>
              </a:solidFill>
            </a:endParaRPr>
          </a:p>
          <a:p>
            <a:pPr lvl="8" indent="0" algn="r">
              <a:lnSpc>
                <a:spcPct val="90000"/>
              </a:lnSpc>
              <a:buNone/>
            </a:pPr>
            <a:r>
              <a:rPr lang="en-US" sz="1400" dirty="0">
                <a:hlinkClick r:id="rId4"/>
              </a:rPr>
              <a:t>Disability &amp; Health U.S. State Profile Data: Maryland | CDC</a:t>
            </a:r>
            <a:endParaRPr lang="en-US" sz="14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2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48B2-BA46-DBFA-D2E7-4C180CE9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87" y="2656783"/>
            <a:ext cx="4494998" cy="1134640"/>
          </a:xfrm>
        </p:spPr>
        <p:txBody>
          <a:bodyPr/>
          <a:lstStyle/>
          <a:p>
            <a:r>
              <a:rPr lang="en-US" dirty="0"/>
              <a:t>Disability civil rights history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14BD9-FEEF-416C-F4ED-16D36D1DD5D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A9257-B3B1-C5D4-A6BB-4EDD6B74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17" y="1669978"/>
            <a:ext cx="5645660" cy="341698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30084B-A480-9B2A-3E84-AF2CA936E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4021" y="5955466"/>
            <a:ext cx="5705856" cy="46120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0" lang="en-US" sz="16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j-ea"/>
                <a:cs typeface="+mj-cs"/>
              </a:rPr>
              <a:t>Photo Image: empty Wheelchair against a gray background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3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5EEC-7886-6292-176C-1BF87FD21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23" y="501445"/>
            <a:ext cx="5145761" cy="5973097"/>
          </a:xfrm>
        </p:spPr>
        <p:txBody>
          <a:bodyPr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1800s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“Ugly” laws</a:t>
            </a:r>
          </a:p>
          <a:p>
            <a:pPr marL="285750" marR="0" lvl="0" indent="-28575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1974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Last “Ug</a:t>
            </a:r>
            <a:r>
              <a:rPr lang="en-US" sz="2000" spc="50" dirty="0" err="1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ly</a:t>
            </a:r>
            <a:r>
              <a:rPr lang="en-US" sz="2000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” law repealed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1927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Buck v Bell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				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1935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Social Security Act 		</a:t>
            </a:r>
          </a:p>
          <a:p>
            <a:pPr marL="228600" marR="0" lvl="0" indent="-22860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1974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S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upplemental Security Income (SSI) </a:t>
            </a:r>
          </a:p>
          <a:p>
            <a:pPr marL="228600" marR="0" lvl="0" indent="-22860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Ongoing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Marriage Penalty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1962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Ed Roberts fights to attend UC Berkeley </a:t>
            </a: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1964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Civil Rights Act</a:t>
            </a:r>
          </a:p>
          <a:p>
            <a:pPr marL="228600" marR="0" lvl="0" indent="-22860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Excludes people with disabilities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1965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Medicare &amp; Medicaid</a:t>
            </a: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marR="0" lvl="0" indent="-22860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1983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Home and Community-based Services (HCBS)</a:t>
            </a:r>
          </a:p>
          <a:p>
            <a:pPr marL="228600" marR="0" lvl="0" indent="-22860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1999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Olmstead</a:t>
            </a:r>
          </a:p>
          <a:p>
            <a:pPr marL="228600" marR="0" lvl="0" indent="-22860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2014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HCBS Standards</a:t>
            </a: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ea typeface="Lato" panose="020F0502020204030203" pitchFamily="34" charset="0"/>
                <a:cs typeface="Lato" panose="020F0502020204030203" pitchFamily="34" charset="0"/>
              </a:rPr>
              <a:t>1965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: Voting Rights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u="sng" dirty="0">
                <a:ea typeface="Lato" panose="020F0502020204030203" pitchFamily="34" charset="0"/>
                <a:cs typeface="Lato" panose="020F0502020204030203" pitchFamily="34" charset="0"/>
              </a:rPr>
              <a:t>2002</a:t>
            </a:r>
            <a:r>
              <a:rPr lang="en-US" sz="2000" i="1" dirty="0">
                <a:ea typeface="Lato" panose="020F0502020204030203" pitchFamily="34" charset="0"/>
                <a:cs typeface="Lato" panose="020F0502020204030203" pitchFamily="34" charset="0"/>
              </a:rPr>
              <a:t>: Help America Vote Act (2002)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BE735-65DA-1E9D-8E49-7CC32915F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501445"/>
            <a:ext cx="5475142" cy="6076336"/>
          </a:xfrm>
        </p:spPr>
        <p:txBody>
          <a:bodyPr>
            <a:normAutofit lnSpcReduction="10000"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1970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Judy </a:t>
            </a:r>
            <a:r>
              <a:rPr kumimoji="0" lang="en-US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Heumann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 sues the NYC school board to become a teacher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en-US" sz="2000" i="1" u="sng" spc="50" dirty="0">
                <a:solidFill>
                  <a:prstClr val="black">
                    <a:lumMod val="85000"/>
                    <a:lumOff val="15000"/>
                  </a:prstClr>
                </a:solidFill>
                <a:ea typeface="Lato" panose="020F0502020204030203" pitchFamily="34" charset="0"/>
                <a:cs typeface="Lato" panose="020F0502020204030203" pitchFamily="34" charset="0"/>
              </a:rPr>
              <a:t>1971</a:t>
            </a:r>
            <a:r>
              <a:rPr lang="en-US" sz="2000" spc="50" dirty="0">
                <a:solidFill>
                  <a:prstClr val="black">
                    <a:lumMod val="85000"/>
                    <a:lumOff val="15000"/>
                  </a:prstClr>
                </a:solidFill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000" i="1" spc="50" dirty="0">
                <a:solidFill>
                  <a:prstClr val="black">
                    <a:lumMod val="85000"/>
                    <a:lumOff val="15000"/>
                  </a:prstClr>
                </a:solidFill>
                <a:ea typeface="Lato" panose="020F0502020204030203" pitchFamily="34" charset="0"/>
                <a:cs typeface="Lato" panose="020F0502020204030203" pitchFamily="34" charset="0"/>
              </a:rPr>
              <a:t>PARC v Pennsylvania</a:t>
            </a:r>
          </a:p>
          <a:p>
            <a:pPr defTabSz="713232">
              <a:spcBef>
                <a:spcPts val="468"/>
              </a:spcBef>
              <a:buClrTx/>
              <a:buSzPct val="80000"/>
              <a:defRPr/>
            </a:pPr>
            <a:r>
              <a:rPr lang="en-US" sz="2000" i="1" u="sng" spc="50" dirty="0">
                <a:solidFill>
                  <a:prstClr val="black">
                    <a:lumMod val="85000"/>
                    <a:lumOff val="15000"/>
                  </a:prstClr>
                </a:solidFill>
                <a:ea typeface="Lato" panose="020F0502020204030203" pitchFamily="34" charset="0"/>
                <a:cs typeface="Lato" panose="020F0502020204030203" pitchFamily="34" charset="0"/>
              </a:rPr>
              <a:t>1972</a:t>
            </a:r>
            <a:r>
              <a:rPr lang="en-US" sz="2000" i="1" spc="50" dirty="0">
                <a:solidFill>
                  <a:prstClr val="black">
                    <a:lumMod val="85000"/>
                    <a:lumOff val="15000"/>
                  </a:prstClr>
                </a:solidFill>
                <a:ea typeface="Lato" panose="020F0502020204030203" pitchFamily="34" charset="0"/>
                <a:cs typeface="Lato" panose="020F0502020204030203" pitchFamily="34" charset="0"/>
              </a:rPr>
              <a:t>: Mills v. Board of Education of DC</a:t>
            </a:r>
          </a:p>
          <a:p>
            <a:pPr defTabSz="713232">
              <a:spcBef>
                <a:spcPts val="468"/>
              </a:spcBef>
              <a:buClrTx/>
              <a:buSzPct val="80000"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1975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EHCA (precursor to </a:t>
            </a:r>
            <a:r>
              <a:rPr lang="en-US" sz="2000" i="1" spc="50" dirty="0">
                <a:solidFill>
                  <a:prstClr val="black">
                    <a:lumMod val="85000"/>
                    <a:lumOff val="15000"/>
                  </a:prstClr>
                </a:solidFill>
                <a:ea typeface="Lato" panose="020F0502020204030203" pitchFamily="34" charset="0"/>
                <a:cs typeface="Lato" panose="020F0502020204030203" pitchFamily="34" charset="0"/>
              </a:rPr>
              <a:t>the IDEA)</a:t>
            </a:r>
            <a:endParaRPr kumimoji="0" lang="en-US" sz="2000" b="0" i="1" u="none" strike="noStrike" kern="1200" cap="none" spc="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1972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kumimoji="0" lang="en-US" sz="20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Willowbrook</a:t>
            </a:r>
            <a:endParaRPr lang="en-US" sz="2000" spc="50" dirty="0">
              <a:solidFill>
                <a:prstClr val="black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713232">
              <a:spcBef>
                <a:spcPts val="468"/>
              </a:spcBef>
              <a:buClrTx/>
              <a:buSzPct val="80000"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1974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Pennhurst (court oversight through 1998)</a:t>
            </a:r>
          </a:p>
          <a:p>
            <a:pPr defTabSz="713232">
              <a:spcBef>
                <a:spcPts val="468"/>
              </a:spcBef>
              <a:buClrTx/>
              <a:buSzPct val="80000"/>
              <a:defRPr/>
            </a:pPr>
            <a:r>
              <a:rPr lang="en-US" sz="2000" i="1" u="sng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1982</a:t>
            </a:r>
            <a:r>
              <a:rPr lang="en-US" sz="2000" i="1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: Youngberg v Romeo</a:t>
            </a:r>
            <a:endParaRPr kumimoji="0" lang="en-US" sz="2000" b="0" i="1" u="sng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1973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Section 504 of the Rehabilitation Act</a:t>
            </a:r>
          </a:p>
          <a:p>
            <a:pPr defTabSz="713232">
              <a:spcBef>
                <a:spcPts val="468"/>
              </a:spcBef>
              <a:buClrTx/>
              <a:buSzPct val="80000"/>
              <a:defRPr/>
            </a:pPr>
            <a:r>
              <a:rPr kumimoji="0" lang="en-US" sz="2000" b="0" i="1" u="sng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1977</a:t>
            </a:r>
            <a:r>
              <a:rPr kumimoji="0" lang="en-US" sz="2000" b="0" i="1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Implementing regulations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en-US" sz="2000" u="sng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1985: </a:t>
            </a:r>
            <a:r>
              <a:rPr lang="en-US" sz="2000" i="1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Cleburne v Cleburne Living Center </a:t>
            </a:r>
            <a:endParaRPr kumimoji="0" lang="en-US" sz="2000" b="0" i="1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1990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Capital Crawl &amp; the ADA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en-US" sz="2000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2000" u="sng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004</a:t>
            </a:r>
            <a:r>
              <a:rPr lang="en-US" sz="2000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000" i="1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Tennessee v Lane</a:t>
            </a:r>
            <a:endParaRPr kumimoji="0" lang="en-US" sz="2000" b="0" i="1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0" i="0" u="sng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2010</a:t>
            </a: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: Affordable Care Act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en-US" sz="2000" u="sng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2010</a:t>
            </a:r>
            <a:r>
              <a:rPr lang="en-US" sz="2000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: Rosa’s Law</a:t>
            </a: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468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lang="en-US" sz="2000" u="sng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2020+</a:t>
            </a:r>
            <a:r>
              <a:rPr lang="en-US" sz="2000" spc="50" dirty="0">
                <a:solidFill>
                  <a:prstClr val="black"/>
                </a:solidFill>
                <a:ea typeface="Lato" panose="020F0502020204030203" pitchFamily="34" charset="0"/>
                <a:cs typeface="Lato" panose="020F0502020204030203" pitchFamily="34" charset="0"/>
              </a:rPr>
              <a:t>: Crisis Standards of Care</a:t>
            </a: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E2F1-6250-925E-A5C8-AD057A94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This history results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D3BF-CD1B-A0E4-1B43-C84599ECB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Segregation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Institutionalization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Higher risk of being subject to overbroad and unnecessary guardianship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access to medical care and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Ongoing bias, stereotypes, and low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2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9BADA-D8B3-BD17-8E37-D53D550F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A2DBE2-BA9D-EA73-09C5-48E9255C2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D32016-7CD9-2436-3890-4393F044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0AFEA5-F404-4F1D-1FBA-2011A77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1FA06-D36E-DFE5-3324-F75181AF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Maryland HCBS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0EFC-3157-2462-A322-C42EBF49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89"/>
            <a:ext cx="8779512" cy="3599267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</a:rPr>
              <a:t>Purpose: provide home and community-based services in-lieu of institutionalization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</a:rPr>
              <a:t>DDA: Community integration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404040"/>
                </a:solidFill>
              </a:rPr>
              <a:t>NF or state facility serving people w/ I/DD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Hospital pipeline to NFs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404040"/>
                </a:solidFill>
              </a:rPr>
              <a:t>Maryland LTSS Bluebook: </a:t>
            </a:r>
            <a:r>
              <a:rPr lang="en-US" dirty="0">
                <a:solidFill>
                  <a:srgbClr val="404040"/>
                </a:solidFill>
                <a:hlinkClick r:id="rId3"/>
              </a:rPr>
              <a:t>https://health.maryland.gov/mmcp/longtermcare/SiteAssets/Pages/Maryland-Money-Follows-the-Person/LTSS%20Bluebook%202019.pdf</a:t>
            </a:r>
            <a:r>
              <a:rPr lang="en-US" dirty="0">
                <a:solidFill>
                  <a:srgbClr val="40404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22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9BADA-D8B3-BD17-8E37-D53D550F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A2DBE2-BA9D-EA73-09C5-48E9255C2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D32016-7CD9-2436-3890-4393F044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0AFEA5-F404-4F1D-1FBA-2011A77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1FA06-D36E-DFE5-3324-F75181AF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Overuse of </a:t>
            </a:r>
            <a:r>
              <a:rPr lang="en-US"/>
              <a:t>and Over Reliance </a:t>
            </a:r>
            <a:r>
              <a:rPr lang="en-US" dirty="0"/>
              <a:t>on Guardianship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0EFC-3157-2462-A322-C42EBF49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89"/>
            <a:ext cx="8779512" cy="3599267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404040"/>
                </a:solidFill>
              </a:rPr>
              <a:t>Families are regularly advised to seek guardianship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404040"/>
                </a:solidFill>
              </a:rPr>
              <a:t>Orders overly broad and lack specifics and needed limitations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404040"/>
                </a:solidFill>
              </a:rPr>
              <a:t>Guardianship treated like a cure all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51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7230</TotalTime>
  <Words>412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Lato</vt:lpstr>
      <vt:lpstr>Parcel</vt:lpstr>
      <vt:lpstr>background</vt:lpstr>
      <vt:lpstr>Disability civil rights history</vt:lpstr>
      <vt:lpstr>PowerPoint Presentation</vt:lpstr>
      <vt:lpstr>This history results in…</vt:lpstr>
      <vt:lpstr>Maryland HCBS Programs</vt:lpstr>
      <vt:lpstr>Overuse of and Over Reliance on Guardianship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Barriers to the Courts for People with Disabilities</dc:title>
  <dc:creator>Megan Rusciano</dc:creator>
  <cp:lastModifiedBy>Randi Ames</cp:lastModifiedBy>
  <cp:revision>2</cp:revision>
  <dcterms:created xsi:type="dcterms:W3CDTF">2024-02-24T16:21:36Z</dcterms:created>
  <dcterms:modified xsi:type="dcterms:W3CDTF">2024-10-25T15:39:34Z</dcterms:modified>
</cp:coreProperties>
</file>