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955" r:id="rId2"/>
    <p:sldId id="3947" r:id="rId3"/>
    <p:sldId id="3948" r:id="rId4"/>
    <p:sldId id="3958" r:id="rId5"/>
    <p:sldId id="3961" r:id="rId6"/>
    <p:sldId id="3957" r:id="rId7"/>
    <p:sldId id="3956" r:id="rId8"/>
    <p:sldId id="3952" r:id="rId9"/>
    <p:sldId id="3959" r:id="rId10"/>
    <p:sldId id="3949" r:id="rId11"/>
    <p:sldId id="3951" r:id="rId12"/>
    <p:sldId id="3963" r:id="rId13"/>
    <p:sldId id="3953" r:id="rId14"/>
    <p:sldId id="3962" r:id="rId15"/>
    <p:sldId id="3960" r:id="rId16"/>
    <p:sldId id="396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i Shea" initials="KS" lastIdx="2" clrIdx="0">
    <p:extLst>
      <p:ext uri="{19B8F6BF-5375-455C-9EA6-DF929625EA0E}">
        <p15:presenceInfo xmlns:p15="http://schemas.microsoft.com/office/powerpoint/2012/main" userId="S::kshea1@jh.edu::48742c4b-770e-4dd6-b327-5cd51bc7f12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113" d="100"/>
          <a:sy n="113" d="100"/>
        </p:scale>
        <p:origin x="33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i Shea" userId="48742c4b-770e-4dd6-b327-5cd51bc7f12a" providerId="ADAL" clId="{FF35DB87-062C-4B4C-B199-662D76BC063B}"/>
    <pc:docChg chg="modSld">
      <pc:chgData name="Kai Shea" userId="48742c4b-770e-4dd6-b327-5cd51bc7f12a" providerId="ADAL" clId="{FF35DB87-062C-4B4C-B199-662D76BC063B}" dt="2024-10-03T17:52:17.402" v="9" actId="20577"/>
      <pc:docMkLst>
        <pc:docMk/>
      </pc:docMkLst>
      <pc:sldChg chg="modSp mod">
        <pc:chgData name="Kai Shea" userId="48742c4b-770e-4dd6-b327-5cd51bc7f12a" providerId="ADAL" clId="{FF35DB87-062C-4B4C-B199-662D76BC063B}" dt="2024-10-03T17:52:08.604" v="7" actId="20577"/>
        <pc:sldMkLst>
          <pc:docMk/>
          <pc:sldMk cId="2161742211" sldId="3951"/>
        </pc:sldMkLst>
        <pc:spChg chg="mod">
          <ac:chgData name="Kai Shea" userId="48742c4b-770e-4dd6-b327-5cd51bc7f12a" providerId="ADAL" clId="{FF35DB87-062C-4B4C-B199-662D76BC063B}" dt="2024-10-03T17:52:08.604" v="7" actId="20577"/>
          <ac:spMkLst>
            <pc:docMk/>
            <pc:sldMk cId="2161742211" sldId="3951"/>
            <ac:spMk id="3" creationId="{38B0C535-63C0-4F16-8B24-88B9FC1A4520}"/>
          </ac:spMkLst>
        </pc:spChg>
      </pc:sldChg>
      <pc:sldChg chg="modSp mod">
        <pc:chgData name="Kai Shea" userId="48742c4b-770e-4dd6-b327-5cd51bc7f12a" providerId="ADAL" clId="{FF35DB87-062C-4B4C-B199-662D76BC063B}" dt="2024-10-03T17:52:17.402" v="9" actId="20577"/>
        <pc:sldMkLst>
          <pc:docMk/>
          <pc:sldMk cId="1269519811" sldId="3953"/>
        </pc:sldMkLst>
        <pc:spChg chg="mod">
          <ac:chgData name="Kai Shea" userId="48742c4b-770e-4dd6-b327-5cd51bc7f12a" providerId="ADAL" clId="{FF35DB87-062C-4B4C-B199-662D76BC063B}" dt="2024-10-03T17:52:17.402" v="9" actId="20577"/>
          <ac:spMkLst>
            <pc:docMk/>
            <pc:sldMk cId="1269519811" sldId="3953"/>
            <ac:spMk id="3" creationId="{38B0C535-63C0-4F16-8B24-88B9FC1A4520}"/>
          </ac:spMkLst>
        </pc:spChg>
      </pc:sldChg>
      <pc:sldChg chg="modSp mod">
        <pc:chgData name="Kai Shea" userId="48742c4b-770e-4dd6-b327-5cd51bc7f12a" providerId="ADAL" clId="{FF35DB87-062C-4B4C-B199-662D76BC063B}" dt="2024-10-03T17:50:56.928" v="4" actId="20577"/>
        <pc:sldMkLst>
          <pc:docMk/>
          <pc:sldMk cId="292312258" sldId="3964"/>
        </pc:sldMkLst>
        <pc:spChg chg="mod">
          <ac:chgData name="Kai Shea" userId="48742c4b-770e-4dd6-b327-5cd51bc7f12a" providerId="ADAL" clId="{FF35DB87-062C-4B4C-B199-662D76BC063B}" dt="2024-10-03T17:50:56.928" v="4" actId="20577"/>
          <ac:spMkLst>
            <pc:docMk/>
            <pc:sldMk cId="292312258" sldId="3964"/>
            <ac:spMk id="7" creationId="{DE916D50-C5DF-4A03-8E23-F87A4DE800D1}"/>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224FB1-0B17-4DBC-BD31-DB9419D7D169}"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12182910-1842-45DF-9718-54BFAB6C7E32}">
      <dgm:prSet phldrT="[Text]"/>
      <dgm:spPr>
        <a:solidFill>
          <a:schemeClr val="accent6"/>
        </a:solidFill>
        <a:ln>
          <a:solidFill>
            <a:srgbClr val="002060"/>
          </a:solidFill>
        </a:ln>
      </dgm:spPr>
      <dgm:t>
        <a:bodyPr/>
        <a:lstStyle/>
        <a:p>
          <a:r>
            <a:rPr lang="en-US" dirty="0"/>
            <a:t>Admission/Care Management Assessment</a:t>
          </a:r>
        </a:p>
      </dgm:t>
    </dgm:pt>
    <dgm:pt modelId="{786D30CA-583A-4B72-9C61-B77D2BEC3836}" type="parTrans" cxnId="{810ED364-03C0-441E-9DC0-75CF6344D5D7}">
      <dgm:prSet/>
      <dgm:spPr/>
      <dgm:t>
        <a:bodyPr/>
        <a:lstStyle/>
        <a:p>
          <a:endParaRPr lang="en-US"/>
        </a:p>
      </dgm:t>
    </dgm:pt>
    <dgm:pt modelId="{D94853AE-130A-410A-BA75-A07F820EEAC0}" type="sibTrans" cxnId="{810ED364-03C0-441E-9DC0-75CF6344D5D7}">
      <dgm:prSet/>
      <dgm:spPr>
        <a:solidFill>
          <a:srgbClr val="FFC000"/>
        </a:solidFill>
      </dgm:spPr>
      <dgm:t>
        <a:bodyPr/>
        <a:lstStyle/>
        <a:p>
          <a:endParaRPr lang="en-US"/>
        </a:p>
      </dgm:t>
    </dgm:pt>
    <dgm:pt modelId="{D10C3F54-D2B4-425E-9B5C-6BB8665338FE}">
      <dgm:prSet phldrT="[Text]"/>
      <dgm:spPr>
        <a:solidFill>
          <a:schemeClr val="accent6"/>
        </a:solidFill>
        <a:ln>
          <a:solidFill>
            <a:srgbClr val="002060"/>
          </a:solidFill>
        </a:ln>
      </dgm:spPr>
      <dgm:t>
        <a:bodyPr/>
        <a:lstStyle/>
        <a:p>
          <a:r>
            <a:rPr lang="en-US" dirty="0"/>
            <a:t>Capacity Status</a:t>
          </a:r>
        </a:p>
        <a:p>
          <a:r>
            <a:rPr lang="en-US" dirty="0"/>
            <a:t>(ONGOING)</a:t>
          </a:r>
        </a:p>
      </dgm:t>
    </dgm:pt>
    <dgm:pt modelId="{2825F8E7-01B5-4560-98DB-FE84E395D942}" type="parTrans" cxnId="{D5BC25BD-678F-4DA2-8775-A1864EC1F07E}">
      <dgm:prSet/>
      <dgm:spPr/>
      <dgm:t>
        <a:bodyPr/>
        <a:lstStyle/>
        <a:p>
          <a:endParaRPr lang="en-US"/>
        </a:p>
      </dgm:t>
    </dgm:pt>
    <dgm:pt modelId="{38054C75-2303-468D-9C36-96DA513AF112}" type="sibTrans" cxnId="{D5BC25BD-678F-4DA2-8775-A1864EC1F07E}">
      <dgm:prSet/>
      <dgm:spPr>
        <a:solidFill>
          <a:srgbClr val="FFC000"/>
        </a:solidFill>
      </dgm:spPr>
      <dgm:t>
        <a:bodyPr/>
        <a:lstStyle/>
        <a:p>
          <a:endParaRPr lang="en-US"/>
        </a:p>
      </dgm:t>
    </dgm:pt>
    <dgm:pt modelId="{9962DA5C-AABA-4F34-BF93-6371132EB0DF}">
      <dgm:prSet phldrT="[Text]"/>
      <dgm:spPr>
        <a:solidFill>
          <a:schemeClr val="accent6"/>
        </a:solidFill>
        <a:ln>
          <a:solidFill>
            <a:srgbClr val="002060"/>
          </a:solidFill>
        </a:ln>
      </dgm:spPr>
      <dgm:t>
        <a:bodyPr/>
        <a:lstStyle/>
        <a:p>
          <a:r>
            <a:rPr lang="en-US" dirty="0"/>
            <a:t>Care Progression </a:t>
          </a:r>
        </a:p>
      </dgm:t>
    </dgm:pt>
    <dgm:pt modelId="{A2B04CFE-BF78-4403-BD0A-C6F21F58BF9B}" type="parTrans" cxnId="{595E1B36-8388-4DFC-AA3B-B75076EB9108}">
      <dgm:prSet/>
      <dgm:spPr/>
      <dgm:t>
        <a:bodyPr/>
        <a:lstStyle/>
        <a:p>
          <a:endParaRPr lang="en-US"/>
        </a:p>
      </dgm:t>
    </dgm:pt>
    <dgm:pt modelId="{081126BA-0881-4895-9357-7579408FADE4}" type="sibTrans" cxnId="{595E1B36-8388-4DFC-AA3B-B75076EB9108}">
      <dgm:prSet/>
      <dgm:spPr>
        <a:solidFill>
          <a:srgbClr val="FFC000"/>
        </a:solidFill>
      </dgm:spPr>
      <dgm:t>
        <a:bodyPr/>
        <a:lstStyle/>
        <a:p>
          <a:endParaRPr lang="en-US"/>
        </a:p>
      </dgm:t>
    </dgm:pt>
    <dgm:pt modelId="{A4AA59B4-039B-42EA-B979-E7B2993DF504}">
      <dgm:prSet phldrT="[Text]"/>
      <dgm:spPr>
        <a:solidFill>
          <a:schemeClr val="accent6"/>
        </a:solidFill>
        <a:ln>
          <a:solidFill>
            <a:srgbClr val="002060"/>
          </a:solidFill>
        </a:ln>
      </dgm:spPr>
      <dgm:t>
        <a:bodyPr/>
        <a:lstStyle/>
        <a:p>
          <a:r>
            <a:rPr lang="en-US" dirty="0"/>
            <a:t>Search for Representation</a:t>
          </a:r>
        </a:p>
      </dgm:t>
    </dgm:pt>
    <dgm:pt modelId="{5326549C-32DC-4F88-BCAC-58AE864A8212}" type="parTrans" cxnId="{2C016736-8263-4966-8090-451DFEA8ED4C}">
      <dgm:prSet/>
      <dgm:spPr/>
      <dgm:t>
        <a:bodyPr/>
        <a:lstStyle/>
        <a:p>
          <a:endParaRPr lang="en-US"/>
        </a:p>
      </dgm:t>
    </dgm:pt>
    <dgm:pt modelId="{04B28380-137B-45E3-8719-537374A8B6B1}" type="sibTrans" cxnId="{2C016736-8263-4966-8090-451DFEA8ED4C}">
      <dgm:prSet/>
      <dgm:spPr>
        <a:solidFill>
          <a:srgbClr val="FFC000"/>
        </a:solidFill>
      </dgm:spPr>
      <dgm:t>
        <a:bodyPr/>
        <a:lstStyle/>
        <a:p>
          <a:endParaRPr lang="en-US"/>
        </a:p>
      </dgm:t>
    </dgm:pt>
    <dgm:pt modelId="{C17DE342-A4BA-4229-8FB3-681CFDB51C51}">
      <dgm:prSet phldrT="[Text]"/>
      <dgm:spPr>
        <a:solidFill>
          <a:schemeClr val="accent6"/>
        </a:solidFill>
        <a:ln>
          <a:solidFill>
            <a:srgbClr val="002060"/>
          </a:solidFill>
        </a:ln>
      </dgm:spPr>
      <dgm:t>
        <a:bodyPr/>
        <a:lstStyle/>
        <a:p>
          <a:r>
            <a:rPr lang="en-US" dirty="0"/>
            <a:t>Discussion with Internal Counsel and Completion of Certification of Incapacity</a:t>
          </a:r>
        </a:p>
      </dgm:t>
    </dgm:pt>
    <dgm:pt modelId="{051A8637-8E5A-41C6-8A08-900EE15F48EB}" type="parTrans" cxnId="{398CD4C5-0A7A-4549-8E72-D87C33C14038}">
      <dgm:prSet/>
      <dgm:spPr/>
      <dgm:t>
        <a:bodyPr/>
        <a:lstStyle/>
        <a:p>
          <a:endParaRPr lang="en-US"/>
        </a:p>
      </dgm:t>
    </dgm:pt>
    <dgm:pt modelId="{FEE5B9B2-618E-4082-950C-C3FEAD18698E}" type="sibTrans" cxnId="{398CD4C5-0A7A-4549-8E72-D87C33C14038}">
      <dgm:prSet/>
      <dgm:spPr>
        <a:solidFill>
          <a:srgbClr val="FFC000"/>
        </a:solidFill>
      </dgm:spPr>
      <dgm:t>
        <a:bodyPr/>
        <a:lstStyle/>
        <a:p>
          <a:endParaRPr lang="en-US"/>
        </a:p>
      </dgm:t>
    </dgm:pt>
    <dgm:pt modelId="{15B8F5F5-128A-4EF4-9126-3C8827F75A5E}">
      <dgm:prSet phldrT="[Text]"/>
      <dgm:spPr>
        <a:solidFill>
          <a:schemeClr val="accent6"/>
        </a:solidFill>
        <a:ln>
          <a:solidFill>
            <a:srgbClr val="002060"/>
          </a:solidFill>
        </a:ln>
      </dgm:spPr>
      <dgm:t>
        <a:bodyPr/>
        <a:lstStyle/>
        <a:p>
          <a:r>
            <a:rPr lang="en-US" dirty="0"/>
            <a:t>Request to Petition</a:t>
          </a:r>
        </a:p>
      </dgm:t>
    </dgm:pt>
    <dgm:pt modelId="{49DEEF88-3030-46C2-B099-1B12F017D6A5}" type="parTrans" cxnId="{62B1D98B-7614-4410-B75A-FD7DC553BFFA}">
      <dgm:prSet/>
      <dgm:spPr/>
      <dgm:t>
        <a:bodyPr/>
        <a:lstStyle/>
        <a:p>
          <a:endParaRPr lang="en-US"/>
        </a:p>
      </dgm:t>
    </dgm:pt>
    <dgm:pt modelId="{4A12F29B-7AF4-4E0B-B77B-182F7F636238}" type="sibTrans" cxnId="{62B1D98B-7614-4410-B75A-FD7DC553BFFA}">
      <dgm:prSet/>
      <dgm:spPr>
        <a:solidFill>
          <a:srgbClr val="FFC000"/>
        </a:solidFill>
      </dgm:spPr>
      <dgm:t>
        <a:bodyPr/>
        <a:lstStyle/>
        <a:p>
          <a:endParaRPr lang="en-US"/>
        </a:p>
      </dgm:t>
    </dgm:pt>
    <dgm:pt modelId="{D728A3DC-2562-4BF3-9671-9419CDDEF065}">
      <dgm:prSet phldrT="[Text]"/>
      <dgm:spPr>
        <a:solidFill>
          <a:schemeClr val="accent6"/>
        </a:solidFill>
        <a:ln>
          <a:solidFill>
            <a:srgbClr val="002060"/>
          </a:solidFill>
        </a:ln>
      </dgm:spPr>
      <dgm:t>
        <a:bodyPr/>
        <a:lstStyle/>
        <a:p>
          <a:r>
            <a:rPr lang="en-US" dirty="0"/>
            <a:t>Hearing</a:t>
          </a:r>
        </a:p>
      </dgm:t>
    </dgm:pt>
    <dgm:pt modelId="{603A1979-FAD4-434C-9472-C9AFA24CDB87}" type="parTrans" cxnId="{3565700D-64D4-4F1C-B100-370142B671C7}">
      <dgm:prSet/>
      <dgm:spPr/>
      <dgm:t>
        <a:bodyPr/>
        <a:lstStyle/>
        <a:p>
          <a:endParaRPr lang="en-US"/>
        </a:p>
      </dgm:t>
    </dgm:pt>
    <dgm:pt modelId="{2241D4C3-CC9F-4AC7-AAE9-8BF97FF31762}" type="sibTrans" cxnId="{3565700D-64D4-4F1C-B100-370142B671C7}">
      <dgm:prSet/>
      <dgm:spPr>
        <a:solidFill>
          <a:schemeClr val="accent4"/>
        </a:solidFill>
      </dgm:spPr>
      <dgm:t>
        <a:bodyPr/>
        <a:lstStyle/>
        <a:p>
          <a:endParaRPr lang="en-US"/>
        </a:p>
      </dgm:t>
    </dgm:pt>
    <dgm:pt modelId="{C84F18DF-C482-4CD6-BD67-18832AD34398}">
      <dgm:prSet phldrT="[Text]"/>
      <dgm:spPr>
        <a:solidFill>
          <a:schemeClr val="accent6"/>
        </a:solidFill>
        <a:ln>
          <a:solidFill>
            <a:srgbClr val="002060"/>
          </a:solidFill>
        </a:ln>
      </dgm:spPr>
      <dgm:t>
        <a:bodyPr/>
        <a:lstStyle/>
        <a:p>
          <a:r>
            <a:rPr lang="en-US" dirty="0"/>
            <a:t>Discharge</a:t>
          </a:r>
        </a:p>
      </dgm:t>
    </dgm:pt>
    <dgm:pt modelId="{061D7900-3D1F-4F82-BE35-72EB2AA430A2}" type="parTrans" cxnId="{038C63C9-0E33-47D1-8269-3F839FB63633}">
      <dgm:prSet/>
      <dgm:spPr/>
      <dgm:t>
        <a:bodyPr/>
        <a:lstStyle/>
        <a:p>
          <a:endParaRPr lang="en-US"/>
        </a:p>
      </dgm:t>
    </dgm:pt>
    <dgm:pt modelId="{1EE6F856-189E-4445-ACE4-47314711DC92}" type="sibTrans" cxnId="{038C63C9-0E33-47D1-8269-3F839FB63633}">
      <dgm:prSet/>
      <dgm:spPr/>
      <dgm:t>
        <a:bodyPr/>
        <a:lstStyle/>
        <a:p>
          <a:endParaRPr lang="en-US"/>
        </a:p>
      </dgm:t>
    </dgm:pt>
    <dgm:pt modelId="{B8589DF9-E1C9-4E9A-8501-E8B5450B7DE6}" type="pres">
      <dgm:prSet presAssocID="{A3224FB1-0B17-4DBC-BD31-DB9419D7D169}" presName="Name0" presStyleCnt="0">
        <dgm:presLayoutVars>
          <dgm:dir/>
          <dgm:resizeHandles/>
        </dgm:presLayoutVars>
      </dgm:prSet>
      <dgm:spPr/>
    </dgm:pt>
    <dgm:pt modelId="{052BE452-EB44-43D2-8675-52999775B9F8}" type="pres">
      <dgm:prSet presAssocID="{12182910-1842-45DF-9718-54BFAB6C7E32}" presName="compNode" presStyleCnt="0"/>
      <dgm:spPr/>
    </dgm:pt>
    <dgm:pt modelId="{32F8039D-AD58-4B45-8292-85E60E857505}" type="pres">
      <dgm:prSet presAssocID="{12182910-1842-45DF-9718-54BFAB6C7E32}" presName="dummyConnPt" presStyleCnt="0"/>
      <dgm:spPr/>
    </dgm:pt>
    <dgm:pt modelId="{E745D163-C017-4A19-BC90-6FBFFD1E35B9}" type="pres">
      <dgm:prSet presAssocID="{12182910-1842-45DF-9718-54BFAB6C7E32}" presName="node" presStyleLbl="node1" presStyleIdx="0" presStyleCnt="8">
        <dgm:presLayoutVars>
          <dgm:bulletEnabled val="1"/>
        </dgm:presLayoutVars>
      </dgm:prSet>
      <dgm:spPr/>
    </dgm:pt>
    <dgm:pt modelId="{1DD433DC-E4EA-4259-AE58-6EF88B5C7B1F}" type="pres">
      <dgm:prSet presAssocID="{D94853AE-130A-410A-BA75-A07F820EEAC0}" presName="sibTrans" presStyleLbl="bgSibTrans2D1" presStyleIdx="0" presStyleCnt="7"/>
      <dgm:spPr/>
    </dgm:pt>
    <dgm:pt modelId="{052F3D43-70E5-483E-BF03-115CB711B183}" type="pres">
      <dgm:prSet presAssocID="{D10C3F54-D2B4-425E-9B5C-6BB8665338FE}" presName="compNode" presStyleCnt="0"/>
      <dgm:spPr/>
    </dgm:pt>
    <dgm:pt modelId="{C0D8624E-7AE2-4B83-996F-6F03C8F48DEF}" type="pres">
      <dgm:prSet presAssocID="{D10C3F54-D2B4-425E-9B5C-6BB8665338FE}" presName="dummyConnPt" presStyleCnt="0"/>
      <dgm:spPr/>
    </dgm:pt>
    <dgm:pt modelId="{D3174EB8-0B25-4F77-82FD-4DC269783F81}" type="pres">
      <dgm:prSet presAssocID="{D10C3F54-D2B4-425E-9B5C-6BB8665338FE}" presName="node" presStyleLbl="node1" presStyleIdx="1" presStyleCnt="8">
        <dgm:presLayoutVars>
          <dgm:bulletEnabled val="1"/>
        </dgm:presLayoutVars>
      </dgm:prSet>
      <dgm:spPr/>
    </dgm:pt>
    <dgm:pt modelId="{CB541D18-9317-4D97-8F2E-B472D76A0C2A}" type="pres">
      <dgm:prSet presAssocID="{38054C75-2303-468D-9C36-96DA513AF112}" presName="sibTrans" presStyleLbl="bgSibTrans2D1" presStyleIdx="1" presStyleCnt="7"/>
      <dgm:spPr/>
    </dgm:pt>
    <dgm:pt modelId="{87CFD6D4-EFA0-4552-B092-6D6B4E09D406}" type="pres">
      <dgm:prSet presAssocID="{9962DA5C-AABA-4F34-BF93-6371132EB0DF}" presName="compNode" presStyleCnt="0"/>
      <dgm:spPr/>
    </dgm:pt>
    <dgm:pt modelId="{1E524EAC-F303-4D03-877E-482232517EA6}" type="pres">
      <dgm:prSet presAssocID="{9962DA5C-AABA-4F34-BF93-6371132EB0DF}" presName="dummyConnPt" presStyleCnt="0"/>
      <dgm:spPr/>
    </dgm:pt>
    <dgm:pt modelId="{7ED1028F-53BB-4E3B-9723-45E180756DF2}" type="pres">
      <dgm:prSet presAssocID="{9962DA5C-AABA-4F34-BF93-6371132EB0DF}" presName="node" presStyleLbl="node1" presStyleIdx="2" presStyleCnt="8">
        <dgm:presLayoutVars>
          <dgm:bulletEnabled val="1"/>
        </dgm:presLayoutVars>
      </dgm:prSet>
      <dgm:spPr/>
    </dgm:pt>
    <dgm:pt modelId="{1096F504-20F9-4FD5-A28E-410D56BF141E}" type="pres">
      <dgm:prSet presAssocID="{081126BA-0881-4895-9357-7579408FADE4}" presName="sibTrans" presStyleLbl="bgSibTrans2D1" presStyleIdx="2" presStyleCnt="7"/>
      <dgm:spPr/>
    </dgm:pt>
    <dgm:pt modelId="{C8C387AF-3F97-4C54-9384-6F3D0F2A9731}" type="pres">
      <dgm:prSet presAssocID="{A4AA59B4-039B-42EA-B979-E7B2993DF504}" presName="compNode" presStyleCnt="0"/>
      <dgm:spPr/>
    </dgm:pt>
    <dgm:pt modelId="{3877E6A9-A704-4195-B3FE-6550D655BE1E}" type="pres">
      <dgm:prSet presAssocID="{A4AA59B4-039B-42EA-B979-E7B2993DF504}" presName="dummyConnPt" presStyleCnt="0"/>
      <dgm:spPr/>
    </dgm:pt>
    <dgm:pt modelId="{137D0C60-65A6-4F9F-98A0-093EE07C80C8}" type="pres">
      <dgm:prSet presAssocID="{A4AA59B4-039B-42EA-B979-E7B2993DF504}" presName="node" presStyleLbl="node1" presStyleIdx="3" presStyleCnt="8">
        <dgm:presLayoutVars>
          <dgm:bulletEnabled val="1"/>
        </dgm:presLayoutVars>
      </dgm:prSet>
      <dgm:spPr/>
    </dgm:pt>
    <dgm:pt modelId="{BCCEB027-3767-4B9D-B745-1D388220F6F7}" type="pres">
      <dgm:prSet presAssocID="{04B28380-137B-45E3-8719-537374A8B6B1}" presName="sibTrans" presStyleLbl="bgSibTrans2D1" presStyleIdx="3" presStyleCnt="7"/>
      <dgm:spPr/>
    </dgm:pt>
    <dgm:pt modelId="{9AD196B1-F725-452B-9260-49DF5F5C2B04}" type="pres">
      <dgm:prSet presAssocID="{C17DE342-A4BA-4229-8FB3-681CFDB51C51}" presName="compNode" presStyleCnt="0"/>
      <dgm:spPr/>
    </dgm:pt>
    <dgm:pt modelId="{5C1C6314-19BE-47CB-A8EA-46428BDD7BB2}" type="pres">
      <dgm:prSet presAssocID="{C17DE342-A4BA-4229-8FB3-681CFDB51C51}" presName="dummyConnPt" presStyleCnt="0"/>
      <dgm:spPr/>
    </dgm:pt>
    <dgm:pt modelId="{E18EDD74-7714-4550-B778-E1B5B869B73C}" type="pres">
      <dgm:prSet presAssocID="{C17DE342-A4BA-4229-8FB3-681CFDB51C51}" presName="node" presStyleLbl="node1" presStyleIdx="4" presStyleCnt="8">
        <dgm:presLayoutVars>
          <dgm:bulletEnabled val="1"/>
        </dgm:presLayoutVars>
      </dgm:prSet>
      <dgm:spPr/>
    </dgm:pt>
    <dgm:pt modelId="{10B916A6-DE68-43E1-8C05-09B60206F4BA}" type="pres">
      <dgm:prSet presAssocID="{FEE5B9B2-618E-4082-950C-C3FEAD18698E}" presName="sibTrans" presStyleLbl="bgSibTrans2D1" presStyleIdx="4" presStyleCnt="7" custScaleX="105248" custScaleY="119555"/>
      <dgm:spPr/>
    </dgm:pt>
    <dgm:pt modelId="{5EA10A0B-09DC-433E-9D37-837DBB27240E}" type="pres">
      <dgm:prSet presAssocID="{15B8F5F5-128A-4EF4-9126-3C8827F75A5E}" presName="compNode" presStyleCnt="0"/>
      <dgm:spPr/>
    </dgm:pt>
    <dgm:pt modelId="{1A0D8873-C6B5-42D3-B730-2BB24CEC6FC3}" type="pres">
      <dgm:prSet presAssocID="{15B8F5F5-128A-4EF4-9126-3C8827F75A5E}" presName="dummyConnPt" presStyleCnt="0"/>
      <dgm:spPr/>
    </dgm:pt>
    <dgm:pt modelId="{A120B599-081E-455F-980E-91082CD0A0FD}" type="pres">
      <dgm:prSet presAssocID="{15B8F5F5-128A-4EF4-9126-3C8827F75A5E}" presName="node" presStyleLbl="node1" presStyleIdx="5" presStyleCnt="8">
        <dgm:presLayoutVars>
          <dgm:bulletEnabled val="1"/>
        </dgm:presLayoutVars>
      </dgm:prSet>
      <dgm:spPr/>
    </dgm:pt>
    <dgm:pt modelId="{291BF352-76BE-4B95-B702-B4B814C85D2E}" type="pres">
      <dgm:prSet presAssocID="{4A12F29B-7AF4-4E0B-B77B-182F7F636238}" presName="sibTrans" presStyleLbl="bgSibTrans2D1" presStyleIdx="5" presStyleCnt="7"/>
      <dgm:spPr/>
    </dgm:pt>
    <dgm:pt modelId="{39B44662-8C51-4A2E-BC9B-E8CBEE226990}" type="pres">
      <dgm:prSet presAssocID="{D728A3DC-2562-4BF3-9671-9419CDDEF065}" presName="compNode" presStyleCnt="0"/>
      <dgm:spPr/>
    </dgm:pt>
    <dgm:pt modelId="{9459AAFA-4BA3-4B80-9BC4-7C3290A9FA7B}" type="pres">
      <dgm:prSet presAssocID="{D728A3DC-2562-4BF3-9671-9419CDDEF065}" presName="dummyConnPt" presStyleCnt="0"/>
      <dgm:spPr/>
    </dgm:pt>
    <dgm:pt modelId="{A63CE876-8178-42BA-BEDF-A4CAD372CF54}" type="pres">
      <dgm:prSet presAssocID="{D728A3DC-2562-4BF3-9671-9419CDDEF065}" presName="node" presStyleLbl="node1" presStyleIdx="6" presStyleCnt="8">
        <dgm:presLayoutVars>
          <dgm:bulletEnabled val="1"/>
        </dgm:presLayoutVars>
      </dgm:prSet>
      <dgm:spPr/>
    </dgm:pt>
    <dgm:pt modelId="{275C176E-129F-4EA0-9339-722410782890}" type="pres">
      <dgm:prSet presAssocID="{2241D4C3-CC9F-4AC7-AAE9-8BF97FF31762}" presName="sibTrans" presStyleLbl="bgSibTrans2D1" presStyleIdx="6" presStyleCnt="7"/>
      <dgm:spPr/>
    </dgm:pt>
    <dgm:pt modelId="{B3C94986-EE69-4989-B38C-86E12F83D6EF}" type="pres">
      <dgm:prSet presAssocID="{C84F18DF-C482-4CD6-BD67-18832AD34398}" presName="compNode" presStyleCnt="0"/>
      <dgm:spPr/>
    </dgm:pt>
    <dgm:pt modelId="{3DDBBF93-478E-4D7C-8204-720DF59533A0}" type="pres">
      <dgm:prSet presAssocID="{C84F18DF-C482-4CD6-BD67-18832AD34398}" presName="dummyConnPt" presStyleCnt="0"/>
      <dgm:spPr/>
    </dgm:pt>
    <dgm:pt modelId="{AF8A7CB5-20FB-4AB6-9343-1165240FFF32}" type="pres">
      <dgm:prSet presAssocID="{C84F18DF-C482-4CD6-BD67-18832AD34398}" presName="node" presStyleLbl="node1" presStyleIdx="7" presStyleCnt="8">
        <dgm:presLayoutVars>
          <dgm:bulletEnabled val="1"/>
        </dgm:presLayoutVars>
      </dgm:prSet>
      <dgm:spPr/>
    </dgm:pt>
  </dgm:ptLst>
  <dgm:cxnLst>
    <dgm:cxn modelId="{3565700D-64D4-4F1C-B100-370142B671C7}" srcId="{A3224FB1-0B17-4DBC-BD31-DB9419D7D169}" destId="{D728A3DC-2562-4BF3-9671-9419CDDEF065}" srcOrd="6" destOrd="0" parTransId="{603A1979-FAD4-434C-9472-C9AFA24CDB87}" sibTransId="{2241D4C3-CC9F-4AC7-AAE9-8BF97FF31762}"/>
    <dgm:cxn modelId="{7B416B20-4C21-457A-9D6D-C81258F5B51A}" type="presOf" srcId="{D94853AE-130A-410A-BA75-A07F820EEAC0}" destId="{1DD433DC-E4EA-4259-AE58-6EF88B5C7B1F}" srcOrd="0" destOrd="0" presId="urn:microsoft.com/office/officeart/2005/8/layout/bProcess4"/>
    <dgm:cxn modelId="{2366FC25-1A1C-4BB3-829A-DF75C448623C}" type="presOf" srcId="{4A12F29B-7AF4-4E0B-B77B-182F7F636238}" destId="{291BF352-76BE-4B95-B702-B4B814C85D2E}" srcOrd="0" destOrd="0" presId="urn:microsoft.com/office/officeart/2005/8/layout/bProcess4"/>
    <dgm:cxn modelId="{595E1B36-8388-4DFC-AA3B-B75076EB9108}" srcId="{A3224FB1-0B17-4DBC-BD31-DB9419D7D169}" destId="{9962DA5C-AABA-4F34-BF93-6371132EB0DF}" srcOrd="2" destOrd="0" parTransId="{A2B04CFE-BF78-4403-BD0A-C6F21F58BF9B}" sibTransId="{081126BA-0881-4895-9357-7579408FADE4}"/>
    <dgm:cxn modelId="{2C016736-8263-4966-8090-451DFEA8ED4C}" srcId="{A3224FB1-0B17-4DBC-BD31-DB9419D7D169}" destId="{A4AA59B4-039B-42EA-B979-E7B2993DF504}" srcOrd="3" destOrd="0" parTransId="{5326549C-32DC-4F88-BCAC-58AE864A8212}" sibTransId="{04B28380-137B-45E3-8719-537374A8B6B1}"/>
    <dgm:cxn modelId="{2A6EFE37-1817-4E70-AD64-E9E6F661F502}" type="presOf" srcId="{A4AA59B4-039B-42EA-B979-E7B2993DF504}" destId="{137D0C60-65A6-4F9F-98A0-093EE07C80C8}" srcOrd="0" destOrd="0" presId="urn:microsoft.com/office/officeart/2005/8/layout/bProcess4"/>
    <dgm:cxn modelId="{B7947F5F-191D-4733-8304-5715811383D5}" type="presOf" srcId="{2241D4C3-CC9F-4AC7-AAE9-8BF97FF31762}" destId="{275C176E-129F-4EA0-9339-722410782890}" srcOrd="0" destOrd="0" presId="urn:microsoft.com/office/officeart/2005/8/layout/bProcess4"/>
    <dgm:cxn modelId="{1F364862-8E66-4617-8121-C7FD3AFDBE8C}" type="presOf" srcId="{FEE5B9B2-618E-4082-950C-C3FEAD18698E}" destId="{10B916A6-DE68-43E1-8C05-09B60206F4BA}" srcOrd="0" destOrd="0" presId="urn:microsoft.com/office/officeart/2005/8/layout/bProcess4"/>
    <dgm:cxn modelId="{810ED364-03C0-441E-9DC0-75CF6344D5D7}" srcId="{A3224FB1-0B17-4DBC-BD31-DB9419D7D169}" destId="{12182910-1842-45DF-9718-54BFAB6C7E32}" srcOrd="0" destOrd="0" parTransId="{786D30CA-583A-4B72-9C61-B77D2BEC3836}" sibTransId="{D94853AE-130A-410A-BA75-A07F820EEAC0}"/>
    <dgm:cxn modelId="{986B294B-2F47-4275-9FF7-CE81290FB514}" type="presOf" srcId="{C84F18DF-C482-4CD6-BD67-18832AD34398}" destId="{AF8A7CB5-20FB-4AB6-9343-1165240FFF32}" srcOrd="0" destOrd="0" presId="urn:microsoft.com/office/officeart/2005/8/layout/bProcess4"/>
    <dgm:cxn modelId="{CFA1F877-812F-419F-B68D-AFA1D2FA8795}" type="presOf" srcId="{C17DE342-A4BA-4229-8FB3-681CFDB51C51}" destId="{E18EDD74-7714-4550-B778-E1B5B869B73C}" srcOrd="0" destOrd="0" presId="urn:microsoft.com/office/officeart/2005/8/layout/bProcess4"/>
    <dgm:cxn modelId="{F04F4D82-FD4D-4FF5-A058-79F320851FA9}" type="presOf" srcId="{A3224FB1-0B17-4DBC-BD31-DB9419D7D169}" destId="{B8589DF9-E1C9-4E9A-8501-E8B5450B7DE6}" srcOrd="0" destOrd="0" presId="urn:microsoft.com/office/officeart/2005/8/layout/bProcess4"/>
    <dgm:cxn modelId="{62B1D98B-7614-4410-B75A-FD7DC553BFFA}" srcId="{A3224FB1-0B17-4DBC-BD31-DB9419D7D169}" destId="{15B8F5F5-128A-4EF4-9126-3C8827F75A5E}" srcOrd="5" destOrd="0" parTransId="{49DEEF88-3030-46C2-B099-1B12F017D6A5}" sibTransId="{4A12F29B-7AF4-4E0B-B77B-182F7F636238}"/>
    <dgm:cxn modelId="{91111F8D-1A3E-4766-9576-D3E13B1DA7D7}" type="presOf" srcId="{15B8F5F5-128A-4EF4-9126-3C8827F75A5E}" destId="{A120B599-081E-455F-980E-91082CD0A0FD}" srcOrd="0" destOrd="0" presId="urn:microsoft.com/office/officeart/2005/8/layout/bProcess4"/>
    <dgm:cxn modelId="{AA62C4A6-418D-4202-BBA7-B12FE5ECD1E0}" type="presOf" srcId="{12182910-1842-45DF-9718-54BFAB6C7E32}" destId="{E745D163-C017-4A19-BC90-6FBFFD1E35B9}" srcOrd="0" destOrd="0" presId="urn:microsoft.com/office/officeart/2005/8/layout/bProcess4"/>
    <dgm:cxn modelId="{2C91FCAB-24AE-4BC3-A4AC-515B05876E13}" type="presOf" srcId="{04B28380-137B-45E3-8719-537374A8B6B1}" destId="{BCCEB027-3767-4B9D-B745-1D388220F6F7}" srcOrd="0" destOrd="0" presId="urn:microsoft.com/office/officeart/2005/8/layout/bProcess4"/>
    <dgm:cxn modelId="{DA5D88AF-9EB9-48A0-9002-AD451525046F}" type="presOf" srcId="{D10C3F54-D2B4-425E-9B5C-6BB8665338FE}" destId="{D3174EB8-0B25-4F77-82FD-4DC269783F81}" srcOrd="0" destOrd="0" presId="urn:microsoft.com/office/officeart/2005/8/layout/bProcess4"/>
    <dgm:cxn modelId="{2A5CC0BC-C4C2-42BD-B29C-D43E415F2F91}" type="presOf" srcId="{081126BA-0881-4895-9357-7579408FADE4}" destId="{1096F504-20F9-4FD5-A28E-410D56BF141E}" srcOrd="0" destOrd="0" presId="urn:microsoft.com/office/officeart/2005/8/layout/bProcess4"/>
    <dgm:cxn modelId="{D5BC25BD-678F-4DA2-8775-A1864EC1F07E}" srcId="{A3224FB1-0B17-4DBC-BD31-DB9419D7D169}" destId="{D10C3F54-D2B4-425E-9B5C-6BB8665338FE}" srcOrd="1" destOrd="0" parTransId="{2825F8E7-01B5-4560-98DB-FE84E395D942}" sibTransId="{38054C75-2303-468D-9C36-96DA513AF112}"/>
    <dgm:cxn modelId="{2AB752C0-88F0-4C82-A038-75C2255D0945}" type="presOf" srcId="{9962DA5C-AABA-4F34-BF93-6371132EB0DF}" destId="{7ED1028F-53BB-4E3B-9723-45E180756DF2}" srcOrd="0" destOrd="0" presId="urn:microsoft.com/office/officeart/2005/8/layout/bProcess4"/>
    <dgm:cxn modelId="{398CD4C5-0A7A-4549-8E72-D87C33C14038}" srcId="{A3224FB1-0B17-4DBC-BD31-DB9419D7D169}" destId="{C17DE342-A4BA-4229-8FB3-681CFDB51C51}" srcOrd="4" destOrd="0" parTransId="{051A8637-8E5A-41C6-8A08-900EE15F48EB}" sibTransId="{FEE5B9B2-618E-4082-950C-C3FEAD18698E}"/>
    <dgm:cxn modelId="{038C63C9-0E33-47D1-8269-3F839FB63633}" srcId="{A3224FB1-0B17-4DBC-BD31-DB9419D7D169}" destId="{C84F18DF-C482-4CD6-BD67-18832AD34398}" srcOrd="7" destOrd="0" parTransId="{061D7900-3D1F-4F82-BE35-72EB2AA430A2}" sibTransId="{1EE6F856-189E-4445-ACE4-47314711DC92}"/>
    <dgm:cxn modelId="{B4DF06DC-8117-4A47-837B-14C64C2C8485}" type="presOf" srcId="{38054C75-2303-468D-9C36-96DA513AF112}" destId="{CB541D18-9317-4D97-8F2E-B472D76A0C2A}" srcOrd="0" destOrd="0" presId="urn:microsoft.com/office/officeart/2005/8/layout/bProcess4"/>
    <dgm:cxn modelId="{5AB994DC-E3ED-4E0D-9233-5E93B83CF3C6}" type="presOf" srcId="{D728A3DC-2562-4BF3-9671-9419CDDEF065}" destId="{A63CE876-8178-42BA-BEDF-A4CAD372CF54}" srcOrd="0" destOrd="0" presId="urn:microsoft.com/office/officeart/2005/8/layout/bProcess4"/>
    <dgm:cxn modelId="{8A10812D-0804-4DAF-AC07-1E50055B575A}" type="presParOf" srcId="{B8589DF9-E1C9-4E9A-8501-E8B5450B7DE6}" destId="{052BE452-EB44-43D2-8675-52999775B9F8}" srcOrd="0" destOrd="0" presId="urn:microsoft.com/office/officeart/2005/8/layout/bProcess4"/>
    <dgm:cxn modelId="{DD738189-B276-4E9A-B4E9-A1912D7F3049}" type="presParOf" srcId="{052BE452-EB44-43D2-8675-52999775B9F8}" destId="{32F8039D-AD58-4B45-8292-85E60E857505}" srcOrd="0" destOrd="0" presId="urn:microsoft.com/office/officeart/2005/8/layout/bProcess4"/>
    <dgm:cxn modelId="{741C3608-AF98-43B8-8813-C5A1E338F4A4}" type="presParOf" srcId="{052BE452-EB44-43D2-8675-52999775B9F8}" destId="{E745D163-C017-4A19-BC90-6FBFFD1E35B9}" srcOrd="1" destOrd="0" presId="urn:microsoft.com/office/officeart/2005/8/layout/bProcess4"/>
    <dgm:cxn modelId="{591F97E5-2AAA-498C-ADD5-7EA5C762C98B}" type="presParOf" srcId="{B8589DF9-E1C9-4E9A-8501-E8B5450B7DE6}" destId="{1DD433DC-E4EA-4259-AE58-6EF88B5C7B1F}" srcOrd="1" destOrd="0" presId="urn:microsoft.com/office/officeart/2005/8/layout/bProcess4"/>
    <dgm:cxn modelId="{013AF706-5FD0-41BB-BE9F-2F23B6FF7706}" type="presParOf" srcId="{B8589DF9-E1C9-4E9A-8501-E8B5450B7DE6}" destId="{052F3D43-70E5-483E-BF03-115CB711B183}" srcOrd="2" destOrd="0" presId="urn:microsoft.com/office/officeart/2005/8/layout/bProcess4"/>
    <dgm:cxn modelId="{62D455A3-6F96-4552-82F6-4F31AB5E7080}" type="presParOf" srcId="{052F3D43-70E5-483E-BF03-115CB711B183}" destId="{C0D8624E-7AE2-4B83-996F-6F03C8F48DEF}" srcOrd="0" destOrd="0" presId="urn:microsoft.com/office/officeart/2005/8/layout/bProcess4"/>
    <dgm:cxn modelId="{7FDDEEF1-CB6A-4DB1-AE9F-2BEDDD421BD9}" type="presParOf" srcId="{052F3D43-70E5-483E-BF03-115CB711B183}" destId="{D3174EB8-0B25-4F77-82FD-4DC269783F81}" srcOrd="1" destOrd="0" presId="urn:microsoft.com/office/officeart/2005/8/layout/bProcess4"/>
    <dgm:cxn modelId="{4F37E0AD-CDE4-482A-B509-B790D186DB5B}" type="presParOf" srcId="{B8589DF9-E1C9-4E9A-8501-E8B5450B7DE6}" destId="{CB541D18-9317-4D97-8F2E-B472D76A0C2A}" srcOrd="3" destOrd="0" presId="urn:microsoft.com/office/officeart/2005/8/layout/bProcess4"/>
    <dgm:cxn modelId="{809AD95B-5CA3-4C96-8A5A-CE89322AD310}" type="presParOf" srcId="{B8589DF9-E1C9-4E9A-8501-E8B5450B7DE6}" destId="{87CFD6D4-EFA0-4552-B092-6D6B4E09D406}" srcOrd="4" destOrd="0" presId="urn:microsoft.com/office/officeart/2005/8/layout/bProcess4"/>
    <dgm:cxn modelId="{450B85B7-5F03-407D-849E-7B3422F2CAA7}" type="presParOf" srcId="{87CFD6D4-EFA0-4552-B092-6D6B4E09D406}" destId="{1E524EAC-F303-4D03-877E-482232517EA6}" srcOrd="0" destOrd="0" presId="urn:microsoft.com/office/officeart/2005/8/layout/bProcess4"/>
    <dgm:cxn modelId="{A5CB67B7-2A34-4AA1-9F20-CB3F5EDDD6C3}" type="presParOf" srcId="{87CFD6D4-EFA0-4552-B092-6D6B4E09D406}" destId="{7ED1028F-53BB-4E3B-9723-45E180756DF2}" srcOrd="1" destOrd="0" presId="urn:microsoft.com/office/officeart/2005/8/layout/bProcess4"/>
    <dgm:cxn modelId="{FD39557B-C027-4D8A-8D69-C3911D41BF95}" type="presParOf" srcId="{B8589DF9-E1C9-4E9A-8501-E8B5450B7DE6}" destId="{1096F504-20F9-4FD5-A28E-410D56BF141E}" srcOrd="5" destOrd="0" presId="urn:microsoft.com/office/officeart/2005/8/layout/bProcess4"/>
    <dgm:cxn modelId="{2CC52EE6-DB6F-4D02-9F22-6A6332FD286A}" type="presParOf" srcId="{B8589DF9-E1C9-4E9A-8501-E8B5450B7DE6}" destId="{C8C387AF-3F97-4C54-9384-6F3D0F2A9731}" srcOrd="6" destOrd="0" presId="urn:microsoft.com/office/officeart/2005/8/layout/bProcess4"/>
    <dgm:cxn modelId="{4E153C82-E688-49B0-9187-F6ED4821496D}" type="presParOf" srcId="{C8C387AF-3F97-4C54-9384-6F3D0F2A9731}" destId="{3877E6A9-A704-4195-B3FE-6550D655BE1E}" srcOrd="0" destOrd="0" presId="urn:microsoft.com/office/officeart/2005/8/layout/bProcess4"/>
    <dgm:cxn modelId="{8441C3B1-9762-40C9-8A32-790183E7DE53}" type="presParOf" srcId="{C8C387AF-3F97-4C54-9384-6F3D0F2A9731}" destId="{137D0C60-65A6-4F9F-98A0-093EE07C80C8}" srcOrd="1" destOrd="0" presId="urn:microsoft.com/office/officeart/2005/8/layout/bProcess4"/>
    <dgm:cxn modelId="{B401365A-3AD5-4AD6-9938-102FCF624BA9}" type="presParOf" srcId="{B8589DF9-E1C9-4E9A-8501-E8B5450B7DE6}" destId="{BCCEB027-3767-4B9D-B745-1D388220F6F7}" srcOrd="7" destOrd="0" presId="urn:microsoft.com/office/officeart/2005/8/layout/bProcess4"/>
    <dgm:cxn modelId="{06B3F0EA-815E-42D6-827C-6C66A10DAEC4}" type="presParOf" srcId="{B8589DF9-E1C9-4E9A-8501-E8B5450B7DE6}" destId="{9AD196B1-F725-452B-9260-49DF5F5C2B04}" srcOrd="8" destOrd="0" presId="urn:microsoft.com/office/officeart/2005/8/layout/bProcess4"/>
    <dgm:cxn modelId="{13513963-5716-4DE4-830A-B774E8FD1378}" type="presParOf" srcId="{9AD196B1-F725-452B-9260-49DF5F5C2B04}" destId="{5C1C6314-19BE-47CB-A8EA-46428BDD7BB2}" srcOrd="0" destOrd="0" presId="urn:microsoft.com/office/officeart/2005/8/layout/bProcess4"/>
    <dgm:cxn modelId="{B913D5B4-4C56-4390-986C-C99F7BA02F56}" type="presParOf" srcId="{9AD196B1-F725-452B-9260-49DF5F5C2B04}" destId="{E18EDD74-7714-4550-B778-E1B5B869B73C}" srcOrd="1" destOrd="0" presId="urn:microsoft.com/office/officeart/2005/8/layout/bProcess4"/>
    <dgm:cxn modelId="{7C631AF9-D0B7-4D95-8854-9401DA0CCBAD}" type="presParOf" srcId="{B8589DF9-E1C9-4E9A-8501-E8B5450B7DE6}" destId="{10B916A6-DE68-43E1-8C05-09B60206F4BA}" srcOrd="9" destOrd="0" presId="urn:microsoft.com/office/officeart/2005/8/layout/bProcess4"/>
    <dgm:cxn modelId="{568D40BF-40FF-4288-811A-2CC09ED96CAA}" type="presParOf" srcId="{B8589DF9-E1C9-4E9A-8501-E8B5450B7DE6}" destId="{5EA10A0B-09DC-433E-9D37-837DBB27240E}" srcOrd="10" destOrd="0" presId="urn:microsoft.com/office/officeart/2005/8/layout/bProcess4"/>
    <dgm:cxn modelId="{8D01DFF7-3A01-4A51-8F69-F7BB65B1E9BB}" type="presParOf" srcId="{5EA10A0B-09DC-433E-9D37-837DBB27240E}" destId="{1A0D8873-C6B5-42D3-B730-2BB24CEC6FC3}" srcOrd="0" destOrd="0" presId="urn:microsoft.com/office/officeart/2005/8/layout/bProcess4"/>
    <dgm:cxn modelId="{217F8EF3-221C-40D6-85AF-75FB310808AD}" type="presParOf" srcId="{5EA10A0B-09DC-433E-9D37-837DBB27240E}" destId="{A120B599-081E-455F-980E-91082CD0A0FD}" srcOrd="1" destOrd="0" presId="urn:microsoft.com/office/officeart/2005/8/layout/bProcess4"/>
    <dgm:cxn modelId="{5C6E61C2-E509-4B99-B459-6059D123F83D}" type="presParOf" srcId="{B8589DF9-E1C9-4E9A-8501-E8B5450B7DE6}" destId="{291BF352-76BE-4B95-B702-B4B814C85D2E}" srcOrd="11" destOrd="0" presId="urn:microsoft.com/office/officeart/2005/8/layout/bProcess4"/>
    <dgm:cxn modelId="{A683741C-5F5C-44A8-807C-D1DD023DC1EE}" type="presParOf" srcId="{B8589DF9-E1C9-4E9A-8501-E8B5450B7DE6}" destId="{39B44662-8C51-4A2E-BC9B-E8CBEE226990}" srcOrd="12" destOrd="0" presId="urn:microsoft.com/office/officeart/2005/8/layout/bProcess4"/>
    <dgm:cxn modelId="{E8429F03-C0BA-4A8B-96A2-A59694918A98}" type="presParOf" srcId="{39B44662-8C51-4A2E-BC9B-E8CBEE226990}" destId="{9459AAFA-4BA3-4B80-9BC4-7C3290A9FA7B}" srcOrd="0" destOrd="0" presId="urn:microsoft.com/office/officeart/2005/8/layout/bProcess4"/>
    <dgm:cxn modelId="{9E21155D-A19D-4ED0-8E6E-0142109BC736}" type="presParOf" srcId="{39B44662-8C51-4A2E-BC9B-E8CBEE226990}" destId="{A63CE876-8178-42BA-BEDF-A4CAD372CF54}" srcOrd="1" destOrd="0" presId="urn:microsoft.com/office/officeart/2005/8/layout/bProcess4"/>
    <dgm:cxn modelId="{40953A27-C34E-47FC-BD24-E395070120EB}" type="presParOf" srcId="{B8589DF9-E1C9-4E9A-8501-E8B5450B7DE6}" destId="{275C176E-129F-4EA0-9339-722410782890}" srcOrd="13" destOrd="0" presId="urn:microsoft.com/office/officeart/2005/8/layout/bProcess4"/>
    <dgm:cxn modelId="{DD9D1D78-3994-4B9A-B77F-0CC1DD55E4E7}" type="presParOf" srcId="{B8589DF9-E1C9-4E9A-8501-E8B5450B7DE6}" destId="{B3C94986-EE69-4989-B38C-86E12F83D6EF}" srcOrd="14" destOrd="0" presId="urn:microsoft.com/office/officeart/2005/8/layout/bProcess4"/>
    <dgm:cxn modelId="{A29E9074-5244-4D12-97DE-517F3CF7B952}" type="presParOf" srcId="{B3C94986-EE69-4989-B38C-86E12F83D6EF}" destId="{3DDBBF93-478E-4D7C-8204-720DF59533A0}" srcOrd="0" destOrd="0" presId="urn:microsoft.com/office/officeart/2005/8/layout/bProcess4"/>
    <dgm:cxn modelId="{AFD96E5E-2AC6-43BF-BDE4-7D75F5FF4F2B}" type="presParOf" srcId="{B3C94986-EE69-4989-B38C-86E12F83D6EF}" destId="{AF8A7CB5-20FB-4AB6-9343-1165240FFF32}"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D433DC-E4EA-4259-AE58-6EF88B5C7B1F}">
      <dsp:nvSpPr>
        <dsp:cNvPr id="0" name=""/>
        <dsp:cNvSpPr/>
      </dsp:nvSpPr>
      <dsp:spPr>
        <a:xfrm rot="5400000">
          <a:off x="-329801" y="1045738"/>
          <a:ext cx="1461211" cy="176524"/>
        </a:xfrm>
        <a:prstGeom prst="rect">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sp>
    <dsp:sp modelId="{E745D163-C017-4A19-BC90-6FBFFD1E35B9}">
      <dsp:nvSpPr>
        <dsp:cNvPr id="0" name=""/>
        <dsp:cNvSpPr/>
      </dsp:nvSpPr>
      <dsp:spPr>
        <a:xfrm>
          <a:off x="3613" y="109168"/>
          <a:ext cx="1961383" cy="1176830"/>
        </a:xfrm>
        <a:prstGeom prst="roundRect">
          <a:avLst>
            <a:gd name="adj" fmla="val 10000"/>
          </a:avLst>
        </a:prstGeom>
        <a:solidFill>
          <a:schemeClr val="accent6"/>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Admission/Care Management Assessment</a:t>
          </a:r>
        </a:p>
      </dsp:txBody>
      <dsp:txXfrm>
        <a:off x="38081" y="143636"/>
        <a:ext cx="1892447" cy="1107894"/>
      </dsp:txXfrm>
    </dsp:sp>
    <dsp:sp modelId="{CB541D18-9317-4D97-8F2E-B472D76A0C2A}">
      <dsp:nvSpPr>
        <dsp:cNvPr id="0" name=""/>
        <dsp:cNvSpPr/>
      </dsp:nvSpPr>
      <dsp:spPr>
        <a:xfrm rot="5400000">
          <a:off x="-329801" y="2516776"/>
          <a:ext cx="1461211" cy="176524"/>
        </a:xfrm>
        <a:prstGeom prst="rect">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sp>
    <dsp:sp modelId="{D3174EB8-0B25-4F77-82FD-4DC269783F81}">
      <dsp:nvSpPr>
        <dsp:cNvPr id="0" name=""/>
        <dsp:cNvSpPr/>
      </dsp:nvSpPr>
      <dsp:spPr>
        <a:xfrm>
          <a:off x="3613" y="1580205"/>
          <a:ext cx="1961383" cy="1176830"/>
        </a:xfrm>
        <a:prstGeom prst="roundRect">
          <a:avLst>
            <a:gd name="adj" fmla="val 10000"/>
          </a:avLst>
        </a:prstGeom>
        <a:solidFill>
          <a:schemeClr val="accent6"/>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Capacity Status</a:t>
          </a:r>
        </a:p>
        <a:p>
          <a:pPr marL="0" lvl="0" indent="0" algn="ctr" defTabSz="622300">
            <a:lnSpc>
              <a:spcPct val="90000"/>
            </a:lnSpc>
            <a:spcBef>
              <a:spcPct val="0"/>
            </a:spcBef>
            <a:spcAft>
              <a:spcPct val="35000"/>
            </a:spcAft>
            <a:buNone/>
          </a:pPr>
          <a:r>
            <a:rPr lang="en-US" sz="1400" kern="1200" dirty="0"/>
            <a:t>(ONGOING)</a:t>
          </a:r>
        </a:p>
      </dsp:txBody>
      <dsp:txXfrm>
        <a:off x="38081" y="1614673"/>
        <a:ext cx="1892447" cy="1107894"/>
      </dsp:txXfrm>
    </dsp:sp>
    <dsp:sp modelId="{1096F504-20F9-4FD5-A28E-410D56BF141E}">
      <dsp:nvSpPr>
        <dsp:cNvPr id="0" name=""/>
        <dsp:cNvSpPr/>
      </dsp:nvSpPr>
      <dsp:spPr>
        <a:xfrm>
          <a:off x="405716" y="3252294"/>
          <a:ext cx="2598813" cy="176524"/>
        </a:xfrm>
        <a:prstGeom prst="rect">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sp>
    <dsp:sp modelId="{7ED1028F-53BB-4E3B-9723-45E180756DF2}">
      <dsp:nvSpPr>
        <dsp:cNvPr id="0" name=""/>
        <dsp:cNvSpPr/>
      </dsp:nvSpPr>
      <dsp:spPr>
        <a:xfrm>
          <a:off x="3613" y="3051243"/>
          <a:ext cx="1961383" cy="1176830"/>
        </a:xfrm>
        <a:prstGeom prst="roundRect">
          <a:avLst>
            <a:gd name="adj" fmla="val 10000"/>
          </a:avLst>
        </a:prstGeom>
        <a:solidFill>
          <a:schemeClr val="accent6"/>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Care Progression </a:t>
          </a:r>
        </a:p>
      </dsp:txBody>
      <dsp:txXfrm>
        <a:off x="38081" y="3085711"/>
        <a:ext cx="1892447" cy="1107894"/>
      </dsp:txXfrm>
    </dsp:sp>
    <dsp:sp modelId="{BCCEB027-3767-4B9D-B745-1D388220F6F7}">
      <dsp:nvSpPr>
        <dsp:cNvPr id="0" name=""/>
        <dsp:cNvSpPr/>
      </dsp:nvSpPr>
      <dsp:spPr>
        <a:xfrm rot="16200000">
          <a:off x="2278837" y="2516776"/>
          <a:ext cx="1461211" cy="176524"/>
        </a:xfrm>
        <a:prstGeom prst="rect">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sp>
    <dsp:sp modelId="{137D0C60-65A6-4F9F-98A0-093EE07C80C8}">
      <dsp:nvSpPr>
        <dsp:cNvPr id="0" name=""/>
        <dsp:cNvSpPr/>
      </dsp:nvSpPr>
      <dsp:spPr>
        <a:xfrm>
          <a:off x="2612253" y="3051243"/>
          <a:ext cx="1961383" cy="1176830"/>
        </a:xfrm>
        <a:prstGeom prst="roundRect">
          <a:avLst>
            <a:gd name="adj" fmla="val 10000"/>
          </a:avLst>
        </a:prstGeom>
        <a:solidFill>
          <a:schemeClr val="accent6"/>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Search for Representation</a:t>
          </a:r>
        </a:p>
      </dsp:txBody>
      <dsp:txXfrm>
        <a:off x="2646721" y="3085711"/>
        <a:ext cx="1892447" cy="1107894"/>
      </dsp:txXfrm>
    </dsp:sp>
    <dsp:sp modelId="{10B916A6-DE68-43E1-8C05-09B60206F4BA}">
      <dsp:nvSpPr>
        <dsp:cNvPr id="0" name=""/>
        <dsp:cNvSpPr/>
      </dsp:nvSpPr>
      <dsp:spPr>
        <a:xfrm rot="16200000">
          <a:off x="2240495" y="1028478"/>
          <a:ext cx="1537895" cy="211043"/>
        </a:xfrm>
        <a:prstGeom prst="rect">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sp>
    <dsp:sp modelId="{E18EDD74-7714-4550-B778-E1B5B869B73C}">
      <dsp:nvSpPr>
        <dsp:cNvPr id="0" name=""/>
        <dsp:cNvSpPr/>
      </dsp:nvSpPr>
      <dsp:spPr>
        <a:xfrm>
          <a:off x="2612253" y="1580205"/>
          <a:ext cx="1961383" cy="1176830"/>
        </a:xfrm>
        <a:prstGeom prst="roundRect">
          <a:avLst>
            <a:gd name="adj" fmla="val 10000"/>
          </a:avLst>
        </a:prstGeom>
        <a:solidFill>
          <a:schemeClr val="accent6"/>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Discussion with Internal Counsel and Completion of Certification of Incapacity</a:t>
          </a:r>
        </a:p>
      </dsp:txBody>
      <dsp:txXfrm>
        <a:off x="2646721" y="1614673"/>
        <a:ext cx="1892447" cy="1107894"/>
      </dsp:txXfrm>
    </dsp:sp>
    <dsp:sp modelId="{291BF352-76BE-4B95-B702-B4B814C85D2E}">
      <dsp:nvSpPr>
        <dsp:cNvPr id="0" name=""/>
        <dsp:cNvSpPr/>
      </dsp:nvSpPr>
      <dsp:spPr>
        <a:xfrm>
          <a:off x="3014356" y="310219"/>
          <a:ext cx="2598813" cy="176524"/>
        </a:xfrm>
        <a:prstGeom prst="rect">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sp>
    <dsp:sp modelId="{A120B599-081E-455F-980E-91082CD0A0FD}">
      <dsp:nvSpPr>
        <dsp:cNvPr id="0" name=""/>
        <dsp:cNvSpPr/>
      </dsp:nvSpPr>
      <dsp:spPr>
        <a:xfrm>
          <a:off x="2612253" y="109168"/>
          <a:ext cx="1961383" cy="1176830"/>
        </a:xfrm>
        <a:prstGeom prst="roundRect">
          <a:avLst>
            <a:gd name="adj" fmla="val 10000"/>
          </a:avLst>
        </a:prstGeom>
        <a:solidFill>
          <a:schemeClr val="accent6"/>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Request to Petition</a:t>
          </a:r>
        </a:p>
      </dsp:txBody>
      <dsp:txXfrm>
        <a:off x="2646721" y="143636"/>
        <a:ext cx="1892447" cy="1107894"/>
      </dsp:txXfrm>
    </dsp:sp>
    <dsp:sp modelId="{275C176E-129F-4EA0-9339-722410782890}">
      <dsp:nvSpPr>
        <dsp:cNvPr id="0" name=""/>
        <dsp:cNvSpPr/>
      </dsp:nvSpPr>
      <dsp:spPr>
        <a:xfrm rot="5400000">
          <a:off x="4887477" y="1045738"/>
          <a:ext cx="1461211" cy="176524"/>
        </a:xfrm>
        <a:prstGeom prst="rect">
          <a:avLst/>
        </a:prstGeom>
        <a:solidFill>
          <a:schemeClr val="accent4"/>
        </a:solidFill>
        <a:ln>
          <a:noFill/>
        </a:ln>
        <a:effectLst/>
      </dsp:spPr>
      <dsp:style>
        <a:lnRef idx="0">
          <a:scrgbClr r="0" g="0" b="0"/>
        </a:lnRef>
        <a:fillRef idx="1">
          <a:scrgbClr r="0" g="0" b="0"/>
        </a:fillRef>
        <a:effectRef idx="0">
          <a:scrgbClr r="0" g="0" b="0"/>
        </a:effectRef>
        <a:fontRef idx="minor">
          <a:schemeClr val="lt1"/>
        </a:fontRef>
      </dsp:style>
    </dsp:sp>
    <dsp:sp modelId="{A63CE876-8178-42BA-BEDF-A4CAD372CF54}">
      <dsp:nvSpPr>
        <dsp:cNvPr id="0" name=""/>
        <dsp:cNvSpPr/>
      </dsp:nvSpPr>
      <dsp:spPr>
        <a:xfrm>
          <a:off x="5220893" y="109168"/>
          <a:ext cx="1961383" cy="1176830"/>
        </a:xfrm>
        <a:prstGeom prst="roundRect">
          <a:avLst>
            <a:gd name="adj" fmla="val 10000"/>
          </a:avLst>
        </a:prstGeom>
        <a:solidFill>
          <a:schemeClr val="accent6"/>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Hearing</a:t>
          </a:r>
        </a:p>
      </dsp:txBody>
      <dsp:txXfrm>
        <a:off x="5255361" y="143636"/>
        <a:ext cx="1892447" cy="1107894"/>
      </dsp:txXfrm>
    </dsp:sp>
    <dsp:sp modelId="{AF8A7CB5-20FB-4AB6-9343-1165240FFF32}">
      <dsp:nvSpPr>
        <dsp:cNvPr id="0" name=""/>
        <dsp:cNvSpPr/>
      </dsp:nvSpPr>
      <dsp:spPr>
        <a:xfrm>
          <a:off x="5220893" y="1580205"/>
          <a:ext cx="1961383" cy="1176830"/>
        </a:xfrm>
        <a:prstGeom prst="roundRect">
          <a:avLst>
            <a:gd name="adj" fmla="val 10000"/>
          </a:avLst>
        </a:prstGeom>
        <a:solidFill>
          <a:schemeClr val="accent6"/>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Discharge</a:t>
          </a:r>
        </a:p>
      </dsp:txBody>
      <dsp:txXfrm>
        <a:off x="5255361" y="1614673"/>
        <a:ext cx="1892447" cy="1107894"/>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6D1318B-62B4-49B3-B942-3818DCCBB24D}" type="datetime1">
              <a:rPr lang="en-US" smtClean="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18B97-F46B-4ECB-B3A8-67E460B36BD0}" type="slidenum">
              <a:rPr lang="en-US" smtClean="0"/>
              <a:t>‹#›</a:t>
            </a:fld>
            <a:endParaRPr lang="en-US" dirty="0"/>
          </a:p>
        </p:txBody>
      </p:sp>
    </p:spTree>
    <p:extLst>
      <p:ext uri="{BB962C8B-B14F-4D97-AF65-F5344CB8AC3E}">
        <p14:creationId xmlns:p14="http://schemas.microsoft.com/office/powerpoint/2010/main" val="4278470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F1C84C-6FD7-479B-B699-4841F25AAFFE}" type="datetime1">
              <a:rPr lang="en-US" smtClean="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18B97-F46B-4ECB-B3A8-67E460B36BD0}" type="slidenum">
              <a:rPr lang="en-US" smtClean="0"/>
              <a:t>‹#›</a:t>
            </a:fld>
            <a:endParaRPr lang="en-US" dirty="0"/>
          </a:p>
        </p:txBody>
      </p:sp>
    </p:spTree>
    <p:extLst>
      <p:ext uri="{BB962C8B-B14F-4D97-AF65-F5344CB8AC3E}">
        <p14:creationId xmlns:p14="http://schemas.microsoft.com/office/powerpoint/2010/main" val="3462759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047B97-9C9B-4916-B929-9546E92186C0}" type="datetime1">
              <a:rPr lang="en-US" smtClean="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18B97-F46B-4ECB-B3A8-67E460B36BD0}" type="slidenum">
              <a:rPr lang="en-US" smtClean="0"/>
              <a:t>‹#›</a:t>
            </a:fld>
            <a:endParaRPr lang="en-US" dirty="0"/>
          </a:p>
        </p:txBody>
      </p:sp>
    </p:spTree>
    <p:extLst>
      <p:ext uri="{BB962C8B-B14F-4D97-AF65-F5344CB8AC3E}">
        <p14:creationId xmlns:p14="http://schemas.microsoft.com/office/powerpoint/2010/main" val="1169749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0"/>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D38145-E270-4F55-8949-5F4D4FE02706}" type="datetime1">
              <a:rPr lang="en-US" smtClean="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18B97-F46B-4ECB-B3A8-67E460B36BD0}" type="slidenum">
              <a:rPr lang="en-US" smtClean="0"/>
              <a:t>‹#›</a:t>
            </a:fld>
            <a:endParaRPr lang="en-US" dirty="0"/>
          </a:p>
        </p:txBody>
      </p:sp>
      <p:cxnSp>
        <p:nvCxnSpPr>
          <p:cNvPr id="10" name="Straight Connector 9"/>
          <p:cNvCxnSpPr/>
          <p:nvPr userDrawn="1"/>
        </p:nvCxnSpPr>
        <p:spPr>
          <a:xfrm>
            <a:off x="493091" y="1198258"/>
            <a:ext cx="11234058" cy="0"/>
          </a:xfrm>
          <a:prstGeom prst="line">
            <a:avLst/>
          </a:prstGeom>
          <a:ln w="28575">
            <a:solidFill>
              <a:srgbClr val="0A2B6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3034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3AFF48-D2FF-4E21-9138-A30273ECD169}" type="datetime1">
              <a:rPr lang="en-US" smtClean="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18B97-F46B-4ECB-B3A8-67E460B36BD0}" type="slidenum">
              <a:rPr lang="en-US" smtClean="0"/>
              <a:t>‹#›</a:t>
            </a:fld>
            <a:endParaRPr lang="en-US" dirty="0"/>
          </a:p>
        </p:txBody>
      </p:sp>
    </p:spTree>
    <p:extLst>
      <p:ext uri="{BB962C8B-B14F-4D97-AF65-F5344CB8AC3E}">
        <p14:creationId xmlns:p14="http://schemas.microsoft.com/office/powerpoint/2010/main" val="15595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058DE4-A1A8-4CC3-B447-CB424119FDB0}" type="datetime1">
              <a:rPr lang="en-US" smtClean="0"/>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C18B97-F46B-4ECB-B3A8-67E460B36BD0}" type="slidenum">
              <a:rPr lang="en-US" smtClean="0"/>
              <a:t>‹#›</a:t>
            </a:fld>
            <a:endParaRPr lang="en-US" dirty="0"/>
          </a:p>
        </p:txBody>
      </p:sp>
      <p:cxnSp>
        <p:nvCxnSpPr>
          <p:cNvPr id="8" name="Straight Connector 7"/>
          <p:cNvCxnSpPr/>
          <p:nvPr userDrawn="1"/>
        </p:nvCxnSpPr>
        <p:spPr>
          <a:xfrm>
            <a:off x="493091" y="1198258"/>
            <a:ext cx="11234058" cy="0"/>
          </a:xfrm>
          <a:prstGeom prst="line">
            <a:avLst/>
          </a:prstGeom>
          <a:ln w="28575">
            <a:solidFill>
              <a:srgbClr val="0A2B6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8836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83313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E8CF46-1875-4FEF-B31C-B8EE25D58AA8}" type="datetime1">
              <a:rPr lang="en-US" smtClean="0"/>
              <a:t>10/2/2024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C18B97-F46B-4ECB-B3A8-67E460B36BD0}" type="slidenum">
              <a:rPr lang="en-US" smtClean="0"/>
              <a:t>‹#›</a:t>
            </a:fld>
            <a:endParaRPr lang="en-US" dirty="0"/>
          </a:p>
        </p:txBody>
      </p:sp>
      <p:cxnSp>
        <p:nvCxnSpPr>
          <p:cNvPr id="10" name="Straight Connector 9"/>
          <p:cNvCxnSpPr/>
          <p:nvPr userDrawn="1"/>
        </p:nvCxnSpPr>
        <p:spPr>
          <a:xfrm>
            <a:off x="493091" y="1198258"/>
            <a:ext cx="11234058" cy="0"/>
          </a:xfrm>
          <a:prstGeom prst="line">
            <a:avLst/>
          </a:prstGeom>
          <a:ln w="28575">
            <a:solidFill>
              <a:srgbClr val="0A2B6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5913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9FF8EE-751D-4787-8C56-BFC2D7135E66}" type="datetime1">
              <a:rPr lang="en-US" smtClean="0"/>
              <a:t>10/2/2024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C18B97-F46B-4ECB-B3A8-67E460B36BD0}" type="slidenum">
              <a:rPr lang="en-US" smtClean="0"/>
              <a:t>‹#›</a:t>
            </a:fld>
            <a:endParaRPr lang="en-US" dirty="0"/>
          </a:p>
        </p:txBody>
      </p:sp>
      <p:cxnSp>
        <p:nvCxnSpPr>
          <p:cNvPr id="6" name="Straight Connector 5"/>
          <p:cNvCxnSpPr/>
          <p:nvPr userDrawn="1"/>
        </p:nvCxnSpPr>
        <p:spPr>
          <a:xfrm>
            <a:off x="493091" y="1198258"/>
            <a:ext cx="11234058" cy="0"/>
          </a:xfrm>
          <a:prstGeom prst="line">
            <a:avLst/>
          </a:prstGeom>
          <a:ln w="28575">
            <a:solidFill>
              <a:srgbClr val="0A2B6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9907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84F330-31D8-402E-B3A3-5715E42091A2}" type="datetime1">
              <a:rPr lang="en-US" smtClean="0"/>
              <a:t>10/2/2024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C18B97-F46B-4ECB-B3A8-67E460B36BD0}" type="slidenum">
              <a:rPr lang="en-US" smtClean="0"/>
              <a:t>‹#›</a:t>
            </a:fld>
            <a:endParaRPr lang="en-US" dirty="0"/>
          </a:p>
        </p:txBody>
      </p:sp>
    </p:spTree>
    <p:extLst>
      <p:ext uri="{BB962C8B-B14F-4D97-AF65-F5344CB8AC3E}">
        <p14:creationId xmlns:p14="http://schemas.microsoft.com/office/powerpoint/2010/main" val="876744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6CA1C5-448D-403F-AFB4-FAF275045C1A}" type="datetime1">
              <a:rPr lang="en-US" smtClean="0"/>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C18B97-F46B-4ECB-B3A8-67E460B36BD0}" type="slidenum">
              <a:rPr lang="en-US" smtClean="0"/>
              <a:t>‹#›</a:t>
            </a:fld>
            <a:endParaRPr lang="en-US" dirty="0"/>
          </a:p>
        </p:txBody>
      </p:sp>
    </p:spTree>
    <p:extLst>
      <p:ext uri="{BB962C8B-B14F-4D97-AF65-F5344CB8AC3E}">
        <p14:creationId xmlns:p14="http://schemas.microsoft.com/office/powerpoint/2010/main" val="477748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357437-427E-427C-A1C5-2C7CDB62AE53}" type="datetime1">
              <a:rPr lang="en-US" smtClean="0"/>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C18B97-F46B-4ECB-B3A8-67E460B36BD0}" type="slidenum">
              <a:rPr lang="en-US" smtClean="0"/>
              <a:t>‹#›</a:t>
            </a:fld>
            <a:endParaRPr lang="en-US" dirty="0"/>
          </a:p>
        </p:txBody>
      </p:sp>
    </p:spTree>
    <p:extLst>
      <p:ext uri="{BB962C8B-B14F-4D97-AF65-F5344CB8AC3E}">
        <p14:creationId xmlns:p14="http://schemas.microsoft.com/office/powerpoint/2010/main" val="712573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80564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9CB2F8-0858-4746-8962-6FADDDA5363B}" type="datetime1">
              <a:rPr lang="en-US" smtClean="0"/>
              <a:t>10/2/2024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B97-F46B-4ECB-B3A8-67E460B36BD0}" type="slidenum">
              <a:rPr lang="en-US" smtClean="0"/>
              <a:t>‹#›</a:t>
            </a:fld>
            <a:endParaRPr lang="en-US" dirty="0"/>
          </a:p>
        </p:txBody>
      </p:sp>
      <p:sp>
        <p:nvSpPr>
          <p:cNvPr id="14" name="Rectangle 13"/>
          <p:cNvSpPr/>
          <p:nvPr userDrawn="1"/>
        </p:nvSpPr>
        <p:spPr>
          <a:xfrm>
            <a:off x="0" y="0"/>
            <a:ext cx="12192000" cy="365125"/>
          </a:xfrm>
          <a:prstGeom prst="rect">
            <a:avLst/>
          </a:prstGeom>
          <a:solidFill>
            <a:srgbClr val="FFD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0" y="6721475"/>
            <a:ext cx="12192000" cy="165571"/>
          </a:xfrm>
          <a:prstGeom prst="rect">
            <a:avLst/>
          </a:prstGeom>
          <a:solidFill>
            <a:srgbClr val="FFD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2" descr="Image result for johns hopkins medicine"/>
          <p:cNvPicPr>
            <a:picLocks noChangeAspect="1" noChangeArrowheads="1"/>
          </p:cNvPicPr>
          <p:nvPr userDrawn="1"/>
        </p:nvPicPr>
        <p:blipFill rotWithShape="1">
          <a:blip r:embed="rId13" cstate="print">
            <a:extLst>
              <a:ext uri="{28A0092B-C50C-407E-A947-70E740481C1C}">
                <a14:useLocalDpi xmlns:a14="http://schemas.microsoft.com/office/drawing/2010/main" val="0"/>
              </a:ext>
            </a:extLst>
          </a:blip>
          <a:srcRect t="16266" b="20457"/>
          <a:stretch/>
        </p:blipFill>
        <p:spPr bwMode="auto">
          <a:xfrm>
            <a:off x="10435261" y="5454086"/>
            <a:ext cx="1458097" cy="922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33387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3600" b="0" kern="1200">
          <a:solidFill>
            <a:srgbClr val="0A2B6F"/>
          </a:solidFill>
          <a:latin typeface="Impact" panose="020B080603090205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A2B6F"/>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A2B6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A2B6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A2B6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A2B6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s://www.sciencedirect.com/science/article/pii/S0012369210600888?via%3Dihub#bib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11C7C-9E4E-47DB-BFCE-78EB1CAA61BF}"/>
              </a:ext>
            </a:extLst>
          </p:cNvPr>
          <p:cNvSpPr>
            <a:spLocks noGrp="1"/>
          </p:cNvSpPr>
          <p:nvPr>
            <p:ph type="ctrTitle"/>
          </p:nvPr>
        </p:nvSpPr>
        <p:spPr/>
        <p:txBody>
          <a:bodyPr/>
          <a:lstStyle/>
          <a:p>
            <a:r>
              <a:rPr lang="en-US" b="1" dirty="0">
                <a:latin typeface="Arial" panose="020B0604020202020204" pitchFamily="34" charset="0"/>
                <a:cs typeface="Arial" panose="020B0604020202020204" pitchFamily="34" charset="0"/>
              </a:rPr>
              <a:t>Hospital Pathway for an Unrepresented Patient</a:t>
            </a:r>
          </a:p>
        </p:txBody>
      </p:sp>
      <p:sp>
        <p:nvSpPr>
          <p:cNvPr id="5" name="Subtitle 4">
            <a:extLst>
              <a:ext uri="{FF2B5EF4-FFF2-40B4-BE49-F238E27FC236}">
                <a16:creationId xmlns:a16="http://schemas.microsoft.com/office/drawing/2014/main" id="{719BDB34-1E04-4943-B7C3-83A2C52B9A74}"/>
              </a:ext>
            </a:extLst>
          </p:cNvPr>
          <p:cNvSpPr>
            <a:spLocks noGrp="1"/>
          </p:cNvSpPr>
          <p:nvPr>
            <p:ph type="subTitle" idx="1"/>
          </p:nvPr>
        </p:nvSpPr>
        <p:spPr/>
        <p:txBody>
          <a:bodyPr>
            <a:normAutofit fontScale="70000" lnSpcReduction="20000"/>
          </a:bodyPr>
          <a:lstStyle/>
          <a:p>
            <a:r>
              <a:rPr lang="en-US" sz="3100" b="1" dirty="0"/>
              <a:t>Kai Shea MSW, LCSW-C</a:t>
            </a:r>
          </a:p>
          <a:p>
            <a:r>
              <a:rPr lang="en-US" b="1" dirty="0"/>
              <a:t>Executive Director Care Management </a:t>
            </a:r>
          </a:p>
          <a:p>
            <a:r>
              <a:rPr lang="en-US" b="1" dirty="0"/>
              <a:t>Johns Hopkins Bayview Medical Center</a:t>
            </a:r>
          </a:p>
          <a:p>
            <a:r>
              <a:rPr lang="en-US" b="1" dirty="0"/>
              <a:t>Guardianship Task Force</a:t>
            </a:r>
          </a:p>
          <a:p>
            <a:r>
              <a:rPr lang="en-US" b="1" dirty="0"/>
              <a:t>October 3, 2024</a:t>
            </a:r>
          </a:p>
        </p:txBody>
      </p:sp>
      <p:sp>
        <p:nvSpPr>
          <p:cNvPr id="4" name="Slide Number Placeholder 3">
            <a:extLst>
              <a:ext uri="{FF2B5EF4-FFF2-40B4-BE49-F238E27FC236}">
                <a16:creationId xmlns:a16="http://schemas.microsoft.com/office/drawing/2014/main" id="{11C995D3-F81C-4D9C-8711-AF920B4547CB}"/>
              </a:ext>
            </a:extLst>
          </p:cNvPr>
          <p:cNvSpPr>
            <a:spLocks noGrp="1"/>
          </p:cNvSpPr>
          <p:nvPr>
            <p:ph type="sldNum" sz="quarter" idx="12"/>
          </p:nvPr>
        </p:nvSpPr>
        <p:spPr/>
        <p:txBody>
          <a:bodyPr/>
          <a:lstStyle/>
          <a:p>
            <a:fld id="{5EC18B97-F46B-4ECB-B3A8-67E460B36BD0}" type="slidenum">
              <a:rPr lang="en-US" smtClean="0"/>
              <a:t>1</a:t>
            </a:fld>
            <a:endParaRPr lang="en-US" dirty="0"/>
          </a:p>
        </p:txBody>
      </p:sp>
    </p:spTree>
    <p:extLst>
      <p:ext uri="{BB962C8B-B14F-4D97-AF65-F5344CB8AC3E}">
        <p14:creationId xmlns:p14="http://schemas.microsoft.com/office/powerpoint/2010/main" val="3589650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38B0C535-63C0-4F16-8B24-88B9FC1A4520}"/>
              </a:ext>
            </a:extLst>
          </p:cNvPr>
          <p:cNvSpPr>
            <a:spLocks noGrp="1"/>
          </p:cNvSpPr>
          <p:nvPr>
            <p:ph idx="1"/>
          </p:nvPr>
        </p:nvSpPr>
        <p:spPr>
          <a:xfrm>
            <a:off x="1" y="1363134"/>
            <a:ext cx="11353800" cy="4813830"/>
          </a:xfrm>
        </p:spPr>
        <p:txBody>
          <a:bodyPr>
            <a:normAutofit/>
          </a:bodyPr>
          <a:lstStyle/>
          <a:p>
            <a:pPr marL="0" marR="0" indent="0">
              <a:spcBef>
                <a:spcPts val="0"/>
              </a:spcBef>
              <a:spcAft>
                <a:spcPts val="0"/>
              </a:spcAft>
              <a:buNone/>
            </a:pPr>
            <a:endParaRPr lang="en-US" sz="1400" dirty="0">
              <a:latin typeface="Arial" panose="020B0604020202020204" pitchFamily="34" charset="0"/>
              <a:cs typeface="Arial" panose="020B0604020202020204" pitchFamily="34" charset="0"/>
            </a:endParaRPr>
          </a:p>
          <a:p>
            <a:pPr marL="0" marR="0" indent="0">
              <a:spcBef>
                <a:spcPts val="0"/>
              </a:spcBef>
              <a:spcAft>
                <a:spcPts val="0"/>
              </a:spcAft>
              <a:buNone/>
            </a:pPr>
            <a:r>
              <a:rPr lang="en-US" sz="1400" dirty="0">
                <a:latin typeface="Arial" panose="020B0604020202020204" pitchFamily="34" charset="0"/>
                <a:cs typeface="Arial" panose="020B0604020202020204" pitchFamily="34" charset="0"/>
              </a:rPr>
              <a:t>If a patient has not picked a health care agent, or if no health care agent is available, and the patient is no longer able to make health care decisions personally, as determined by the attending physician and a consulting physician or nurse practitioner, a surrogate has authority to make these decisions. </a:t>
            </a:r>
          </a:p>
          <a:p>
            <a:pPr marL="0" marR="0" indent="0">
              <a:spcBef>
                <a:spcPts val="0"/>
              </a:spcBef>
              <a:spcAft>
                <a:spcPts val="0"/>
              </a:spcAft>
              <a:buNone/>
            </a:pPr>
            <a:endParaRPr lang="en-US" sz="1400" dirty="0">
              <a:latin typeface="Arial" panose="020B0604020202020204" pitchFamily="34" charset="0"/>
              <a:cs typeface="Arial" panose="020B0604020202020204" pitchFamily="34" charset="0"/>
            </a:endParaRPr>
          </a:p>
          <a:p>
            <a:pPr marL="0" marR="0" indent="0">
              <a:spcBef>
                <a:spcPts val="0"/>
              </a:spcBef>
              <a:spcAft>
                <a:spcPts val="0"/>
              </a:spcAft>
              <a:buNone/>
            </a:pPr>
            <a:r>
              <a:rPr lang="en-US" sz="1400" dirty="0">
                <a:latin typeface="Arial" panose="020B0604020202020204" pitchFamily="34" charset="0"/>
                <a:cs typeface="Arial" panose="020B0604020202020204" pitchFamily="34" charset="0"/>
              </a:rPr>
              <a:t>Surrogates are listed in priority order; individuals in a particular class may be consulted only if all individuals in the next higher class are unavailable: </a:t>
            </a:r>
          </a:p>
          <a:p>
            <a:pPr marL="342900" marR="0" indent="-342900">
              <a:spcBef>
                <a:spcPts val="0"/>
              </a:spcBef>
              <a:spcAft>
                <a:spcPts val="0"/>
              </a:spcAft>
              <a:buAutoNum type="arabicParenBoth"/>
            </a:pPr>
            <a:r>
              <a:rPr lang="en-US" sz="1400" dirty="0">
                <a:latin typeface="Arial" panose="020B0604020202020204" pitchFamily="34" charset="0"/>
                <a:cs typeface="Arial" panose="020B0604020202020204" pitchFamily="34" charset="0"/>
              </a:rPr>
              <a:t>A guardian of the person, if one has been appointed </a:t>
            </a:r>
          </a:p>
          <a:p>
            <a:pPr marL="342900" marR="0" indent="-342900">
              <a:spcBef>
                <a:spcPts val="0"/>
              </a:spcBef>
              <a:spcAft>
                <a:spcPts val="0"/>
              </a:spcAft>
              <a:buAutoNum type="arabicParenBoth"/>
            </a:pPr>
            <a:r>
              <a:rPr lang="en-US" sz="1400" dirty="0">
                <a:latin typeface="Arial" panose="020B0604020202020204" pitchFamily="34" charset="0"/>
                <a:cs typeface="Arial" panose="020B0604020202020204" pitchFamily="34" charset="0"/>
              </a:rPr>
              <a:t>The patient’s spouse or domestic partner</a:t>
            </a:r>
          </a:p>
          <a:p>
            <a:pPr marL="342900" marR="0" indent="-342900">
              <a:spcBef>
                <a:spcPts val="0"/>
              </a:spcBef>
              <a:spcAft>
                <a:spcPts val="0"/>
              </a:spcAft>
              <a:buAutoNum type="arabicParenBoth"/>
            </a:pPr>
            <a:r>
              <a:rPr lang="en-US" sz="1400" dirty="0">
                <a:latin typeface="Arial" panose="020B0604020202020204" pitchFamily="34" charset="0"/>
                <a:cs typeface="Arial" panose="020B0604020202020204" pitchFamily="34" charset="0"/>
              </a:rPr>
              <a:t>A child of the patient</a:t>
            </a:r>
          </a:p>
          <a:p>
            <a:pPr marL="342900" marR="0" indent="-342900">
              <a:spcBef>
                <a:spcPts val="0"/>
              </a:spcBef>
              <a:spcAft>
                <a:spcPts val="0"/>
              </a:spcAft>
              <a:buAutoNum type="arabicParenBoth"/>
            </a:pPr>
            <a:r>
              <a:rPr lang="en-US" sz="1400" dirty="0">
                <a:latin typeface="Arial" panose="020B0604020202020204" pitchFamily="34" charset="0"/>
                <a:cs typeface="Arial" panose="020B0604020202020204" pitchFamily="34" charset="0"/>
              </a:rPr>
              <a:t>A parent of the patient</a:t>
            </a:r>
          </a:p>
          <a:p>
            <a:pPr marL="342900" marR="0" indent="-342900">
              <a:spcBef>
                <a:spcPts val="0"/>
              </a:spcBef>
              <a:spcAft>
                <a:spcPts val="0"/>
              </a:spcAft>
              <a:buAutoNum type="arabicParenBoth"/>
            </a:pPr>
            <a:r>
              <a:rPr lang="en-US" sz="1400" dirty="0">
                <a:latin typeface="Arial" panose="020B0604020202020204" pitchFamily="34" charset="0"/>
                <a:cs typeface="Arial" panose="020B0604020202020204" pitchFamily="34" charset="0"/>
              </a:rPr>
              <a:t>An adult brother or sister of the patient</a:t>
            </a:r>
          </a:p>
          <a:p>
            <a:pPr marL="342900" marR="0" indent="-342900">
              <a:spcBef>
                <a:spcPts val="0"/>
              </a:spcBef>
              <a:spcAft>
                <a:spcPts val="0"/>
              </a:spcAft>
              <a:buAutoNum type="arabicParenBoth"/>
            </a:pPr>
            <a:r>
              <a:rPr lang="en-US" sz="1400" dirty="0">
                <a:latin typeface="Arial" panose="020B0604020202020204" pitchFamily="34" charset="0"/>
                <a:cs typeface="Arial" panose="020B0604020202020204" pitchFamily="34" charset="0"/>
              </a:rPr>
              <a:t>A friend or other relative of the patient who briefly describes, in an affidavit, enough regular contact with the patient so as to make the surrogate familiar with the patient’s activities, health, and personal beliefs. </a:t>
            </a:r>
          </a:p>
          <a:p>
            <a:pPr marL="342900" marR="0" indent="-342900">
              <a:spcBef>
                <a:spcPts val="0"/>
              </a:spcBef>
              <a:spcAft>
                <a:spcPts val="0"/>
              </a:spcAft>
              <a:buAutoNum type="arabicParenBoth"/>
            </a:pPr>
            <a:endParaRPr lang="en-US" sz="1400" dirty="0">
              <a:highlight>
                <a:srgbClr val="FFFF00"/>
              </a:highlight>
              <a:latin typeface="Arial" panose="020B0604020202020204" pitchFamily="34" charset="0"/>
              <a:cs typeface="Arial" panose="020B0604020202020204" pitchFamily="34" charset="0"/>
            </a:endParaRPr>
          </a:p>
          <a:p>
            <a:pPr marL="0" marR="0" indent="0">
              <a:spcBef>
                <a:spcPts val="0"/>
              </a:spcBef>
              <a:spcAft>
                <a:spcPts val="0"/>
              </a:spcAft>
              <a:buNone/>
            </a:pPr>
            <a:r>
              <a:rPr lang="en-US" sz="1400" dirty="0">
                <a:highlight>
                  <a:srgbClr val="FFFF00"/>
                </a:highlight>
                <a:latin typeface="Arial" panose="020B0604020202020204" pitchFamily="34" charset="0"/>
                <a:cs typeface="Arial" panose="020B0604020202020204" pitchFamily="34" charset="0"/>
              </a:rPr>
              <a:t>No particular form of affidavit or other documentation of surrogate status is specified in the Act. </a:t>
            </a:r>
            <a:r>
              <a:rPr lang="en-US" sz="1400" dirty="0">
                <a:latin typeface="Arial" panose="020B0604020202020204" pitchFamily="34" charset="0"/>
                <a:cs typeface="Arial" panose="020B0604020202020204" pitchFamily="34" charset="0"/>
              </a:rPr>
              <a:t>An individual who is the subject of a protective order regarding the patient may not be a surrogate. If the patient and the patient’s spouse have executed a separation agreement or one of them has filed for divorce, the patient’s spouse may not be a surrogate.</a:t>
            </a:r>
          </a:p>
          <a:p>
            <a:pPr marL="0" marR="0" indent="0">
              <a:spcBef>
                <a:spcPts val="0"/>
              </a:spcBef>
              <a:spcAft>
                <a:spcPts val="0"/>
              </a:spcAft>
              <a:buNone/>
            </a:pPr>
            <a:endParaRPr lang="en-US" sz="1400" dirty="0">
              <a:solidFill>
                <a:srgbClr val="000000"/>
              </a:solidFill>
              <a:effectLst/>
              <a:latin typeface="Abadi" panose="020B0604020104020204" pitchFamily="34" charset="0"/>
              <a:ea typeface="Calibri" panose="020F0502020204030204" pitchFamily="34" charset="0"/>
            </a:endParaRPr>
          </a:p>
          <a:p>
            <a:pPr marL="0" marR="0" indent="0">
              <a:spcBef>
                <a:spcPts val="0"/>
              </a:spcBef>
              <a:spcAft>
                <a:spcPts val="0"/>
              </a:spcAft>
              <a:buNone/>
            </a:pPr>
            <a:r>
              <a:rPr lang="en-US" sz="1400" dirty="0">
                <a:solidFill>
                  <a:srgbClr val="000000"/>
                </a:solidFill>
                <a:latin typeface="Abadi" panose="020B0604020104020204" pitchFamily="34" charset="0"/>
                <a:ea typeface="Calibri" panose="020F0502020204030204" pitchFamily="34" charset="0"/>
              </a:rPr>
              <a:t> </a:t>
            </a:r>
            <a:endParaRPr lang="en-US" sz="1400" dirty="0">
              <a:solidFill>
                <a:srgbClr val="000000"/>
              </a:solidFill>
              <a:latin typeface="Abadi" panose="020B0604020104020204" pitchFamily="34" charset="0"/>
            </a:endParaRPr>
          </a:p>
          <a:p>
            <a:pPr marL="0" marR="0" indent="0">
              <a:spcBef>
                <a:spcPts val="0"/>
              </a:spcBef>
              <a:spcAft>
                <a:spcPts val="0"/>
              </a:spcAft>
              <a:buNone/>
            </a:pPr>
            <a:endParaRPr lang="en-US" sz="1100" dirty="0">
              <a:solidFill>
                <a:srgbClr val="000000"/>
              </a:solidFill>
              <a:effectLst/>
              <a:latin typeface="Aptos"/>
              <a:ea typeface="Calibri" panose="020F0502020204030204" pitchFamily="34" charset="0"/>
            </a:endParaRPr>
          </a:p>
          <a:p>
            <a:pPr marL="0" marR="0" indent="0">
              <a:spcBef>
                <a:spcPts val="0"/>
              </a:spcBef>
              <a:spcAft>
                <a:spcPts val="0"/>
              </a:spcAft>
              <a:buNone/>
            </a:pPr>
            <a:endParaRPr lang="en-US" sz="1100" dirty="0">
              <a:solidFill>
                <a:srgbClr val="000000"/>
              </a:solidFill>
              <a:latin typeface="Aptos"/>
              <a:ea typeface="Calibri" panose="020F0502020204030204" pitchFamily="34" charset="0"/>
            </a:endParaRPr>
          </a:p>
          <a:p>
            <a:pPr marL="0" marR="0" indent="0">
              <a:spcBef>
                <a:spcPts val="0"/>
              </a:spcBef>
              <a:spcAft>
                <a:spcPts val="0"/>
              </a:spcAft>
              <a:buNone/>
            </a:pPr>
            <a:endParaRPr lang="en-US" sz="1100" dirty="0">
              <a:solidFill>
                <a:srgbClr val="002060"/>
              </a:solidFill>
              <a:effectLst/>
              <a:latin typeface="Aptos"/>
              <a:ea typeface="Calibri" panose="020F0502020204030204" pitchFamily="34" charset="0"/>
            </a:endParaRPr>
          </a:p>
          <a:p>
            <a:pPr marL="0" marR="0" indent="0">
              <a:spcBef>
                <a:spcPts val="0"/>
              </a:spcBef>
              <a:spcAft>
                <a:spcPts val="0"/>
              </a:spcAft>
              <a:buNone/>
            </a:pPr>
            <a:r>
              <a:rPr lang="en-US" sz="1500" dirty="0">
                <a:solidFill>
                  <a:srgbClr val="002060"/>
                </a:solidFill>
                <a:effectLst/>
                <a:latin typeface="Aptos"/>
                <a:ea typeface="Calibri" panose="020F0502020204030204" pitchFamily="34" charset="0"/>
              </a:rPr>
              <a:t>https://www.marylandattorneygeneral.gov/Health%20Policy%20Documents/HCDAsummary.pdf</a:t>
            </a:r>
          </a:p>
          <a:p>
            <a:pPr marL="0" marR="0" indent="0">
              <a:spcBef>
                <a:spcPts val="0"/>
              </a:spcBef>
              <a:spcAft>
                <a:spcPts val="0"/>
              </a:spcAft>
              <a:buNone/>
            </a:pPr>
            <a:endParaRPr lang="en-US" sz="1500" dirty="0">
              <a:solidFill>
                <a:srgbClr val="000000"/>
              </a:solidFill>
              <a:effectLst/>
              <a:latin typeface="Aptos"/>
              <a:ea typeface="Calibri" panose="020F0502020204030204" pitchFamily="34" charset="0"/>
            </a:endParaRPr>
          </a:p>
          <a:p>
            <a:pPr marL="0" marR="0" indent="0">
              <a:spcBef>
                <a:spcPts val="0"/>
              </a:spcBef>
              <a:spcAft>
                <a:spcPts val="0"/>
              </a:spcAft>
              <a:buNone/>
            </a:pPr>
            <a:endParaRPr lang="en-US" sz="1500" dirty="0">
              <a:solidFill>
                <a:srgbClr val="000000"/>
              </a:solidFill>
              <a:latin typeface="Aptos"/>
              <a:ea typeface="Calibri" panose="020F0502020204030204" pitchFamily="34" charset="0"/>
            </a:endParaRPr>
          </a:p>
          <a:p>
            <a:pPr marL="0" marR="0" indent="0">
              <a:spcBef>
                <a:spcPts val="0"/>
              </a:spcBef>
              <a:spcAft>
                <a:spcPts val="0"/>
              </a:spcAft>
              <a:buNone/>
            </a:pPr>
            <a:endParaRPr lang="en-US" sz="1500" dirty="0">
              <a:effectLst/>
              <a:latin typeface="Calibri" panose="020F0502020204030204" pitchFamily="34" charset="0"/>
              <a:ea typeface="Calibri" panose="020F0502020204030204" pitchFamily="34" charset="0"/>
            </a:endParaRPr>
          </a:p>
          <a:p>
            <a:pPr marL="0" indent="0">
              <a:buNone/>
            </a:pPr>
            <a:endParaRPr lang="en-US" sz="1500"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E393DFB-A426-4088-BDF2-CD4422C7CB03}"/>
              </a:ext>
            </a:extLst>
          </p:cNvPr>
          <p:cNvSpPr txBox="1"/>
          <p:nvPr/>
        </p:nvSpPr>
        <p:spPr>
          <a:xfrm>
            <a:off x="0" y="365125"/>
            <a:ext cx="11722873" cy="584775"/>
          </a:xfrm>
          <a:prstGeom prst="rect">
            <a:avLst/>
          </a:prstGeom>
          <a:noFill/>
        </p:spPr>
        <p:txBody>
          <a:bodyPr wrap="square" rtlCol="0">
            <a:spAutoFit/>
          </a:bodyPr>
          <a:lstStyle/>
          <a:p>
            <a:r>
              <a:rPr lang="en-US" sz="3200" b="1" dirty="0">
                <a:solidFill>
                  <a:srgbClr val="002060"/>
                </a:solidFill>
                <a:latin typeface="Arial" panose="020B0604020202020204" pitchFamily="34" charset="0"/>
                <a:cs typeface="Arial" panose="020B0604020202020204" pitchFamily="34" charset="0"/>
              </a:rPr>
              <a:t>Identifying a Legally Authorized Decision Maker</a:t>
            </a:r>
          </a:p>
        </p:txBody>
      </p:sp>
    </p:spTree>
    <p:extLst>
      <p:ext uri="{BB962C8B-B14F-4D97-AF65-F5344CB8AC3E}">
        <p14:creationId xmlns:p14="http://schemas.microsoft.com/office/powerpoint/2010/main" val="3548669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38B0C535-63C0-4F16-8B24-88B9FC1A4520}"/>
              </a:ext>
            </a:extLst>
          </p:cNvPr>
          <p:cNvSpPr>
            <a:spLocks noGrp="1"/>
          </p:cNvSpPr>
          <p:nvPr>
            <p:ph idx="1"/>
          </p:nvPr>
        </p:nvSpPr>
        <p:spPr>
          <a:xfrm>
            <a:off x="1" y="1279782"/>
            <a:ext cx="11353800" cy="4897181"/>
          </a:xfrm>
        </p:spPr>
        <p:txBody>
          <a:bodyPr>
            <a:normAutofit/>
          </a:body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400" dirty="0">
                <a:solidFill>
                  <a:srgbClr val="002060"/>
                </a:solidFill>
                <a:latin typeface="Arial" panose="020B0604020202020204" pitchFamily="34" charset="0"/>
                <a:cs typeface="Arial" panose="020B0604020202020204" pitchFamily="34" charset="0"/>
              </a:rPr>
              <a:t>CMS Conditions of Participation mandate that t</a:t>
            </a:r>
            <a:r>
              <a:rPr kumimoji="0" lang="en-US" sz="1400" b="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he hospital's discharge planning process must require regular re-evaluation of the patient's condition to identify changes that require modification of the discharge plan. The discharge plan must be updated, as needed, to reflect these changes.</a:t>
            </a:r>
            <a:endPar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20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0"/>
              </a:spcBef>
              <a:spcAft>
                <a:spcPts val="0"/>
              </a:spcAft>
              <a:buNone/>
            </a:pPr>
            <a:r>
              <a:rPr lang="en-US" sz="20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Daily Interdisciplinary Rounds</a:t>
            </a:r>
          </a:p>
          <a:p>
            <a:pPr marL="0" marR="0" indent="0">
              <a:spcBef>
                <a:spcPts val="0"/>
              </a:spcBef>
              <a:spcAft>
                <a:spcPts val="0"/>
              </a:spcAft>
              <a:buNone/>
            </a:pPr>
            <a:endParaRPr lang="en-US"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0"/>
              </a:spcBef>
              <a:spcAft>
                <a:spcPts val="0"/>
              </a:spcAft>
              <a:buNone/>
            </a:pPr>
            <a:r>
              <a:rPr lang="en-US" sz="1400" dirty="0">
                <a:solidFill>
                  <a:srgbClr val="002060"/>
                </a:solidFill>
                <a:latin typeface="Arial" panose="020B0604020202020204" pitchFamily="34" charset="0"/>
                <a:ea typeface="Times New Roman" panose="02020603050405020304" pitchFamily="18" charset="0"/>
                <a:cs typeface="Arial" panose="020B0604020202020204" pitchFamily="34" charset="0"/>
              </a:rPr>
              <a:t>	-ongoing capacity evaluations</a:t>
            </a:r>
          </a:p>
          <a:p>
            <a:pPr marL="0" marR="0" indent="0">
              <a:spcBef>
                <a:spcPts val="0"/>
              </a:spcBef>
              <a:spcAft>
                <a:spcPts val="0"/>
              </a:spcAft>
              <a:buNone/>
            </a:pPr>
            <a:r>
              <a:rPr lang="en-US"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-review of patient’s condition and recommended course</a:t>
            </a:r>
            <a:r>
              <a:rPr lang="en-US" sz="1400" dirty="0">
                <a:solidFill>
                  <a:srgbClr val="002060"/>
                </a:solidFill>
                <a:latin typeface="Arial" panose="020B0604020202020204" pitchFamily="34" charset="0"/>
                <a:ea typeface="Times New Roman" panose="02020603050405020304" pitchFamily="18" charset="0"/>
                <a:cs typeface="Arial" panose="020B0604020202020204" pitchFamily="34" charset="0"/>
              </a:rPr>
              <a:t> of</a:t>
            </a:r>
            <a:r>
              <a:rPr lang="en-US"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treatment</a:t>
            </a:r>
          </a:p>
          <a:p>
            <a:pPr marL="0" marR="0" indent="0">
              <a:spcBef>
                <a:spcPts val="0"/>
              </a:spcBef>
              <a:spcAft>
                <a:spcPts val="0"/>
              </a:spcAft>
              <a:buNone/>
            </a:pPr>
            <a:r>
              <a:rPr lang="en-US" sz="1400"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endParaRPr lang="en-US"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0"/>
              </a:spcBef>
              <a:spcAft>
                <a:spcPts val="0"/>
              </a:spcAft>
              <a:buNone/>
            </a:pPr>
            <a:r>
              <a:rPr lang="en-US" sz="2000" dirty="0">
                <a:solidFill>
                  <a:srgbClr val="002060"/>
                </a:solidFill>
                <a:latin typeface="Arial" panose="020B0604020202020204" pitchFamily="34" charset="0"/>
                <a:ea typeface="Times New Roman" panose="02020603050405020304" pitchFamily="18" charset="0"/>
                <a:cs typeface="Arial" panose="020B0604020202020204" pitchFamily="34" charset="0"/>
              </a:rPr>
              <a:t>Progression of Care</a:t>
            </a:r>
          </a:p>
          <a:p>
            <a:pPr marL="0" marR="0" indent="0">
              <a:spcBef>
                <a:spcPts val="0"/>
              </a:spcBef>
              <a:spcAft>
                <a:spcPts val="0"/>
              </a:spcAft>
              <a:buNone/>
            </a:pPr>
            <a:endParaRPr lang="en-US" sz="20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0"/>
              </a:spcBef>
              <a:spcAft>
                <a:spcPts val="0"/>
              </a:spcAft>
              <a:buNone/>
            </a:pPr>
            <a:r>
              <a:rPr lang="en-US" sz="1400" dirty="0">
                <a:solidFill>
                  <a:srgbClr val="002060"/>
                </a:solidFill>
                <a:latin typeface="Arial" panose="020B0604020202020204" pitchFamily="34" charset="0"/>
                <a:ea typeface="Times New Roman" panose="02020603050405020304" pitchFamily="18" charset="0"/>
                <a:cs typeface="Arial" panose="020B0604020202020204" pitchFamily="34" charset="0"/>
              </a:rPr>
              <a:t>	-The right care at the right time in the right place</a:t>
            </a:r>
          </a:p>
          <a:p>
            <a:pPr marL="0" marR="0" indent="0">
              <a:spcBef>
                <a:spcPts val="0"/>
              </a:spcBef>
              <a:spcAft>
                <a:spcPts val="0"/>
              </a:spcAft>
              <a:buNone/>
            </a:pPr>
            <a:r>
              <a:rPr lang="en-US" sz="1400" dirty="0">
                <a:solidFill>
                  <a:srgbClr val="002060"/>
                </a:solidFill>
                <a:latin typeface="Arial" panose="020B0604020202020204" pitchFamily="34" charset="0"/>
                <a:ea typeface="Times New Roman" panose="02020603050405020304" pitchFamily="18" charset="0"/>
                <a:cs typeface="Arial" panose="020B0604020202020204" pitchFamily="34" charset="0"/>
              </a:rPr>
              <a:t>	-What does the patient need WHILE in the hospital?</a:t>
            </a:r>
          </a:p>
          <a:p>
            <a:pPr marL="0" marR="0" indent="0">
              <a:spcBef>
                <a:spcPts val="0"/>
              </a:spcBef>
              <a:spcAft>
                <a:spcPts val="0"/>
              </a:spcAft>
              <a:buNone/>
            </a:pPr>
            <a:r>
              <a:rPr lang="en-US" sz="1400" dirty="0">
                <a:solidFill>
                  <a:srgbClr val="002060"/>
                </a:solidFill>
                <a:latin typeface="Arial" panose="020B0604020202020204" pitchFamily="34" charset="0"/>
                <a:ea typeface="Times New Roman" panose="02020603050405020304" pitchFamily="18" charset="0"/>
                <a:cs typeface="Arial" panose="020B0604020202020204" pitchFamily="34" charset="0"/>
              </a:rPr>
              <a:t>	-Reduce delays in access to care</a:t>
            </a:r>
          </a:p>
          <a:p>
            <a:pPr marL="0" marR="0" indent="0">
              <a:spcBef>
                <a:spcPts val="0"/>
              </a:spcBef>
              <a:spcAft>
                <a:spcPts val="0"/>
              </a:spcAft>
              <a:buNone/>
            </a:pPr>
            <a:r>
              <a:rPr lang="en-US" sz="1400" dirty="0">
                <a:solidFill>
                  <a:srgbClr val="002060"/>
                </a:solidFill>
                <a:latin typeface="Arial" panose="020B0604020202020204" pitchFamily="34" charset="0"/>
                <a:ea typeface="Times New Roman" panose="02020603050405020304" pitchFamily="18" charset="0"/>
                <a:cs typeface="Arial" panose="020B0604020202020204" pitchFamily="34" charset="0"/>
              </a:rPr>
              <a:t>	-Minimize suffering and alleviate symptoms</a:t>
            </a:r>
          </a:p>
          <a:p>
            <a:pPr marL="0" marR="0" indent="0">
              <a:spcBef>
                <a:spcPts val="0"/>
              </a:spcBef>
              <a:spcAft>
                <a:spcPts val="0"/>
              </a:spcAft>
              <a:buNone/>
            </a:pPr>
            <a:r>
              <a:rPr lang="en-US" sz="1400" dirty="0">
                <a:solidFill>
                  <a:srgbClr val="002060"/>
                </a:solidFill>
                <a:latin typeface="Arial" panose="020B0604020202020204" pitchFamily="34" charset="0"/>
                <a:ea typeface="Times New Roman" panose="02020603050405020304" pitchFamily="18" charset="0"/>
                <a:cs typeface="Arial" panose="020B0604020202020204" pitchFamily="34" charset="0"/>
              </a:rPr>
              <a:t>	-Align care with the patient’s values </a:t>
            </a:r>
          </a:p>
          <a:p>
            <a:pPr marL="0" marR="0" indent="0">
              <a:spcBef>
                <a:spcPts val="0"/>
              </a:spcBef>
              <a:spcAft>
                <a:spcPts val="0"/>
              </a:spcAft>
              <a:buNone/>
            </a:pPr>
            <a:r>
              <a:rPr lang="en-US" sz="1400" dirty="0">
                <a:solidFill>
                  <a:srgbClr val="002060"/>
                </a:solidFill>
                <a:latin typeface="Arial" panose="020B0604020202020204" pitchFamily="34" charset="0"/>
                <a:ea typeface="Times New Roman" panose="02020603050405020304" pitchFamily="18" charset="0"/>
                <a:cs typeface="Arial" panose="020B0604020202020204" pitchFamily="34" charset="0"/>
              </a:rPr>
              <a:t>	-Appropriate utilization of hospital services</a:t>
            </a:r>
          </a:p>
          <a:p>
            <a:pPr marL="0" marR="0" indent="0">
              <a:spcBef>
                <a:spcPts val="0"/>
              </a:spcBef>
              <a:spcAft>
                <a:spcPts val="0"/>
              </a:spcAft>
              <a:buNone/>
            </a:pPr>
            <a:endParaRPr lang="en-US" dirty="0">
              <a:solidFill>
                <a:srgbClr val="000000"/>
              </a:solidFill>
              <a:latin typeface="Aptos"/>
              <a:ea typeface="Times New Roman" panose="02020603050405020304" pitchFamily="18" charset="0"/>
            </a:endParaRPr>
          </a:p>
          <a:p>
            <a:pPr marL="0" marR="0" indent="0">
              <a:spcBef>
                <a:spcPts val="0"/>
              </a:spcBef>
              <a:spcAft>
                <a:spcPts val="0"/>
              </a:spcAft>
              <a:buNone/>
            </a:pPr>
            <a:endParaRPr lang="en-US" dirty="0">
              <a:solidFill>
                <a:srgbClr val="000000"/>
              </a:solidFill>
              <a:latin typeface="Aptos"/>
              <a:ea typeface="Times New Roman" panose="02020603050405020304" pitchFamily="18" charset="0"/>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00000"/>
              </a:solidFill>
              <a:effectLst/>
              <a:uLnTx/>
              <a:uFillTx/>
              <a:latin typeface="Aptos"/>
              <a:ea typeface="Times New Roman" panose="02020603050405020304" pitchFamily="18" charset="0"/>
              <a:cs typeface="+mn-cs"/>
            </a:endParaRPr>
          </a:p>
          <a:p>
            <a:pPr marL="0" marR="0" indent="0">
              <a:spcBef>
                <a:spcPts val="0"/>
              </a:spcBef>
              <a:spcAft>
                <a:spcPts val="0"/>
              </a:spcAft>
              <a:buNone/>
            </a:pPr>
            <a:endParaRPr lang="en-US" sz="1500" dirty="0">
              <a:solidFill>
                <a:srgbClr val="000000"/>
              </a:solidFill>
              <a:latin typeface="Aptos"/>
              <a:ea typeface="Calibri" panose="020F0502020204030204" pitchFamily="34" charset="0"/>
            </a:endParaRPr>
          </a:p>
          <a:p>
            <a:pPr marL="0" marR="0" indent="0">
              <a:spcBef>
                <a:spcPts val="0"/>
              </a:spcBef>
              <a:spcAft>
                <a:spcPts val="0"/>
              </a:spcAft>
              <a:buNone/>
            </a:pPr>
            <a:endParaRPr lang="en-US" sz="1500" dirty="0">
              <a:effectLst/>
              <a:latin typeface="Calibri" panose="020F0502020204030204" pitchFamily="34" charset="0"/>
              <a:ea typeface="Calibri" panose="020F0502020204030204" pitchFamily="34" charset="0"/>
            </a:endParaRPr>
          </a:p>
          <a:p>
            <a:pPr marL="0" indent="0">
              <a:buNone/>
            </a:pPr>
            <a:endParaRPr lang="en-US" sz="1500"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49747C2-71D6-486F-9A99-AD8A5931E584}"/>
              </a:ext>
            </a:extLst>
          </p:cNvPr>
          <p:cNvSpPr txBox="1"/>
          <p:nvPr/>
        </p:nvSpPr>
        <p:spPr>
          <a:xfrm>
            <a:off x="0" y="365126"/>
            <a:ext cx="11231033" cy="584775"/>
          </a:xfrm>
          <a:prstGeom prst="rect">
            <a:avLst/>
          </a:prstGeom>
          <a:noFill/>
        </p:spPr>
        <p:txBody>
          <a:bodyPr wrap="square" rtlCol="0">
            <a:spAutoFit/>
          </a:bodyPr>
          <a:lstStyle/>
          <a:p>
            <a:r>
              <a:rPr lang="en-US" sz="3200" b="1" dirty="0">
                <a:solidFill>
                  <a:srgbClr val="002060"/>
                </a:solidFill>
                <a:latin typeface="Arial" panose="020B0604020202020204" pitchFamily="34" charset="0"/>
                <a:cs typeface="Arial" panose="020B0604020202020204" pitchFamily="34" charset="0"/>
              </a:rPr>
              <a:t>Progression of Care Throughout the Hospitalization</a:t>
            </a:r>
          </a:p>
        </p:txBody>
      </p:sp>
    </p:spTree>
    <p:extLst>
      <p:ext uri="{BB962C8B-B14F-4D97-AF65-F5344CB8AC3E}">
        <p14:creationId xmlns:p14="http://schemas.microsoft.com/office/powerpoint/2010/main" val="2161742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E393DFB-A426-4088-BDF2-CD4422C7CB03}"/>
              </a:ext>
            </a:extLst>
          </p:cNvPr>
          <p:cNvSpPr txBox="1"/>
          <p:nvPr/>
        </p:nvSpPr>
        <p:spPr>
          <a:xfrm>
            <a:off x="0" y="365125"/>
            <a:ext cx="11722873" cy="584775"/>
          </a:xfrm>
          <a:prstGeom prst="rect">
            <a:avLst/>
          </a:prstGeom>
          <a:noFill/>
        </p:spPr>
        <p:txBody>
          <a:bodyPr wrap="square" rtlCol="0">
            <a:spAutoFit/>
          </a:bodyPr>
          <a:lstStyle/>
          <a:p>
            <a:r>
              <a:rPr lang="en-US" sz="3200" b="1" dirty="0">
                <a:solidFill>
                  <a:srgbClr val="002060"/>
                </a:solidFill>
                <a:latin typeface="Arial" panose="020B0604020202020204" pitchFamily="34" charset="0"/>
                <a:cs typeface="Arial" panose="020B0604020202020204" pitchFamily="34" charset="0"/>
              </a:rPr>
              <a:t>Mr. D’s Hospitalization Story Continued</a:t>
            </a:r>
          </a:p>
        </p:txBody>
      </p:sp>
      <p:sp>
        <p:nvSpPr>
          <p:cNvPr id="7" name="TextBox 6">
            <a:extLst>
              <a:ext uri="{FF2B5EF4-FFF2-40B4-BE49-F238E27FC236}">
                <a16:creationId xmlns:a16="http://schemas.microsoft.com/office/drawing/2014/main" id="{DE916D50-C5DF-4A03-8E23-F87A4DE800D1}"/>
              </a:ext>
            </a:extLst>
          </p:cNvPr>
          <p:cNvSpPr txBox="1"/>
          <p:nvPr/>
        </p:nvSpPr>
        <p:spPr>
          <a:xfrm>
            <a:off x="219075" y="1496425"/>
            <a:ext cx="8991600" cy="6355586"/>
          </a:xfrm>
          <a:prstGeom prst="rect">
            <a:avLst/>
          </a:prstGeom>
          <a:noFill/>
        </p:spPr>
        <p:txBody>
          <a:bodyPr wrap="square">
            <a:spAutoFit/>
          </a:bodyPr>
          <a:lstStyle/>
          <a:p>
            <a:pPr algn="l" rtl="0"/>
            <a:endParaRPr lang="en-US" sz="1200" b="0" i="0" u="none" strike="noStrike" baseline="0" dirty="0">
              <a:solidFill>
                <a:srgbClr val="000000"/>
              </a:solidFill>
              <a:latin typeface="inherit"/>
            </a:endParaRPr>
          </a:p>
          <a:p>
            <a:pPr algn="l"/>
            <a:r>
              <a:rPr lang="en-US" sz="1200" i="0" u="none" strike="noStrike" baseline="0" dirty="0">
                <a:solidFill>
                  <a:srgbClr val="002060"/>
                </a:solidFill>
                <a:latin typeface="Arial" panose="020B0604020202020204" pitchFamily="34" charset="0"/>
                <a:cs typeface="Arial" panose="020B0604020202020204" pitchFamily="34" charset="0"/>
              </a:rPr>
              <a:t> </a:t>
            </a:r>
            <a:r>
              <a:rPr lang="en-US" sz="1600" i="0" u="none" strike="noStrike" baseline="0" dirty="0">
                <a:solidFill>
                  <a:srgbClr val="002060"/>
                </a:solidFill>
                <a:latin typeface="Arial" panose="020B0604020202020204" pitchFamily="34" charset="0"/>
                <a:cs typeface="Arial" panose="020B0604020202020204" pitchFamily="34" charset="0"/>
              </a:rPr>
              <a:t>Mr</a:t>
            </a:r>
            <a:r>
              <a:rPr lang="en-US" sz="1600" dirty="0">
                <a:solidFill>
                  <a:srgbClr val="002060"/>
                </a:solidFill>
                <a:latin typeface="Arial" panose="020B0604020202020204" pitchFamily="34" charset="0"/>
                <a:cs typeface="Arial" panose="020B0604020202020204" pitchFamily="34" charset="0"/>
              </a:rPr>
              <a:t>. D remains hospitalized and has been agitated and confused. He has a personal safety attendant in his room and a security detail because of aggressive outbursts.</a:t>
            </a:r>
          </a:p>
          <a:p>
            <a:pPr algn="l"/>
            <a:endParaRPr lang="en-US" sz="1600" dirty="0">
              <a:solidFill>
                <a:srgbClr val="002060"/>
              </a:solidFill>
              <a:latin typeface="Arial" panose="020B0604020202020204" pitchFamily="34" charset="0"/>
              <a:cs typeface="Arial" panose="020B0604020202020204" pitchFamily="34" charset="0"/>
            </a:endParaRPr>
          </a:p>
          <a:p>
            <a:pPr algn="l" rtl="0"/>
            <a:r>
              <a:rPr lang="en-US" sz="1600" dirty="0">
                <a:solidFill>
                  <a:srgbClr val="002060"/>
                </a:solidFill>
                <a:latin typeface="Arial" panose="020B0604020202020204" pitchFamily="34" charset="0"/>
                <a:cs typeface="Arial" panose="020B0604020202020204" pitchFamily="34" charset="0"/>
              </a:rPr>
              <a:t>Geriatric and Psychiatric consult services are following.</a:t>
            </a:r>
          </a:p>
          <a:p>
            <a:pPr algn="l" rtl="0"/>
            <a:endParaRPr lang="en-US" sz="1600" dirty="0">
              <a:solidFill>
                <a:srgbClr val="002060"/>
              </a:solidFill>
              <a:latin typeface="Arial" panose="020B0604020202020204" pitchFamily="34" charset="0"/>
              <a:cs typeface="Arial" panose="020B0604020202020204" pitchFamily="34" charset="0"/>
            </a:endParaRPr>
          </a:p>
          <a:p>
            <a:pPr algn="l" rtl="0"/>
            <a:r>
              <a:rPr lang="en-US" sz="1600" b="0" i="0" u="none" strike="noStrike" baseline="0" dirty="0">
                <a:solidFill>
                  <a:srgbClr val="002060"/>
                </a:solidFill>
                <a:latin typeface="Arial" panose="020B0604020202020204" pitchFamily="34" charset="0"/>
              </a:rPr>
              <a:t>“There may be an underlying neurocognitive disorder, or a psychiatric history however it is difficult to assess given that we have no previous history and we are currently attempting to reach out to family.  Patient's son-in-law was reached out to recently and he reported that the patient allegedly stole property and money from him.  Medications are being titrated to help with behavioral symptoms”.</a:t>
            </a:r>
          </a:p>
          <a:p>
            <a:pPr algn="l"/>
            <a:endParaRPr lang="en-US" sz="1600" dirty="0">
              <a:solidFill>
                <a:srgbClr val="002060"/>
              </a:solidFill>
              <a:latin typeface="Arial" panose="020B0604020202020204" pitchFamily="34" charset="0"/>
              <a:cs typeface="Arial" panose="020B0604020202020204" pitchFamily="34" charset="0"/>
            </a:endParaRPr>
          </a:p>
          <a:p>
            <a:pPr algn="l"/>
            <a:r>
              <a:rPr lang="en-US" sz="1600" dirty="0">
                <a:solidFill>
                  <a:srgbClr val="002060"/>
                </a:solidFill>
                <a:latin typeface="Arial" panose="020B0604020202020204" pitchFamily="34" charset="0"/>
                <a:cs typeface="Arial" panose="020B0604020202020204" pitchFamily="34" charset="0"/>
              </a:rPr>
              <a:t>Son in law has been located and has agreed to be “emergency contact” until estranged sister can be reached.   He does not want to serve as surrogate decision maker. </a:t>
            </a:r>
            <a:r>
              <a:rPr lang="en-US" sz="1600" dirty="0">
                <a:solidFill>
                  <a:srgbClr val="00B050"/>
                </a:solidFill>
                <a:latin typeface="Arial" panose="020B0604020202020204" pitchFamily="34" charset="0"/>
                <a:cs typeface="Arial" panose="020B0604020202020204" pitchFamily="34" charset="0"/>
              </a:rPr>
              <a:t>Hospital Day 18</a:t>
            </a:r>
          </a:p>
          <a:p>
            <a:pPr algn="l"/>
            <a:endParaRPr lang="en-US" sz="1600" dirty="0">
              <a:solidFill>
                <a:srgbClr val="002060"/>
              </a:solidFill>
              <a:latin typeface="Arial" panose="020B0604020202020204" pitchFamily="34" charset="0"/>
              <a:cs typeface="Arial" panose="020B0604020202020204" pitchFamily="34" charset="0"/>
            </a:endParaRPr>
          </a:p>
          <a:p>
            <a:pPr algn="l"/>
            <a:r>
              <a:rPr lang="en-US" sz="1600" dirty="0">
                <a:solidFill>
                  <a:srgbClr val="002060"/>
                </a:solidFill>
                <a:latin typeface="Arial" panose="020B0604020202020204" pitchFamily="34" charset="0"/>
                <a:cs typeface="Arial" panose="020B0604020202020204" pitchFamily="34" charset="0"/>
              </a:rPr>
              <a:t>No success reaching any other family members.   Patient is now at </a:t>
            </a:r>
            <a:r>
              <a:rPr lang="en-US" sz="1600" dirty="0">
                <a:solidFill>
                  <a:srgbClr val="00B050"/>
                </a:solidFill>
                <a:latin typeface="Arial" panose="020B0604020202020204" pitchFamily="34" charset="0"/>
                <a:cs typeface="Arial" panose="020B0604020202020204" pitchFamily="34" charset="0"/>
              </a:rPr>
              <a:t>hospital day 20 </a:t>
            </a:r>
            <a:r>
              <a:rPr lang="en-US" sz="1600" dirty="0">
                <a:solidFill>
                  <a:srgbClr val="002060"/>
                </a:solidFill>
                <a:latin typeface="Arial" panose="020B0604020202020204" pitchFamily="34" charset="0"/>
                <a:cs typeface="Arial" panose="020B0604020202020204" pitchFamily="34" charset="0"/>
              </a:rPr>
              <a:t>without representation.   Discussion ensues with Hospital Counsel to determine whether guardianship should be pursued.</a:t>
            </a:r>
          </a:p>
          <a:p>
            <a:pPr algn="l"/>
            <a:endParaRPr lang="en-US" sz="1600" dirty="0">
              <a:solidFill>
                <a:srgbClr val="00B050"/>
              </a:solidFill>
              <a:latin typeface="Arial" panose="020B0604020202020204" pitchFamily="34" charset="0"/>
              <a:cs typeface="Arial" panose="020B0604020202020204" pitchFamily="34" charset="0"/>
            </a:endParaRPr>
          </a:p>
          <a:p>
            <a:pPr algn="l"/>
            <a:endParaRPr lang="en-US" sz="1600" dirty="0">
              <a:solidFill>
                <a:srgbClr val="00B050"/>
              </a:solidFill>
              <a:latin typeface="Arial" panose="020B0604020202020204" pitchFamily="34" charset="0"/>
              <a:cs typeface="Arial" panose="020B0604020202020204" pitchFamily="34" charset="0"/>
            </a:endParaRPr>
          </a:p>
          <a:p>
            <a:pPr algn="l"/>
            <a:r>
              <a:rPr lang="en-US" sz="1600" b="0" i="0" u="none" strike="noStrike" baseline="0" dirty="0">
                <a:latin typeface="Arial" panose="020B0604020202020204" pitchFamily="34" charset="0"/>
              </a:rPr>
              <a:t> </a:t>
            </a:r>
          </a:p>
          <a:p>
            <a:pPr algn="l" rtl="0"/>
            <a:r>
              <a:rPr lang="en-US" sz="1200" dirty="0">
                <a:solidFill>
                  <a:srgbClr val="002060"/>
                </a:solidFill>
                <a:latin typeface="Arial" panose="020B0604020202020204" pitchFamily="34" charset="0"/>
                <a:cs typeface="Arial" panose="020B0604020202020204" pitchFamily="34" charset="0"/>
              </a:rPr>
              <a:t> </a:t>
            </a:r>
            <a:endParaRPr lang="en-US" sz="1200" dirty="0">
              <a:solidFill>
                <a:srgbClr val="00B050"/>
              </a:solidFill>
              <a:latin typeface="Arial" panose="020B0604020202020204" pitchFamily="34" charset="0"/>
              <a:cs typeface="Arial" panose="020B0604020202020204" pitchFamily="34" charset="0"/>
            </a:endParaRPr>
          </a:p>
          <a:p>
            <a:pPr algn="l" rtl="0"/>
            <a:r>
              <a:rPr lang="en-US" sz="1100" b="1" dirty="0">
                <a:solidFill>
                  <a:srgbClr val="002060"/>
                </a:solidFill>
                <a:latin typeface="Arial" panose="020B0604020202020204" pitchFamily="34" charset="0"/>
                <a:cs typeface="Arial" panose="020B0604020202020204" pitchFamily="34" charset="0"/>
              </a:rPr>
              <a:t> </a:t>
            </a:r>
          </a:p>
          <a:p>
            <a:pPr algn="l" rtl="0"/>
            <a:endParaRPr lang="en-US" sz="1000" b="0" i="0" u="none" strike="noStrike" baseline="0" dirty="0">
              <a:solidFill>
                <a:srgbClr val="000000"/>
              </a:solidFill>
              <a:latin typeface="Arial" panose="020B0604020202020204" pitchFamily="34" charset="0"/>
            </a:endParaRPr>
          </a:p>
          <a:p>
            <a:pPr algn="l" rtl="0"/>
            <a:endParaRPr lang="en-US" sz="1100" b="0" i="0" u="none" strike="noStrike" baseline="0" dirty="0">
              <a:solidFill>
                <a:srgbClr val="000000"/>
              </a:solidFill>
              <a:latin typeface="inherit"/>
            </a:endParaRPr>
          </a:p>
          <a:p>
            <a:pPr algn="l" rtl="0"/>
            <a:endParaRPr lang="en-US" sz="1100" b="0" i="0" u="none" strike="noStrike" baseline="0" dirty="0">
              <a:solidFill>
                <a:srgbClr val="000000"/>
              </a:solidFill>
              <a:latin typeface="inherit"/>
            </a:endParaRPr>
          </a:p>
          <a:p>
            <a:pPr algn="l" rtl="0"/>
            <a:r>
              <a:rPr lang="en-US" sz="1000" b="0" i="0" u="none" strike="noStrike" baseline="0" dirty="0">
                <a:solidFill>
                  <a:srgbClr val="000000"/>
                </a:solidFill>
                <a:latin typeface="Arial" panose="020B0604020202020204" pitchFamily="34" charset="0"/>
              </a:rPr>
              <a:t>	</a:t>
            </a:r>
          </a:p>
          <a:p>
            <a:endParaRPr lang="en-US" sz="10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2321749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38B0C535-63C0-4F16-8B24-88B9FC1A4520}"/>
              </a:ext>
            </a:extLst>
          </p:cNvPr>
          <p:cNvSpPr>
            <a:spLocks noGrp="1"/>
          </p:cNvSpPr>
          <p:nvPr>
            <p:ph idx="1"/>
          </p:nvPr>
        </p:nvSpPr>
        <p:spPr>
          <a:xfrm>
            <a:off x="1" y="1343600"/>
            <a:ext cx="11353800" cy="4833363"/>
          </a:xfrm>
        </p:spPr>
        <p:txBody>
          <a:bodyPr>
            <a:normAutofit/>
          </a:bodyPr>
          <a:lstStyle/>
          <a:p>
            <a:pPr marL="0" marR="0" indent="0">
              <a:spcBef>
                <a:spcPts val="0"/>
              </a:spcBef>
              <a:spcAft>
                <a:spcPts val="0"/>
              </a:spcAft>
              <a:buNone/>
            </a:pPr>
            <a:r>
              <a:rPr lang="en-US" sz="2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All efforts to locate a surrogate have been exhausted</a:t>
            </a:r>
            <a:endPar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0"/>
              </a:spcBef>
              <a:spcAft>
                <a:spcPts val="0"/>
              </a:spcAft>
              <a:buNone/>
            </a:pPr>
            <a:endPar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Social Work must have proposed recommendation for post hospital care</a:t>
            </a: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Determination of the need for guardian of person, property or both</a:t>
            </a: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Is authorization for end of life decision making authority requested? </a:t>
            </a:r>
            <a:r>
              <a:rPr lang="en-US"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p>
          <a:p>
            <a:pPr>
              <a:spcBef>
                <a:spcPts val="0"/>
              </a:spcBef>
            </a:pPr>
            <a:endParaRPr lang="en-US"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Two certificates of incapacity by two separate licensed physicians who are currently caring for the patient are required </a:t>
            </a:r>
          </a:p>
          <a:p>
            <a:pPr marL="0" marR="0" indent="0">
              <a:spcBef>
                <a:spcPts val="0"/>
              </a:spcBef>
              <a:spcAft>
                <a:spcPts val="0"/>
              </a:spcAft>
              <a:buNone/>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rPr>
              <a:t>Petition is filed</a:t>
            </a:r>
          </a:p>
          <a:p>
            <a:pPr marL="0" marR="0" indent="0">
              <a:spcBef>
                <a:spcPts val="0"/>
              </a:spcBef>
              <a:spcAft>
                <a:spcPts val="0"/>
              </a:spcAft>
              <a:buNone/>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rPr>
              <a:t>Assignment of court appointed counsel</a:t>
            </a:r>
          </a:p>
          <a:p>
            <a:pPr marL="0" marR="0" indent="0">
              <a:spcBef>
                <a:spcPts val="0"/>
              </a:spcBef>
              <a:spcAft>
                <a:spcPts val="0"/>
              </a:spcAft>
              <a:buNone/>
            </a:pPr>
            <a:endParaRPr lang="en-US"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Scheduling of Court Date</a:t>
            </a:r>
          </a:p>
          <a:p>
            <a:pPr marL="0" marR="0" indent="0">
              <a:spcBef>
                <a:spcPts val="0"/>
              </a:spcBef>
              <a:spcAft>
                <a:spcPts val="0"/>
              </a:spcAft>
              <a:buNone/>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rPr>
              <a:t>**May use surrogate for decision making but require guardian of property for access to funds for care</a:t>
            </a:r>
          </a:p>
          <a:p>
            <a:pPr marL="0" marR="0" indent="0">
              <a:spcBef>
                <a:spcPts val="0"/>
              </a:spcBef>
              <a:spcAft>
                <a:spcPts val="0"/>
              </a:spcAft>
              <a:buNone/>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6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2C626998-0C71-4963-9A18-FC448F37A9A2}"/>
              </a:ext>
            </a:extLst>
          </p:cNvPr>
          <p:cNvSpPr txBox="1"/>
          <p:nvPr/>
        </p:nvSpPr>
        <p:spPr>
          <a:xfrm>
            <a:off x="95250" y="447676"/>
            <a:ext cx="8039100" cy="584775"/>
          </a:xfrm>
          <a:prstGeom prst="rect">
            <a:avLst/>
          </a:prstGeom>
          <a:noFill/>
        </p:spPr>
        <p:txBody>
          <a:bodyPr wrap="square" rtlCol="0">
            <a:spAutoFit/>
          </a:bodyPr>
          <a:lstStyle/>
          <a:p>
            <a:r>
              <a:rPr lang="en-US" sz="3200" b="1" dirty="0">
                <a:solidFill>
                  <a:srgbClr val="002060"/>
                </a:solidFill>
                <a:latin typeface="Arial" panose="020B0604020202020204" pitchFamily="34" charset="0"/>
                <a:cs typeface="Arial" panose="020B0604020202020204" pitchFamily="34" charset="0"/>
              </a:rPr>
              <a:t>Discussion with Hospital Counsel</a:t>
            </a:r>
          </a:p>
        </p:txBody>
      </p:sp>
    </p:spTree>
    <p:extLst>
      <p:ext uri="{BB962C8B-B14F-4D97-AF65-F5344CB8AC3E}">
        <p14:creationId xmlns:p14="http://schemas.microsoft.com/office/powerpoint/2010/main" val="1269519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E393DFB-A426-4088-BDF2-CD4422C7CB03}"/>
              </a:ext>
            </a:extLst>
          </p:cNvPr>
          <p:cNvSpPr txBox="1"/>
          <p:nvPr/>
        </p:nvSpPr>
        <p:spPr>
          <a:xfrm>
            <a:off x="0" y="365125"/>
            <a:ext cx="11722873" cy="584775"/>
          </a:xfrm>
          <a:prstGeom prst="rect">
            <a:avLst/>
          </a:prstGeom>
          <a:noFill/>
        </p:spPr>
        <p:txBody>
          <a:bodyPr wrap="square" rtlCol="0">
            <a:spAutoFit/>
          </a:bodyPr>
          <a:lstStyle/>
          <a:p>
            <a:r>
              <a:rPr lang="en-US" sz="3200" b="1" dirty="0">
                <a:solidFill>
                  <a:srgbClr val="002060"/>
                </a:solidFill>
                <a:latin typeface="Arial" panose="020B0604020202020204" pitchFamily="34" charset="0"/>
                <a:cs typeface="Arial" panose="020B0604020202020204" pitchFamily="34" charset="0"/>
              </a:rPr>
              <a:t>Mr. D’s Hospitalization Story Continued</a:t>
            </a:r>
          </a:p>
        </p:txBody>
      </p:sp>
      <p:sp>
        <p:nvSpPr>
          <p:cNvPr id="7" name="TextBox 6">
            <a:extLst>
              <a:ext uri="{FF2B5EF4-FFF2-40B4-BE49-F238E27FC236}">
                <a16:creationId xmlns:a16="http://schemas.microsoft.com/office/drawing/2014/main" id="{DE916D50-C5DF-4A03-8E23-F87A4DE800D1}"/>
              </a:ext>
            </a:extLst>
          </p:cNvPr>
          <p:cNvSpPr txBox="1"/>
          <p:nvPr/>
        </p:nvSpPr>
        <p:spPr>
          <a:xfrm>
            <a:off x="219075" y="1496425"/>
            <a:ext cx="8991600" cy="7155805"/>
          </a:xfrm>
          <a:prstGeom prst="rect">
            <a:avLst/>
          </a:prstGeom>
          <a:noFill/>
        </p:spPr>
        <p:txBody>
          <a:bodyPr wrap="square">
            <a:spAutoFit/>
          </a:bodyPr>
          <a:lstStyle/>
          <a:p>
            <a:pPr algn="l" rtl="0"/>
            <a:r>
              <a:rPr lang="en-US" sz="2000" b="0" i="0" u="none" strike="noStrike" baseline="0" dirty="0">
                <a:solidFill>
                  <a:srgbClr val="002060"/>
                </a:solidFill>
                <a:latin typeface="Arial" panose="020B0604020202020204" pitchFamily="34" charset="0"/>
                <a:cs typeface="Arial" panose="020B0604020202020204" pitchFamily="34" charset="0"/>
              </a:rPr>
              <a:t>Certificates of Incapacitation are completed</a:t>
            </a:r>
          </a:p>
          <a:p>
            <a:pPr algn="l" rtl="0"/>
            <a:r>
              <a:rPr lang="en-US" sz="2000" dirty="0">
                <a:solidFill>
                  <a:srgbClr val="002060"/>
                </a:solidFill>
                <a:latin typeface="Arial" panose="020B0604020202020204" pitchFamily="34" charset="0"/>
                <a:cs typeface="Arial" panose="020B0604020202020204" pitchFamily="34" charset="0"/>
              </a:rPr>
              <a:t>Request for petition sent to outside counsel</a:t>
            </a:r>
          </a:p>
          <a:p>
            <a:pPr algn="l" rtl="0"/>
            <a:r>
              <a:rPr lang="en-US" sz="2000" b="0" i="0" u="none" strike="noStrike" baseline="0" dirty="0">
                <a:solidFill>
                  <a:srgbClr val="002060"/>
                </a:solidFill>
                <a:latin typeface="Arial" panose="020B0604020202020204" pitchFamily="34" charset="0"/>
                <a:cs typeface="Arial" panose="020B0604020202020204" pitchFamily="34" charset="0"/>
              </a:rPr>
              <a:t>Continued re-evaluation of incapacitation and post hospitalization needs.</a:t>
            </a:r>
          </a:p>
          <a:p>
            <a:pPr algn="l" rtl="0"/>
            <a:r>
              <a:rPr lang="en-US" sz="2000" dirty="0">
                <a:solidFill>
                  <a:srgbClr val="002060"/>
                </a:solidFill>
                <a:latin typeface="Arial" panose="020B0604020202020204" pitchFamily="34" charset="0"/>
                <a:cs typeface="Arial" panose="020B0604020202020204" pitchFamily="34" charset="0"/>
              </a:rPr>
              <a:t>ALF recommended and multiple referrals made</a:t>
            </a:r>
            <a:endParaRPr lang="en-US" sz="2000" b="0" i="0" u="none" strike="noStrike" baseline="0" dirty="0">
              <a:solidFill>
                <a:srgbClr val="002060"/>
              </a:solidFill>
              <a:latin typeface="Arial" panose="020B0604020202020204" pitchFamily="34" charset="0"/>
              <a:cs typeface="Arial" panose="020B0604020202020204" pitchFamily="34" charset="0"/>
            </a:endParaRPr>
          </a:p>
          <a:p>
            <a:pPr algn="l" rtl="0"/>
            <a:r>
              <a:rPr lang="en-US" sz="2000" dirty="0">
                <a:solidFill>
                  <a:srgbClr val="002060"/>
                </a:solidFill>
                <a:latin typeface="Arial" panose="020B0604020202020204" pitchFamily="34" charset="0"/>
                <a:cs typeface="Arial" panose="020B0604020202020204" pitchFamily="34" charset="0"/>
              </a:rPr>
              <a:t>No visitors, no calls.</a:t>
            </a:r>
            <a:endParaRPr lang="en-US" sz="2000" b="0" i="0" u="none" strike="noStrike" baseline="0" dirty="0">
              <a:solidFill>
                <a:srgbClr val="002060"/>
              </a:solidFill>
              <a:latin typeface="Arial" panose="020B0604020202020204" pitchFamily="34" charset="0"/>
              <a:cs typeface="Arial" panose="020B0604020202020204" pitchFamily="34" charset="0"/>
            </a:endParaRPr>
          </a:p>
          <a:p>
            <a:pPr algn="l" rtl="0"/>
            <a:r>
              <a:rPr lang="en-US" sz="2000" dirty="0">
                <a:solidFill>
                  <a:srgbClr val="002060"/>
                </a:solidFill>
                <a:latin typeface="Arial" panose="020B0604020202020204" pitchFamily="34" charset="0"/>
                <a:cs typeface="Arial" panose="020B0604020202020204" pitchFamily="34" charset="0"/>
              </a:rPr>
              <a:t>Patient wanting to leave. Recreational therapist working with patient </a:t>
            </a:r>
          </a:p>
          <a:p>
            <a:pPr algn="l" rtl="0"/>
            <a:r>
              <a:rPr lang="en-US" sz="2000" b="0" i="0" u="none" strike="noStrike" baseline="0" dirty="0">
                <a:solidFill>
                  <a:srgbClr val="002060"/>
                </a:solidFill>
                <a:latin typeface="Arial" panose="020B0604020202020204" pitchFamily="34" charset="0"/>
                <a:cs typeface="Arial" panose="020B0604020202020204" pitchFamily="34" charset="0"/>
              </a:rPr>
              <a:t>Medications continue to be titrated</a:t>
            </a:r>
          </a:p>
          <a:p>
            <a:pPr algn="l" rtl="0"/>
            <a:r>
              <a:rPr lang="en-US" sz="2000" dirty="0">
                <a:solidFill>
                  <a:srgbClr val="00B050"/>
                </a:solidFill>
                <a:latin typeface="Arial" panose="020B0604020202020204" pitchFamily="34" charset="0"/>
                <a:cs typeface="Arial" panose="020B0604020202020204" pitchFamily="34" charset="0"/>
              </a:rPr>
              <a:t>Hospital Day 25</a:t>
            </a:r>
          </a:p>
          <a:p>
            <a:pPr algn="l" rtl="0"/>
            <a:endParaRPr lang="en-US" sz="2000" b="0" i="0" u="none" strike="noStrike" baseline="0" dirty="0">
              <a:solidFill>
                <a:srgbClr val="002060"/>
              </a:solidFill>
              <a:latin typeface="Arial" panose="020B0604020202020204" pitchFamily="34" charset="0"/>
              <a:cs typeface="Arial" panose="020B0604020202020204" pitchFamily="34" charset="0"/>
            </a:endParaRPr>
          </a:p>
          <a:p>
            <a:pPr algn="l" rtl="0"/>
            <a:r>
              <a:rPr lang="en-US" sz="2000" dirty="0">
                <a:solidFill>
                  <a:srgbClr val="002060"/>
                </a:solidFill>
                <a:latin typeface="Arial" panose="020B0604020202020204" pitchFamily="34" charset="0"/>
                <a:cs typeface="Arial" panose="020B0604020202020204" pitchFamily="34" charset="0"/>
              </a:rPr>
              <a:t>Hearing Date set for </a:t>
            </a:r>
            <a:r>
              <a:rPr lang="en-US" sz="2000" dirty="0">
                <a:solidFill>
                  <a:srgbClr val="00B050"/>
                </a:solidFill>
                <a:latin typeface="Arial" panose="020B0604020202020204" pitchFamily="34" charset="0"/>
                <a:cs typeface="Arial" panose="020B0604020202020204" pitchFamily="34" charset="0"/>
              </a:rPr>
              <a:t>Hospital Day 56</a:t>
            </a:r>
          </a:p>
          <a:p>
            <a:pPr algn="l"/>
            <a:r>
              <a:rPr lang="en-US" sz="2000" b="0" i="0" u="none" strike="noStrike" baseline="0" dirty="0">
                <a:solidFill>
                  <a:srgbClr val="002060"/>
                </a:solidFill>
                <a:latin typeface="Arial" panose="020B0604020202020204" pitchFamily="34" charset="0"/>
              </a:rPr>
              <a:t>He continues to be assessed as lacking medical decision making capacity. </a:t>
            </a:r>
            <a:r>
              <a:rPr lang="en-US" sz="2000" dirty="0">
                <a:solidFill>
                  <a:srgbClr val="002060"/>
                </a:solidFill>
                <a:latin typeface="Arial" panose="020B0604020202020204" pitchFamily="34" charset="0"/>
              </a:rPr>
              <a:t>S</a:t>
            </a:r>
            <a:r>
              <a:rPr lang="en-US" sz="2000" b="0" i="0" u="none" strike="noStrike" baseline="0" dirty="0">
                <a:solidFill>
                  <a:srgbClr val="002060"/>
                </a:solidFill>
                <a:latin typeface="Arial" panose="020B0604020202020204" pitchFamily="34" charset="0"/>
              </a:rPr>
              <a:t>taff have not been able to locate any family willing to make decisions to date. It is noted that he has been generally calm and pleasant earlier in the day, but tends to have behavioral symptoms starting in the afternoon. He has paced in his room. He has run out of the room, trying to get to an elevator to leave. </a:t>
            </a:r>
          </a:p>
          <a:p>
            <a:pPr algn="l" rtl="0"/>
            <a:endParaRPr lang="en-US" sz="2000" b="0" i="0" u="none" strike="noStrike" baseline="0" dirty="0">
              <a:solidFill>
                <a:srgbClr val="00B050"/>
              </a:solidFill>
              <a:latin typeface="Arial" panose="020B0604020202020204" pitchFamily="34" charset="0"/>
              <a:cs typeface="Arial" panose="020B0604020202020204" pitchFamily="34" charset="0"/>
            </a:endParaRPr>
          </a:p>
          <a:p>
            <a:pPr algn="l"/>
            <a:r>
              <a:rPr lang="en-US" sz="1200" i="0" u="none" strike="noStrike" baseline="0" dirty="0">
                <a:solidFill>
                  <a:srgbClr val="002060"/>
                </a:solidFill>
                <a:latin typeface="Arial" panose="020B0604020202020204" pitchFamily="34" charset="0"/>
                <a:cs typeface="Arial" panose="020B0604020202020204" pitchFamily="34" charset="0"/>
              </a:rPr>
              <a:t> </a:t>
            </a:r>
            <a:r>
              <a:rPr lang="en-US" sz="1600" i="0" u="none" strike="noStrike" baseline="0" dirty="0">
                <a:solidFill>
                  <a:srgbClr val="002060"/>
                </a:solidFill>
                <a:latin typeface="Arial" panose="020B0604020202020204" pitchFamily="34" charset="0"/>
                <a:cs typeface="Arial" panose="020B0604020202020204" pitchFamily="34" charset="0"/>
              </a:rPr>
              <a:t> </a:t>
            </a:r>
            <a:endParaRPr lang="en-US" sz="1600" dirty="0">
              <a:solidFill>
                <a:srgbClr val="002060"/>
              </a:solidFill>
              <a:latin typeface="Arial" panose="020B0604020202020204" pitchFamily="34" charset="0"/>
              <a:cs typeface="Arial" panose="020B0604020202020204" pitchFamily="34" charset="0"/>
            </a:endParaRPr>
          </a:p>
          <a:p>
            <a:pPr algn="l"/>
            <a:endParaRPr lang="en-US" sz="1600" dirty="0">
              <a:solidFill>
                <a:srgbClr val="00B050"/>
              </a:solidFill>
              <a:latin typeface="Arial" panose="020B0604020202020204" pitchFamily="34" charset="0"/>
              <a:cs typeface="Arial" panose="020B0604020202020204" pitchFamily="34" charset="0"/>
            </a:endParaRPr>
          </a:p>
          <a:p>
            <a:pPr algn="l"/>
            <a:endParaRPr lang="en-US" sz="1600" dirty="0">
              <a:solidFill>
                <a:srgbClr val="00B050"/>
              </a:solidFill>
              <a:latin typeface="Arial" panose="020B0604020202020204" pitchFamily="34" charset="0"/>
              <a:cs typeface="Arial" panose="020B0604020202020204" pitchFamily="34" charset="0"/>
            </a:endParaRPr>
          </a:p>
          <a:p>
            <a:pPr algn="l"/>
            <a:r>
              <a:rPr lang="en-US" sz="1600" b="0" i="0" u="none" strike="noStrike" baseline="0" dirty="0">
                <a:latin typeface="Arial" panose="020B0604020202020204" pitchFamily="34" charset="0"/>
              </a:rPr>
              <a:t> </a:t>
            </a:r>
          </a:p>
          <a:p>
            <a:pPr algn="l" rtl="0"/>
            <a:r>
              <a:rPr lang="en-US" sz="1200" dirty="0">
                <a:solidFill>
                  <a:srgbClr val="002060"/>
                </a:solidFill>
                <a:latin typeface="Arial" panose="020B0604020202020204" pitchFamily="34" charset="0"/>
                <a:cs typeface="Arial" panose="020B0604020202020204" pitchFamily="34" charset="0"/>
              </a:rPr>
              <a:t> </a:t>
            </a:r>
            <a:endParaRPr lang="en-US" sz="1200" dirty="0">
              <a:solidFill>
                <a:srgbClr val="00B050"/>
              </a:solidFill>
              <a:latin typeface="Arial" panose="020B0604020202020204" pitchFamily="34" charset="0"/>
              <a:cs typeface="Arial" panose="020B0604020202020204" pitchFamily="34" charset="0"/>
            </a:endParaRPr>
          </a:p>
          <a:p>
            <a:pPr algn="l" rtl="0"/>
            <a:r>
              <a:rPr lang="en-US" sz="1100" b="1" dirty="0">
                <a:solidFill>
                  <a:srgbClr val="002060"/>
                </a:solidFill>
                <a:latin typeface="Arial" panose="020B0604020202020204" pitchFamily="34" charset="0"/>
                <a:cs typeface="Arial" panose="020B0604020202020204" pitchFamily="34" charset="0"/>
              </a:rPr>
              <a:t> </a:t>
            </a:r>
          </a:p>
          <a:p>
            <a:pPr algn="l" rtl="0"/>
            <a:endParaRPr lang="en-US" sz="1000" b="0" i="0" u="none" strike="noStrike" baseline="0" dirty="0">
              <a:solidFill>
                <a:srgbClr val="000000"/>
              </a:solidFill>
              <a:latin typeface="Arial" panose="020B0604020202020204" pitchFamily="34" charset="0"/>
            </a:endParaRPr>
          </a:p>
          <a:p>
            <a:pPr algn="l" rtl="0"/>
            <a:endParaRPr lang="en-US" sz="1100" b="0" i="0" u="none" strike="noStrike" baseline="0" dirty="0">
              <a:solidFill>
                <a:srgbClr val="000000"/>
              </a:solidFill>
              <a:latin typeface="inherit"/>
            </a:endParaRPr>
          </a:p>
          <a:p>
            <a:pPr algn="l" rtl="0"/>
            <a:endParaRPr lang="en-US" sz="1100" b="0" i="0" u="none" strike="noStrike" baseline="0" dirty="0">
              <a:solidFill>
                <a:srgbClr val="000000"/>
              </a:solidFill>
              <a:latin typeface="inherit"/>
            </a:endParaRPr>
          </a:p>
          <a:p>
            <a:pPr algn="l" rtl="0"/>
            <a:r>
              <a:rPr lang="en-US" sz="1000" b="0" i="0" u="none" strike="noStrike" baseline="0" dirty="0">
                <a:solidFill>
                  <a:srgbClr val="000000"/>
                </a:solidFill>
                <a:latin typeface="Arial" panose="020B0604020202020204" pitchFamily="34" charset="0"/>
              </a:rPr>
              <a:t>	</a:t>
            </a:r>
          </a:p>
          <a:p>
            <a:endParaRPr lang="en-US" sz="10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2364440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8ECEE-1774-4A3C-B91A-F3AE8083DD41}"/>
              </a:ext>
            </a:extLst>
          </p:cNvPr>
          <p:cNvSpPr>
            <a:spLocks noGrp="1"/>
          </p:cNvSpPr>
          <p:nvPr>
            <p:ph type="title"/>
          </p:nvPr>
        </p:nvSpPr>
        <p:spPr>
          <a:xfrm>
            <a:off x="85725" y="365125"/>
            <a:ext cx="11268075" cy="805649"/>
          </a:xfrm>
        </p:spPr>
        <p:txBody>
          <a:bodyPr>
            <a:normAutofit/>
          </a:bodyPr>
          <a:lstStyle/>
          <a:p>
            <a:r>
              <a:rPr lang="en-US" sz="3200" b="1" dirty="0">
                <a:latin typeface="Arial" panose="020B0604020202020204" pitchFamily="34" charset="0"/>
                <a:cs typeface="Arial" panose="020B0604020202020204" pitchFamily="34" charset="0"/>
              </a:rPr>
              <a:t>Post Hearing to Discharge</a:t>
            </a:r>
          </a:p>
        </p:txBody>
      </p:sp>
      <p:sp>
        <p:nvSpPr>
          <p:cNvPr id="3" name="Content Placeholder 2">
            <a:extLst>
              <a:ext uri="{FF2B5EF4-FFF2-40B4-BE49-F238E27FC236}">
                <a16:creationId xmlns:a16="http://schemas.microsoft.com/office/drawing/2014/main" id="{D08973FD-8D97-4B8A-9913-DC70A8D0E18E}"/>
              </a:ext>
            </a:extLst>
          </p:cNvPr>
          <p:cNvSpPr>
            <a:spLocks noGrp="1"/>
          </p:cNvSpPr>
          <p:nvPr>
            <p:ph idx="1"/>
          </p:nvPr>
        </p:nvSpPr>
        <p:spPr>
          <a:xfrm>
            <a:off x="85725" y="1314450"/>
            <a:ext cx="11268075" cy="4862513"/>
          </a:xfrm>
        </p:spPr>
        <p:txBody>
          <a:bodyPr>
            <a:normAutofit/>
          </a:bodyPr>
          <a:lstStyle/>
          <a:p>
            <a:pPr marL="0" indent="0">
              <a:buNone/>
            </a:pPr>
            <a:r>
              <a:rPr lang="en-US" sz="1800" dirty="0">
                <a:latin typeface="Arial" panose="020B0604020202020204" pitchFamily="34" charset="0"/>
                <a:cs typeface="Arial" panose="020B0604020202020204" pitchFamily="34" charset="0"/>
              </a:rPr>
              <a:t>Guardian of Person is appointed and court is order obtained by the hospital for patient record.</a:t>
            </a:r>
          </a:p>
          <a:p>
            <a:pPr marL="0" indent="0">
              <a:buNone/>
            </a:pPr>
            <a:r>
              <a:rPr lang="en-US" sz="1800" dirty="0">
                <a:latin typeface="Arial" panose="020B0604020202020204" pitchFamily="34" charset="0"/>
                <a:cs typeface="Arial" panose="020B0604020202020204" pitchFamily="34" charset="0"/>
              </a:rPr>
              <a:t>Hospital begins working with the Guardian of Person on completion of hospital discharge plans</a:t>
            </a:r>
          </a:p>
          <a:p>
            <a:pPr marL="0" indent="0">
              <a:buNone/>
            </a:pPr>
            <a:r>
              <a:rPr lang="en-US" sz="1800" dirty="0">
                <a:latin typeface="Arial" panose="020B0604020202020204" pitchFamily="34" charset="0"/>
                <a:cs typeface="Arial" panose="020B0604020202020204" pitchFamily="34" charset="0"/>
              </a:rPr>
              <a:t>Appointment of the Guardian of Property often delayed</a:t>
            </a:r>
          </a:p>
          <a:p>
            <a:pPr marL="0" indent="0">
              <a:buNone/>
            </a:pPr>
            <a:r>
              <a:rPr lang="en-US" sz="1800" dirty="0">
                <a:latin typeface="Arial" panose="020B0604020202020204" pitchFamily="34" charset="0"/>
                <a:cs typeface="Arial" panose="020B0604020202020204" pitchFamily="34" charset="0"/>
              </a:rPr>
              <a:t>Several post hospital destinations do not receive immediate coverage from payors</a:t>
            </a:r>
          </a:p>
          <a:p>
            <a:pPr marL="0" indent="0">
              <a:buNone/>
            </a:pPr>
            <a:r>
              <a:rPr lang="en-US" sz="1800" dirty="0">
                <a:latin typeface="Arial" panose="020B0604020202020204" pitchFamily="34" charset="0"/>
                <a:cs typeface="Arial" panose="020B0604020202020204" pitchFamily="34" charset="0"/>
              </a:rPr>
              <a:t>	ALF</a:t>
            </a:r>
          </a:p>
          <a:p>
            <a:pPr marL="0" indent="0">
              <a:buNone/>
            </a:pPr>
            <a:r>
              <a:rPr lang="en-US" sz="1800" dirty="0">
                <a:latin typeface="Arial" panose="020B0604020202020204" pitchFamily="34" charset="0"/>
                <a:cs typeface="Arial" panose="020B0604020202020204" pitchFamily="34" charset="0"/>
              </a:rPr>
              <a:t>	Adult Day Care</a:t>
            </a:r>
          </a:p>
          <a:p>
            <a:pPr marL="0" indent="0">
              <a:buNone/>
            </a:pPr>
            <a:r>
              <a:rPr lang="en-US" sz="1800" dirty="0">
                <a:latin typeface="Arial" panose="020B0604020202020204" pitchFamily="34" charset="0"/>
                <a:cs typeface="Arial" panose="020B0604020202020204" pitchFamily="34" charset="0"/>
              </a:rPr>
              <a:t>	Long Term Care</a:t>
            </a:r>
          </a:p>
          <a:p>
            <a:pPr marL="0" indent="0">
              <a:buNone/>
            </a:pPr>
            <a:r>
              <a:rPr lang="en-US" sz="1800" dirty="0">
                <a:latin typeface="Arial" panose="020B0604020202020204" pitchFamily="34" charset="0"/>
                <a:cs typeface="Arial" panose="020B0604020202020204" pitchFamily="34" charset="0"/>
              </a:rPr>
              <a:t>	Group Homes</a:t>
            </a: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Hospitals often assume the cost of the care post discharge in order to open the bed for the next patient.</a:t>
            </a:r>
          </a:p>
          <a:p>
            <a:pPr marL="0" indent="0">
              <a:buNone/>
            </a:pPr>
            <a:endParaRPr lang="en-US" dirty="0"/>
          </a:p>
        </p:txBody>
      </p:sp>
      <p:sp>
        <p:nvSpPr>
          <p:cNvPr id="4" name="Slide Number Placeholder 3">
            <a:extLst>
              <a:ext uri="{FF2B5EF4-FFF2-40B4-BE49-F238E27FC236}">
                <a16:creationId xmlns:a16="http://schemas.microsoft.com/office/drawing/2014/main" id="{0E509314-6D17-415B-AF9C-5D10E526992E}"/>
              </a:ext>
            </a:extLst>
          </p:cNvPr>
          <p:cNvSpPr>
            <a:spLocks noGrp="1"/>
          </p:cNvSpPr>
          <p:nvPr>
            <p:ph type="sldNum" sz="quarter" idx="12"/>
          </p:nvPr>
        </p:nvSpPr>
        <p:spPr/>
        <p:txBody>
          <a:bodyPr/>
          <a:lstStyle/>
          <a:p>
            <a:fld id="{5EC18B97-F46B-4ECB-B3A8-67E460B36BD0}" type="slidenum">
              <a:rPr lang="en-US" smtClean="0"/>
              <a:t>15</a:t>
            </a:fld>
            <a:endParaRPr lang="en-US" dirty="0"/>
          </a:p>
        </p:txBody>
      </p:sp>
    </p:spTree>
    <p:extLst>
      <p:ext uri="{BB962C8B-B14F-4D97-AF65-F5344CB8AC3E}">
        <p14:creationId xmlns:p14="http://schemas.microsoft.com/office/powerpoint/2010/main" val="2303778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E393DFB-A426-4088-BDF2-CD4422C7CB03}"/>
              </a:ext>
            </a:extLst>
          </p:cNvPr>
          <p:cNvSpPr txBox="1"/>
          <p:nvPr/>
        </p:nvSpPr>
        <p:spPr>
          <a:xfrm>
            <a:off x="0" y="365125"/>
            <a:ext cx="11722873" cy="584775"/>
          </a:xfrm>
          <a:prstGeom prst="rect">
            <a:avLst/>
          </a:prstGeom>
          <a:noFill/>
        </p:spPr>
        <p:txBody>
          <a:bodyPr wrap="square" rtlCol="0">
            <a:spAutoFit/>
          </a:bodyPr>
          <a:lstStyle/>
          <a:p>
            <a:r>
              <a:rPr lang="en-US" sz="3200" b="1" dirty="0">
                <a:solidFill>
                  <a:srgbClr val="002060"/>
                </a:solidFill>
                <a:latin typeface="Arial" panose="020B0604020202020204" pitchFamily="34" charset="0"/>
                <a:cs typeface="Arial" panose="020B0604020202020204" pitchFamily="34" charset="0"/>
              </a:rPr>
              <a:t>Mr. D’s Hospitalization Story Comes to a Close </a:t>
            </a:r>
          </a:p>
        </p:txBody>
      </p:sp>
      <p:sp>
        <p:nvSpPr>
          <p:cNvPr id="7" name="TextBox 6">
            <a:extLst>
              <a:ext uri="{FF2B5EF4-FFF2-40B4-BE49-F238E27FC236}">
                <a16:creationId xmlns:a16="http://schemas.microsoft.com/office/drawing/2014/main" id="{DE916D50-C5DF-4A03-8E23-F87A4DE800D1}"/>
              </a:ext>
            </a:extLst>
          </p:cNvPr>
          <p:cNvSpPr txBox="1"/>
          <p:nvPr/>
        </p:nvSpPr>
        <p:spPr>
          <a:xfrm>
            <a:off x="219075" y="1496425"/>
            <a:ext cx="8991600" cy="5493812"/>
          </a:xfrm>
          <a:prstGeom prst="rect">
            <a:avLst/>
          </a:prstGeom>
          <a:noFill/>
        </p:spPr>
        <p:txBody>
          <a:bodyPr wrap="square">
            <a:spAutoFit/>
          </a:bodyPr>
          <a:lstStyle/>
          <a:p>
            <a:pPr marL="0" marR="0">
              <a:spcBef>
                <a:spcPts val="0"/>
              </a:spcBef>
              <a:spcAft>
                <a:spcPts val="0"/>
              </a:spcAft>
            </a:pPr>
            <a:r>
              <a:rPr lang="en-US" sz="1600" dirty="0">
                <a:solidFill>
                  <a:srgbClr val="002060"/>
                </a:solidFill>
                <a:latin typeface="Arial" panose="020B0604020202020204" pitchFamily="34" charset="0"/>
                <a:cs typeface="Arial" panose="020B0604020202020204" pitchFamily="34" charset="0"/>
              </a:rPr>
              <a:t>The hearing for Mr. D’s guardianship takes place</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 The j</a:t>
            </a:r>
            <a:r>
              <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rPr>
              <a:t>udge ordered a guardian of person and property  be appointed but would not appoint a guardian of person until it is determined if patient will be placed in the City vs County.  </a:t>
            </a:r>
          </a:p>
          <a:p>
            <a:pPr marL="0" marR="0">
              <a:spcBef>
                <a:spcPts val="0"/>
              </a:spcBef>
              <a:spcAft>
                <a:spcPts val="0"/>
              </a:spcAft>
            </a:pPr>
            <a:r>
              <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rPr>
              <a:t>Court was continued until the following week at which time the </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j</a:t>
            </a:r>
            <a:r>
              <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rPr>
              <a:t>udge will determine who will be appointed as guardian of person</a:t>
            </a:r>
          </a:p>
          <a:p>
            <a:pPr marL="0" marR="0">
              <a:spcBef>
                <a:spcPts val="0"/>
              </a:spcBef>
              <a:spcAft>
                <a:spcPts val="0"/>
              </a:spcAft>
            </a:pP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The following week a guardian of person was appointed but no guardian of property.  </a:t>
            </a:r>
          </a:p>
          <a:p>
            <a:pPr marL="0" marR="0">
              <a:spcBef>
                <a:spcPts val="0"/>
              </a:spcBef>
              <a:spcAft>
                <a:spcPts val="0"/>
              </a:spcAft>
            </a:pPr>
            <a:r>
              <a:rPr lang="en-US" sz="1600" dirty="0">
                <a:solidFill>
                  <a:srgbClr val="00B050"/>
                </a:solidFill>
                <a:latin typeface="Arial" panose="020B0604020202020204" pitchFamily="34" charset="0"/>
                <a:ea typeface="Calibri" panose="020F0502020204030204" pitchFamily="34" charset="0"/>
                <a:cs typeface="Arial" panose="020B0604020202020204" pitchFamily="34" charset="0"/>
              </a:rPr>
              <a:t>Hospital Day 62</a:t>
            </a:r>
          </a:p>
          <a:p>
            <a:pPr marL="0" marR="0">
              <a:spcBef>
                <a:spcPts val="0"/>
              </a:spcBef>
              <a:spcAft>
                <a:spcPts val="0"/>
              </a:spcAft>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An accepting ALF has been located but there is no guardian of property.  The hospital begins to draft a contract to pay for Mr. D’s care until the guardian of property is designated and the patients funds can be accessed.</a:t>
            </a:r>
          </a:p>
          <a:p>
            <a:pPr marL="0" marR="0">
              <a:spcBef>
                <a:spcPts val="0"/>
              </a:spcBef>
              <a:spcAft>
                <a:spcPts val="0"/>
              </a:spcAft>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Mr. is finally discharged to the ALF on </a:t>
            </a:r>
            <a:r>
              <a:rPr lang="en-US" sz="1600" dirty="0">
                <a:solidFill>
                  <a:srgbClr val="00B050"/>
                </a:solidFill>
                <a:latin typeface="Arial" panose="020B0604020202020204" pitchFamily="34" charset="0"/>
                <a:ea typeface="Calibri" panose="020F0502020204030204" pitchFamily="34" charset="0"/>
                <a:cs typeface="Arial" panose="020B0604020202020204" pitchFamily="34" charset="0"/>
              </a:rPr>
              <a:t>Hospital Day 83</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a:t>
            </a:r>
          </a:p>
          <a:p>
            <a:pPr marL="0" marR="0">
              <a:spcBef>
                <a:spcPts val="0"/>
              </a:spcBef>
              <a:spcAft>
                <a:spcPts val="0"/>
              </a:spcAft>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600" b="1" dirty="0">
                <a:solidFill>
                  <a:srgbClr val="0070C0"/>
                </a:solidFill>
                <a:latin typeface="Arial" panose="020B0604020202020204" pitchFamily="34" charset="0"/>
                <a:ea typeface="Calibri" panose="020F0502020204030204" pitchFamily="34" charset="0"/>
                <a:cs typeface="Arial" panose="020B0604020202020204" pitchFamily="34" charset="0"/>
              </a:rPr>
              <a:t>The hospital continues to pay for his care for the next 95 days</a:t>
            </a:r>
            <a:endParaRPr lang="en-US" sz="1600" b="1" dirty="0">
              <a:solidFill>
                <a:srgbClr val="0070C0"/>
              </a:solidFill>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endParaRPr lang="en-US" sz="1200" dirty="0">
              <a:effectLst/>
              <a:latin typeface="Arial" panose="020B0604020202020204" pitchFamily="34" charset="0"/>
              <a:ea typeface="Calibri" panose="020F0502020204030204" pitchFamily="34" charset="0"/>
              <a:cs typeface="Arial" panose="020B0604020202020204" pitchFamily="34" charset="0"/>
            </a:endParaRPr>
          </a:p>
          <a:p>
            <a:pPr algn="l" rtl="0"/>
            <a:r>
              <a:rPr lang="en-US" sz="1200" dirty="0">
                <a:solidFill>
                  <a:srgbClr val="000000"/>
                </a:solidFill>
                <a:latin typeface="Arial" panose="020B0604020202020204" pitchFamily="34" charset="0"/>
                <a:cs typeface="Arial" panose="020B0604020202020204" pitchFamily="34" charset="0"/>
              </a:rPr>
              <a:t> </a:t>
            </a:r>
            <a:endParaRPr lang="en-US" sz="1200" b="0" i="0" u="none" strike="noStrike" baseline="0" dirty="0">
              <a:solidFill>
                <a:srgbClr val="000000"/>
              </a:solidFill>
              <a:latin typeface="Arial" panose="020B0604020202020204" pitchFamily="34" charset="0"/>
              <a:cs typeface="Arial" panose="020B0604020202020204" pitchFamily="34" charset="0"/>
            </a:endParaRPr>
          </a:p>
          <a:p>
            <a:pPr algn="l"/>
            <a:r>
              <a:rPr lang="en-US" sz="1200" i="0" u="none" strike="noStrike" baseline="0" dirty="0">
                <a:solidFill>
                  <a:srgbClr val="002060"/>
                </a:solidFill>
                <a:latin typeface="Arial" panose="020B0604020202020204" pitchFamily="34" charset="0"/>
                <a:cs typeface="Arial" panose="020B0604020202020204" pitchFamily="34" charset="0"/>
              </a:rPr>
              <a:t> </a:t>
            </a:r>
            <a:endParaRPr lang="en-US" sz="1600" b="0" i="0" u="none" strike="noStrike" baseline="0" dirty="0">
              <a:latin typeface="Arial" panose="020B0604020202020204" pitchFamily="34" charset="0"/>
            </a:endParaRPr>
          </a:p>
          <a:p>
            <a:pPr algn="l" rtl="0"/>
            <a:r>
              <a:rPr lang="en-US" sz="1200" dirty="0">
                <a:solidFill>
                  <a:srgbClr val="002060"/>
                </a:solidFill>
                <a:latin typeface="Arial" panose="020B0604020202020204" pitchFamily="34" charset="0"/>
                <a:cs typeface="Arial" panose="020B0604020202020204" pitchFamily="34" charset="0"/>
              </a:rPr>
              <a:t> </a:t>
            </a:r>
            <a:endParaRPr lang="en-US" sz="1200" dirty="0">
              <a:solidFill>
                <a:srgbClr val="00B050"/>
              </a:solidFill>
              <a:latin typeface="Arial" panose="020B0604020202020204" pitchFamily="34" charset="0"/>
              <a:cs typeface="Arial" panose="020B0604020202020204" pitchFamily="34" charset="0"/>
            </a:endParaRPr>
          </a:p>
          <a:p>
            <a:pPr algn="l" rtl="0"/>
            <a:r>
              <a:rPr lang="en-US" sz="1100" b="1" dirty="0">
                <a:solidFill>
                  <a:srgbClr val="002060"/>
                </a:solidFill>
                <a:latin typeface="Arial" panose="020B0604020202020204" pitchFamily="34" charset="0"/>
                <a:cs typeface="Arial" panose="020B0604020202020204" pitchFamily="34" charset="0"/>
              </a:rPr>
              <a:t> </a:t>
            </a:r>
          </a:p>
          <a:p>
            <a:pPr algn="l" rtl="0"/>
            <a:endParaRPr lang="en-US" sz="1000" b="0" i="0" u="none" strike="noStrike" baseline="0" dirty="0">
              <a:solidFill>
                <a:srgbClr val="000000"/>
              </a:solidFill>
              <a:latin typeface="Arial" panose="020B0604020202020204" pitchFamily="34" charset="0"/>
            </a:endParaRPr>
          </a:p>
          <a:p>
            <a:pPr algn="l" rtl="0"/>
            <a:endParaRPr lang="en-US" sz="1100" b="0" i="0" u="none" strike="noStrike" baseline="0" dirty="0">
              <a:solidFill>
                <a:srgbClr val="000000"/>
              </a:solidFill>
              <a:latin typeface="inherit"/>
            </a:endParaRPr>
          </a:p>
          <a:p>
            <a:pPr algn="l" rtl="0"/>
            <a:endParaRPr lang="en-US" sz="1100" b="0" i="0" u="none" strike="noStrike" baseline="0" dirty="0">
              <a:solidFill>
                <a:srgbClr val="000000"/>
              </a:solidFill>
              <a:latin typeface="inherit"/>
            </a:endParaRPr>
          </a:p>
          <a:p>
            <a:pPr algn="l" rtl="0"/>
            <a:r>
              <a:rPr lang="en-US" sz="1000" b="0" i="0" u="none" strike="noStrike" baseline="0" dirty="0">
                <a:solidFill>
                  <a:srgbClr val="000000"/>
                </a:solidFill>
                <a:latin typeface="Arial" panose="020B0604020202020204" pitchFamily="34" charset="0"/>
              </a:rPr>
              <a:t>	</a:t>
            </a:r>
          </a:p>
          <a:p>
            <a:endParaRPr lang="en-US" sz="10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923122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Care Progression for an Unrepresented Patient</a:t>
            </a:r>
          </a:p>
        </p:txBody>
      </p:sp>
      <p:sp>
        <p:nvSpPr>
          <p:cNvPr id="3" name="Content Placeholder 2">
            <a:extLst>
              <a:ext uri="{FF2B5EF4-FFF2-40B4-BE49-F238E27FC236}">
                <a16:creationId xmlns:a16="http://schemas.microsoft.com/office/drawing/2014/main" id="{38B0C535-63C0-4F16-8B24-88B9FC1A4520}"/>
              </a:ext>
            </a:extLst>
          </p:cNvPr>
          <p:cNvSpPr>
            <a:spLocks noGrp="1"/>
          </p:cNvSpPr>
          <p:nvPr>
            <p:ph idx="1"/>
          </p:nvPr>
        </p:nvSpPr>
        <p:spPr>
          <a:xfrm>
            <a:off x="469127" y="1375576"/>
            <a:ext cx="10884673" cy="4801387"/>
          </a:xfrm>
        </p:spPr>
        <p:txBody>
          <a:bodyPr>
            <a:normAutofit/>
          </a:bodyPr>
          <a:lstStyle/>
          <a:p>
            <a:pPr marL="0" marR="0" indent="0">
              <a:spcBef>
                <a:spcPts val="0"/>
              </a:spcBef>
              <a:spcAft>
                <a:spcPts val="0"/>
              </a:spcAft>
              <a:buNone/>
            </a:pPr>
            <a:r>
              <a:rPr lang="en-US" sz="2800" dirty="0">
                <a:solidFill>
                  <a:srgbClr val="000000"/>
                </a:solidFill>
                <a:effectLst/>
                <a:latin typeface="Aptos"/>
                <a:ea typeface="Times New Roman" panose="02020603050405020304" pitchFamily="18" charset="0"/>
              </a:rPr>
              <a:t> </a:t>
            </a:r>
          </a:p>
          <a:p>
            <a:pPr marL="0" marR="0" indent="0">
              <a:spcBef>
                <a:spcPts val="0"/>
              </a:spcBef>
              <a:spcAft>
                <a:spcPts val="0"/>
              </a:spcAft>
              <a:buNone/>
            </a:pPr>
            <a:endParaRPr lang="en-US" dirty="0">
              <a:solidFill>
                <a:srgbClr val="000000"/>
              </a:solidFill>
              <a:latin typeface="Aptos"/>
              <a:ea typeface="Times New Roman" panose="02020603050405020304" pitchFamily="18" charset="0"/>
            </a:endParaRP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7" name="Diagram 6">
            <a:extLst>
              <a:ext uri="{FF2B5EF4-FFF2-40B4-BE49-F238E27FC236}">
                <a16:creationId xmlns:a16="http://schemas.microsoft.com/office/drawing/2014/main" id="{09B4B78E-F8E1-4EA8-8E11-A6CD162B5976}"/>
              </a:ext>
            </a:extLst>
          </p:cNvPr>
          <p:cNvGraphicFramePr/>
          <p:nvPr>
            <p:extLst>
              <p:ext uri="{D42A27DB-BD31-4B8C-83A1-F6EECF244321}">
                <p14:modId xmlns:p14="http://schemas.microsoft.com/office/powerpoint/2010/main" val="271528329"/>
              </p:ext>
            </p:extLst>
          </p:nvPr>
        </p:nvGraphicFramePr>
        <p:xfrm>
          <a:off x="1880369" y="1607648"/>
          <a:ext cx="7185891" cy="43372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Star: 5 Points 8">
            <a:extLst>
              <a:ext uri="{FF2B5EF4-FFF2-40B4-BE49-F238E27FC236}">
                <a16:creationId xmlns:a16="http://schemas.microsoft.com/office/drawing/2014/main" id="{FCC30E59-76C3-4408-B45C-19773F3A2634}"/>
              </a:ext>
            </a:extLst>
          </p:cNvPr>
          <p:cNvSpPr/>
          <p:nvPr/>
        </p:nvSpPr>
        <p:spPr>
          <a:xfrm>
            <a:off x="3395903" y="3256672"/>
            <a:ext cx="378691" cy="344655"/>
          </a:xfrm>
          <a:prstGeom prst="star5">
            <a:avLst/>
          </a:prstGeom>
          <a:solidFill>
            <a:srgbClr val="C0000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2160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38B0C535-63C0-4F16-8B24-88B9FC1A4520}"/>
              </a:ext>
            </a:extLst>
          </p:cNvPr>
          <p:cNvSpPr>
            <a:spLocks noGrp="1"/>
          </p:cNvSpPr>
          <p:nvPr>
            <p:ph idx="1"/>
          </p:nvPr>
        </p:nvSpPr>
        <p:spPr>
          <a:xfrm>
            <a:off x="135467" y="1305182"/>
            <a:ext cx="11218333" cy="4871781"/>
          </a:xfrm>
        </p:spPr>
        <p:txBody>
          <a:bodyPr>
            <a:normAutofit/>
          </a:bodyPr>
          <a:lstStyle/>
          <a:p>
            <a:pPr marL="0" marR="0" indent="0">
              <a:spcBef>
                <a:spcPts val="0"/>
              </a:spcBef>
              <a:spcAft>
                <a:spcPts val="0"/>
              </a:spcAft>
              <a:buNone/>
            </a:pPr>
            <a:r>
              <a:rPr lang="en-US" dirty="0">
                <a:solidFill>
                  <a:srgbClr val="002060"/>
                </a:solidFill>
                <a:latin typeface="Aptos"/>
                <a:ea typeface="Times New Roman" panose="02020603050405020304" pitchFamily="18" charset="0"/>
              </a:rPr>
              <a:t>CMS Conditions of Participation for Discharge Planning (482.43)</a:t>
            </a:r>
          </a:p>
          <a:p>
            <a:pPr marL="0" marR="0" indent="0">
              <a:spcBef>
                <a:spcPts val="0"/>
              </a:spcBef>
              <a:spcAft>
                <a:spcPts val="0"/>
              </a:spcAft>
              <a:buNone/>
            </a:pPr>
            <a:endParaRPr kumimoji="0" lang="en-US" sz="1100" b="0" i="0" u="none" strike="noStrike" kern="1200" cap="none" spc="0" normalizeH="0" baseline="0" noProof="0" dirty="0">
              <a:ln>
                <a:noFill/>
              </a:ln>
              <a:solidFill>
                <a:srgbClr val="002060"/>
              </a:solidFill>
              <a:effectLst/>
              <a:uLnTx/>
              <a:uFillTx/>
              <a:latin typeface="Aptos"/>
              <a:cs typeface="+mn-cs"/>
            </a:endParaRPr>
          </a:p>
          <a:p>
            <a:pPr marL="0" marR="0" indent="0">
              <a:spcBef>
                <a:spcPts val="0"/>
              </a:spcBef>
              <a:spcAft>
                <a:spcPts val="0"/>
              </a:spcAft>
              <a:buNone/>
            </a:pPr>
            <a:r>
              <a:rPr kumimoji="0" lang="en-US" sz="1100" b="0" i="0" u="none" strike="noStrike" kern="1200" cap="none" spc="0" normalizeH="0" baseline="0" noProof="0" dirty="0">
                <a:ln>
                  <a:noFill/>
                </a:ln>
                <a:solidFill>
                  <a:srgbClr val="002060"/>
                </a:solidFill>
                <a:effectLst/>
                <a:uLnTx/>
                <a:uFillTx/>
                <a:latin typeface="Aptos"/>
                <a:cs typeface="+mn-cs"/>
              </a:rPr>
              <a:t> </a:t>
            </a:r>
            <a:endParaRPr kumimoji="0" lang="en-US" sz="1400" b="0" i="0" u="none" strike="noStrike" kern="1200" cap="none" spc="0" normalizeH="0" baseline="0" noProof="0" dirty="0">
              <a:ln>
                <a:noFill/>
              </a:ln>
              <a:solidFill>
                <a:srgbClr val="0070C0"/>
              </a:solidFill>
              <a:effectLst/>
              <a:uLnTx/>
              <a:uFillTx/>
              <a:latin typeface="Roboto" panose="02000000000000000000" pitchFamily="2" charset="0"/>
              <a:ea typeface="+mn-ea"/>
              <a:cs typeface="+mn-cs"/>
            </a:endParaRPr>
          </a:p>
          <a:p>
            <a:pPr marL="0" marR="0" indent="0">
              <a:spcBef>
                <a:spcPts val="0"/>
              </a:spcBef>
              <a:spcAft>
                <a:spcPts val="0"/>
              </a:spcAft>
              <a:buNone/>
            </a:pPr>
            <a:endParaRPr lang="en-US" sz="1400" dirty="0">
              <a:solidFill>
                <a:srgbClr val="0070C0"/>
              </a:solidFill>
              <a:latin typeface="Aptos"/>
              <a:ea typeface="Calibri" panose="020F0502020204030204" pitchFamily="34" charset="0"/>
            </a:endParaRPr>
          </a:p>
          <a:p>
            <a:pPr marL="0" indent="0">
              <a:buNone/>
            </a:pPr>
            <a:r>
              <a:rPr lang="en-US" sz="1400" b="1" dirty="0"/>
              <a:t>The hospital must have an effective discharge planning process that focuses on the patient's goals and treatment preferences and includes the patient and his or her caregivers/support person(s) as active partners in the discharge planning for post-discharge care</a:t>
            </a:r>
            <a:r>
              <a:rPr lang="en-US" sz="1400" dirty="0"/>
              <a:t>. The discharge planning process and the discharge plan must be consistent with the patient's goals for care and his or her treatment preferences, ensure an effective transition of the patient from hospital to post-discharge care, and reduce the factors leading to preventable hospital readmissions.</a:t>
            </a:r>
          </a:p>
          <a:p>
            <a:r>
              <a:rPr lang="en-US" sz="1400" dirty="0">
                <a:effectLst/>
              </a:rPr>
              <a:t>(a) </a:t>
            </a:r>
            <a:r>
              <a:rPr lang="en-US" sz="1400" i="1" dirty="0">
                <a:effectLst/>
              </a:rPr>
              <a:t>Standard: Discharge planning process.</a:t>
            </a:r>
            <a:r>
              <a:rPr lang="en-US" sz="1400" dirty="0">
                <a:effectLst/>
              </a:rPr>
              <a:t> The hospital's discharge planning process must identify, at an early stage of hospitalization, those patients who are likely to suffer adverse health consequences upon discharge in the absence of adequate discharge planning and must provide a discharge planning evaluation for those patients so identified as well as for other patients upon the request of the patient, patient's representative, or patient's physician.</a:t>
            </a:r>
          </a:p>
          <a:p>
            <a:r>
              <a:rPr lang="en-US" sz="1400" dirty="0">
                <a:effectLst/>
              </a:rPr>
              <a:t>(1) Any discharge planning evaluation must be made on a timely basis to ensure that appropriate arrangements for post-hospital care will be made before discharge and to avoid unnecessary delays in discharge.</a:t>
            </a:r>
          </a:p>
          <a:p>
            <a:r>
              <a:rPr lang="en-US" sz="1400" dirty="0">
                <a:effectLst/>
              </a:rPr>
              <a:t>(2) A discharge planning evaluation must include an evaluation of a patient's likely need for appropriate post-hospital services, including, but not limited to, hospice care services, post-hospital extended care services, home health services, and non-health care services and community based care providers, and must also include a determination of the availability of the appropriate services as well as of the patient's access to those services.</a:t>
            </a:r>
          </a:p>
          <a:p>
            <a:pPr marL="0" marR="0" indent="0">
              <a:spcBef>
                <a:spcPts val="0"/>
              </a:spcBef>
              <a:spcAft>
                <a:spcPts val="0"/>
              </a:spcAft>
              <a:buNone/>
            </a:pPr>
            <a:endParaRPr lang="en-US" sz="1400" dirty="0">
              <a:solidFill>
                <a:srgbClr val="0070C0"/>
              </a:solidFill>
              <a:effectLst/>
              <a:latin typeface="Aptos"/>
              <a:ea typeface="Calibri" panose="020F0502020204030204" pitchFamily="34" charset="0"/>
            </a:endParaRPr>
          </a:p>
          <a:p>
            <a:pPr marL="0" marR="0" indent="0">
              <a:spcBef>
                <a:spcPts val="0"/>
              </a:spcBef>
              <a:spcAft>
                <a:spcPts val="0"/>
              </a:spcAft>
              <a:buNone/>
            </a:pPr>
            <a:r>
              <a:rPr lang="en-US" sz="1400" dirty="0">
                <a:solidFill>
                  <a:srgbClr val="0070C0"/>
                </a:solidFill>
                <a:latin typeface="Aptos"/>
                <a:ea typeface="Calibri" panose="020F0502020204030204" pitchFamily="34" charset="0"/>
              </a:rPr>
              <a:t> </a:t>
            </a:r>
            <a:endParaRPr lang="en-US" sz="1400" dirty="0">
              <a:solidFill>
                <a:srgbClr val="0070C0"/>
              </a:solidFill>
              <a:effectLst/>
              <a:latin typeface="Aptos"/>
              <a:ea typeface="Calibri" panose="020F0502020204030204" pitchFamily="34" charset="0"/>
            </a:endParaRPr>
          </a:p>
          <a:p>
            <a:pPr marL="0" marR="0" indent="0">
              <a:spcBef>
                <a:spcPts val="0"/>
              </a:spcBef>
              <a:spcAft>
                <a:spcPts val="0"/>
              </a:spcAft>
              <a:buNone/>
            </a:pPr>
            <a:endParaRPr lang="en-US" sz="1500" dirty="0">
              <a:solidFill>
                <a:srgbClr val="000000"/>
              </a:solidFill>
              <a:latin typeface="Aptos"/>
              <a:ea typeface="Calibri" panose="020F0502020204030204" pitchFamily="34" charset="0"/>
            </a:endParaRPr>
          </a:p>
          <a:p>
            <a:pPr marL="0" marR="0" indent="0">
              <a:spcBef>
                <a:spcPts val="0"/>
              </a:spcBef>
              <a:spcAft>
                <a:spcPts val="0"/>
              </a:spcAft>
              <a:buNone/>
            </a:pPr>
            <a:endParaRPr lang="en-US" sz="1500" dirty="0">
              <a:effectLst/>
              <a:latin typeface="Calibri" panose="020F0502020204030204" pitchFamily="34" charset="0"/>
              <a:ea typeface="Calibri" panose="020F0502020204030204" pitchFamily="34" charset="0"/>
            </a:endParaRPr>
          </a:p>
          <a:p>
            <a:pPr marL="0" indent="0">
              <a:buNone/>
            </a:pPr>
            <a:endParaRPr lang="en-US" sz="1500" dirty="0"/>
          </a:p>
          <a:p>
            <a:pPr marL="0" inden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AE84E45C-278D-4620-879B-CF0F6B593684}"/>
              </a:ext>
            </a:extLst>
          </p:cNvPr>
          <p:cNvSpPr txBox="1"/>
          <p:nvPr/>
        </p:nvSpPr>
        <p:spPr>
          <a:xfrm>
            <a:off x="135467" y="499533"/>
            <a:ext cx="10405533" cy="584775"/>
          </a:xfrm>
          <a:prstGeom prst="rect">
            <a:avLst/>
          </a:prstGeom>
          <a:noFill/>
        </p:spPr>
        <p:txBody>
          <a:bodyPr wrap="square" rtlCol="0">
            <a:spAutoFit/>
          </a:bodyPr>
          <a:lstStyle/>
          <a:p>
            <a:r>
              <a:rPr lang="en-US" sz="3200" b="1" dirty="0">
                <a:solidFill>
                  <a:srgbClr val="002060"/>
                </a:solidFill>
                <a:latin typeface="Arial" panose="020B0604020202020204" pitchFamily="34" charset="0"/>
                <a:cs typeface="Arial" panose="020B0604020202020204" pitchFamily="34" charset="0"/>
              </a:rPr>
              <a:t>Hospital Regulatory Requirements</a:t>
            </a:r>
          </a:p>
        </p:txBody>
      </p:sp>
    </p:spTree>
    <p:extLst>
      <p:ext uri="{BB962C8B-B14F-4D97-AF65-F5344CB8AC3E}">
        <p14:creationId xmlns:p14="http://schemas.microsoft.com/office/powerpoint/2010/main" val="3653296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38B0C535-63C0-4F16-8B24-88B9FC1A4520}"/>
              </a:ext>
            </a:extLst>
          </p:cNvPr>
          <p:cNvSpPr>
            <a:spLocks noGrp="1"/>
          </p:cNvSpPr>
          <p:nvPr>
            <p:ph idx="1"/>
          </p:nvPr>
        </p:nvSpPr>
        <p:spPr>
          <a:xfrm>
            <a:off x="169335" y="1354668"/>
            <a:ext cx="11184466" cy="4822296"/>
          </a:xfrm>
        </p:spPr>
        <p:txBody>
          <a:bodyPr>
            <a:normAutofit lnSpcReduction="10000"/>
          </a:bodyPr>
          <a:lstStyle/>
          <a:p>
            <a:pPr marL="0" marR="0" indent="0">
              <a:spcBef>
                <a:spcPts val="0"/>
              </a:spcBef>
              <a:spcAft>
                <a:spcPts val="0"/>
              </a:spcAft>
              <a:buNone/>
            </a:pPr>
            <a:r>
              <a:rPr lang="en-US" sz="2800" dirty="0">
                <a:solidFill>
                  <a:srgbClr val="0070C0"/>
                </a:solidFill>
                <a:effectLst/>
                <a:latin typeface="Aptos"/>
                <a:ea typeface="Times New Roman" panose="02020603050405020304" pitchFamily="18" charset="0"/>
              </a:rPr>
              <a:t>Post Hospital Planning Begins at Admission</a:t>
            </a:r>
          </a:p>
          <a:p>
            <a:pPr marL="0" marR="0" indent="0">
              <a:spcBef>
                <a:spcPts val="0"/>
              </a:spcBef>
              <a:spcAft>
                <a:spcPts val="0"/>
              </a:spcAft>
              <a:buNone/>
            </a:pPr>
            <a:endParaRPr lang="en-US" sz="1400" dirty="0">
              <a:solidFill>
                <a:srgbClr val="002060"/>
              </a:solidFill>
              <a:effectLst/>
              <a:latin typeface="Aptos"/>
              <a:ea typeface="Calibri" panose="020F0502020204030204" pitchFamily="34" charset="0"/>
            </a:endParaRPr>
          </a:p>
          <a:p>
            <a:pPr marL="0" marR="0" indent="0">
              <a:spcBef>
                <a:spcPts val="0"/>
              </a:spcBef>
              <a:spcAft>
                <a:spcPts val="0"/>
              </a:spcAft>
              <a:buNone/>
            </a:pPr>
            <a:r>
              <a:rPr lang="en-US" sz="1400" dirty="0">
                <a:solidFill>
                  <a:srgbClr val="002060"/>
                </a:solidFill>
                <a:latin typeface="Aptos"/>
                <a:ea typeface="Calibri" panose="020F0502020204030204" pitchFamily="34" charset="0"/>
              </a:rPr>
              <a:t> </a:t>
            </a:r>
            <a:endParaRPr lang="en-US" sz="1400" dirty="0">
              <a:solidFill>
                <a:srgbClr val="002060"/>
              </a:solidFill>
              <a:effectLst/>
              <a:latin typeface="Aptos"/>
              <a:ea typeface="Calibri" panose="020F0502020204030204" pitchFamily="34" charset="0"/>
            </a:endParaRPr>
          </a:p>
          <a:p>
            <a:pPr>
              <a:spcBef>
                <a:spcPts val="0"/>
              </a:spcBef>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Early Screening for Discharge (ESDP)needs is</a:t>
            </a:r>
          </a:p>
          <a:p>
            <a:pPr marL="0" indent="0">
              <a:spcBef>
                <a:spcPts val="0"/>
              </a:spcBef>
              <a:buNone/>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    completed by bedside nurse upon admission.</a:t>
            </a:r>
          </a:p>
          <a:p>
            <a:pPr>
              <a:spcBef>
                <a:spcPts val="0"/>
              </a:spcBef>
              <a:defRPr/>
            </a:pPr>
            <a:endPar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endParaRPr>
          </a:p>
          <a:p>
            <a:pPr>
              <a:spcBef>
                <a:spcPts val="0"/>
              </a:spcBef>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Nurse Case Managers screen every patient and perform full</a:t>
            </a:r>
          </a:p>
          <a:p>
            <a:pPr marL="0" indent="0">
              <a:spcBef>
                <a:spcPts val="0"/>
              </a:spcBef>
              <a:buNone/>
              <a:defRPr/>
            </a:pPr>
            <a:r>
              <a:rPr lang="en-US" sz="1400"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Case Management assessment for patients with ESDP scores that </a:t>
            </a:r>
          </a:p>
          <a:p>
            <a:pPr marL="0" indent="0">
              <a:spcBef>
                <a:spcPts val="0"/>
              </a:spcBef>
              <a:buNone/>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     indicate a probability of a need for complex care coordination</a:t>
            </a:r>
          </a:p>
          <a:p>
            <a:pPr>
              <a:spcBef>
                <a:spcPts val="0"/>
              </a:spcBef>
              <a:defRPr/>
            </a:pPr>
            <a:endPar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endParaRPr>
          </a:p>
          <a:p>
            <a:pPr>
              <a:spcBef>
                <a:spcPts val="0"/>
              </a:spcBef>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Psychosocial assessment by social worker or nurse case manager upon admission</a:t>
            </a:r>
          </a:p>
          <a:p>
            <a:pPr>
              <a:spcBef>
                <a:spcPts val="0"/>
              </a:spcBef>
              <a:defRPr/>
            </a:pPr>
            <a:endPar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endParaRP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Assessment includes identification of any legally authorized decision maker, </a:t>
            </a:r>
          </a:p>
          <a:p>
            <a:pPr marL="0" marR="0" lvl="0" indent="0" algn="l" defTabSz="914400" rtl="0" eaLnBrk="1" fontAlgn="auto" latinLnBrk="0" hangingPunct="1">
              <a:lnSpc>
                <a:spcPct val="90000"/>
              </a:lnSpc>
              <a:spcBef>
                <a:spcPts val="0"/>
              </a:spcBef>
              <a:spcAft>
                <a:spcPts val="0"/>
              </a:spcAft>
              <a:buClrTx/>
              <a:buSzTx/>
              <a:buNone/>
              <a:tabLst/>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     support system, family system, advance directives, previous living situation, </a:t>
            </a:r>
          </a:p>
          <a:p>
            <a:pPr marL="0" marR="0" lvl="0" indent="0" algn="l" defTabSz="914400" rtl="0" eaLnBrk="1" fontAlgn="auto" latinLnBrk="0" hangingPunct="1">
              <a:lnSpc>
                <a:spcPct val="90000"/>
              </a:lnSpc>
              <a:spcBef>
                <a:spcPts val="0"/>
              </a:spcBef>
              <a:spcAft>
                <a:spcPts val="0"/>
              </a:spcAft>
              <a:buClrTx/>
              <a:buSzTx/>
              <a:buNone/>
              <a:tabLst/>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     psychosocial concerns, abuse etc.</a:t>
            </a:r>
          </a:p>
          <a:p>
            <a:pPr>
              <a:spcBef>
                <a:spcPts val="0"/>
              </a:spcBef>
              <a:defRPr/>
            </a:pPr>
            <a:endPar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endParaRPr>
          </a:p>
          <a:p>
            <a:pPr>
              <a:spcBef>
                <a:spcPts val="0"/>
              </a:spcBef>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Comprehensive review of chart and medical records from </a:t>
            </a:r>
          </a:p>
          <a:p>
            <a:pPr marL="0" indent="0">
              <a:spcBef>
                <a:spcPts val="0"/>
              </a:spcBef>
              <a:buNone/>
              <a:defRPr/>
            </a:pPr>
            <a:r>
              <a:rPr lang="en-US" sz="1400"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previous admissions or outside hospitals via CRISP</a:t>
            </a:r>
          </a:p>
          <a:p>
            <a:pPr>
              <a:spcBef>
                <a:spcPts val="0"/>
              </a:spcBef>
              <a:defRPr/>
            </a:pPr>
            <a:endPar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endParaRPr>
          </a:p>
          <a:p>
            <a:pPr>
              <a:spcBef>
                <a:spcPts val="0"/>
              </a:spcBef>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Includes meeting with patient, family and other designated care partners</a:t>
            </a:r>
          </a:p>
          <a:p>
            <a:pPr>
              <a:spcBef>
                <a:spcPts val="0"/>
              </a:spcBef>
              <a:defRPr/>
            </a:pPr>
            <a:endPar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endParaRPr>
          </a:p>
          <a:p>
            <a:pPr>
              <a:spcBef>
                <a:spcPts val="0"/>
              </a:spcBef>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Seek out collateral information from community providers, facilities, case managers, etc.</a:t>
            </a:r>
          </a:p>
          <a:p>
            <a:pPr marL="0" indent="0">
              <a:spcBef>
                <a:spcPts val="0"/>
              </a:spcBef>
              <a:buNone/>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	</a:t>
            </a:r>
          </a:p>
          <a:p>
            <a:pPr>
              <a:spcBef>
                <a:spcPts val="0"/>
              </a:spcBef>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Requires evaluation of the patient’s needs and resources</a:t>
            </a:r>
          </a:p>
          <a:p>
            <a:pPr marL="0" indent="0">
              <a:spcBef>
                <a:spcPts val="0"/>
              </a:spcBef>
              <a:buNone/>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	</a:t>
            </a:r>
          </a:p>
          <a:p>
            <a:pPr>
              <a:spcBef>
                <a:spcPts val="0"/>
              </a:spcBef>
              <a:defRPr/>
            </a:pPr>
            <a:r>
              <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The patient or a representative must participate in discharge planning</a:t>
            </a:r>
          </a:p>
          <a:p>
            <a:pPr marL="0" indent="0">
              <a:spcBef>
                <a:spcPts val="0"/>
              </a:spcBef>
              <a:buNone/>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a:p>
            <a:pPr>
              <a:spcBef>
                <a:spcPts val="0"/>
              </a:spcBef>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a:p>
            <a:pPr>
              <a:spcBef>
                <a:spcPts val="0"/>
              </a:spcBef>
            </a:pPr>
            <a:endParaRPr lang="en-US" sz="1400" dirty="0">
              <a:solidFill>
                <a:srgbClr val="000000"/>
              </a:solidFill>
              <a:latin typeface="Aptos"/>
              <a:ea typeface="Calibri" panose="020F0502020204030204" pitchFamily="34" charset="0"/>
            </a:endParaRPr>
          </a:p>
          <a:p>
            <a:pPr>
              <a:spcBef>
                <a:spcPts val="0"/>
              </a:spcBef>
            </a:pPr>
            <a:endParaRPr lang="en-US" sz="1500" dirty="0">
              <a:effectLst/>
              <a:latin typeface="Calibri" panose="020F0502020204030204" pitchFamily="34" charset="0"/>
              <a:ea typeface="Calibri" panose="020F0502020204030204" pitchFamily="34" charset="0"/>
            </a:endParaRPr>
          </a:p>
          <a:p>
            <a:pPr marL="0" indent="0">
              <a:buNone/>
            </a:pPr>
            <a:endParaRPr lang="en-US" sz="1500"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33E7AEEC-0C8D-4D44-BFA9-4064E2ED38CA}"/>
              </a:ext>
            </a:extLst>
          </p:cNvPr>
          <p:cNvSpPr txBox="1"/>
          <p:nvPr/>
        </p:nvSpPr>
        <p:spPr>
          <a:xfrm>
            <a:off x="169334" y="610401"/>
            <a:ext cx="8271933" cy="584775"/>
          </a:xfrm>
          <a:prstGeom prst="rect">
            <a:avLst/>
          </a:prstGeom>
          <a:noFill/>
        </p:spPr>
        <p:txBody>
          <a:bodyPr wrap="square" rtlCol="0">
            <a:spAutoFit/>
          </a:bodyPr>
          <a:lstStyle/>
          <a:p>
            <a:r>
              <a:rPr lang="en-US" sz="3200" b="1" dirty="0">
                <a:solidFill>
                  <a:srgbClr val="002060"/>
                </a:solidFill>
                <a:latin typeface="Arial" panose="020B0604020202020204" pitchFamily="34" charset="0"/>
                <a:cs typeface="Arial" panose="020B0604020202020204" pitchFamily="34" charset="0"/>
              </a:rPr>
              <a:t>Admission and Assessment</a:t>
            </a:r>
          </a:p>
        </p:txBody>
      </p:sp>
    </p:spTree>
    <p:extLst>
      <p:ext uri="{BB962C8B-B14F-4D97-AF65-F5344CB8AC3E}">
        <p14:creationId xmlns:p14="http://schemas.microsoft.com/office/powerpoint/2010/main" val="3330090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11E38-3972-4BC9-BA54-6F410476AD9F}"/>
              </a:ext>
            </a:extLst>
          </p:cNvPr>
          <p:cNvSpPr>
            <a:spLocks noGrp="1"/>
          </p:cNvSpPr>
          <p:nvPr>
            <p:ph type="title"/>
          </p:nvPr>
        </p:nvSpPr>
        <p:spPr>
          <a:xfrm>
            <a:off x="0" y="428625"/>
            <a:ext cx="11353800" cy="742149"/>
          </a:xfrm>
        </p:spPr>
        <p:txBody>
          <a:bodyPr>
            <a:normAutofit/>
          </a:bodyPr>
          <a:lstStyle/>
          <a:p>
            <a:r>
              <a:rPr lang="en-US" sz="3200" b="1" dirty="0">
                <a:latin typeface="Arial" panose="020B0604020202020204" pitchFamily="34" charset="0"/>
                <a:cs typeface="Arial" panose="020B0604020202020204" pitchFamily="34" charset="0"/>
              </a:rPr>
              <a:t>The Hospitalization Story of Mr. D</a:t>
            </a:r>
          </a:p>
        </p:txBody>
      </p:sp>
      <p:sp>
        <p:nvSpPr>
          <p:cNvPr id="4" name="Slide Number Placeholder 3">
            <a:extLst>
              <a:ext uri="{FF2B5EF4-FFF2-40B4-BE49-F238E27FC236}">
                <a16:creationId xmlns:a16="http://schemas.microsoft.com/office/drawing/2014/main" id="{B83F5EC4-FCD8-4A8A-BFCA-00A59751D541}"/>
              </a:ext>
            </a:extLst>
          </p:cNvPr>
          <p:cNvSpPr>
            <a:spLocks noGrp="1"/>
          </p:cNvSpPr>
          <p:nvPr>
            <p:ph type="sldNum" sz="quarter" idx="12"/>
          </p:nvPr>
        </p:nvSpPr>
        <p:spPr/>
        <p:txBody>
          <a:bodyPr/>
          <a:lstStyle/>
          <a:p>
            <a:fld id="{5EC18B97-F46B-4ECB-B3A8-67E460B36BD0}" type="slidenum">
              <a:rPr lang="en-US" smtClean="0"/>
              <a:t>5</a:t>
            </a:fld>
            <a:endParaRPr lang="en-US" dirty="0"/>
          </a:p>
        </p:txBody>
      </p:sp>
      <p:sp>
        <p:nvSpPr>
          <p:cNvPr id="8" name="Content Placeholder 7">
            <a:extLst>
              <a:ext uri="{FF2B5EF4-FFF2-40B4-BE49-F238E27FC236}">
                <a16:creationId xmlns:a16="http://schemas.microsoft.com/office/drawing/2014/main" id="{50D77BC3-094F-42AA-B010-6B0C006FEF68}"/>
              </a:ext>
            </a:extLst>
          </p:cNvPr>
          <p:cNvSpPr>
            <a:spLocks noGrp="1"/>
          </p:cNvSpPr>
          <p:nvPr>
            <p:ph idx="1"/>
          </p:nvPr>
        </p:nvSpPr>
        <p:spPr>
          <a:xfrm>
            <a:off x="0" y="1170774"/>
            <a:ext cx="11353800" cy="5006189"/>
          </a:xfrm>
        </p:spPr>
        <p:txBody>
          <a:bodyPr>
            <a:normAutofit fontScale="92500" lnSpcReduction="10000"/>
          </a:bodyPr>
          <a:lstStyle/>
          <a:p>
            <a:pPr marL="0" indent="0">
              <a:buNone/>
            </a:pPr>
            <a:endParaRPr lang="en-US" sz="1600"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Mr. D is brought to the hospital as a Tier II Trauma after a motor vehicle collision.  He was the driver.  He is alert, does not know what happened or how he crashed.  He is not a native English speaker.</a:t>
            </a:r>
          </a:p>
          <a:p>
            <a:pPr marL="0" indent="0">
              <a:buNone/>
            </a:pPr>
            <a:endParaRPr lang="en-US" sz="1600"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ED Physician spoke with the patient using an interpreter. This interpreter also noted that the patient's speech sounded "slurred" </a:t>
            </a:r>
          </a:p>
          <a:p>
            <a:pPr marL="0" indent="0">
              <a:buNone/>
            </a:pPr>
            <a:r>
              <a:rPr lang="en-US" sz="1600" dirty="0">
                <a:latin typeface="Arial" panose="020B0604020202020204" pitchFamily="34" charset="0"/>
                <a:cs typeface="Arial" panose="020B0604020202020204" pitchFamily="34" charset="0"/>
              </a:rPr>
              <a:t>ED Physician looked in his pant pocket to see if there was any wallet or info for his wife or a contact phone number. "I found several odd items”:</a:t>
            </a:r>
          </a:p>
          <a:p>
            <a:pPr marL="0" indent="0">
              <a:buNone/>
            </a:pPr>
            <a:r>
              <a:rPr lang="en-US" sz="1600" dirty="0">
                <a:latin typeface="Arial" panose="020B0604020202020204" pitchFamily="34" charset="0"/>
                <a:cs typeface="Arial" panose="020B0604020202020204" pitchFamily="34" charset="0"/>
              </a:rPr>
              <a:t> </a:t>
            </a:r>
          </a:p>
          <a:p>
            <a:pPr marL="0" indent="0">
              <a:buNone/>
            </a:pPr>
            <a:r>
              <a:rPr lang="en-US" sz="1600" dirty="0">
                <a:latin typeface="Arial" panose="020B0604020202020204" pitchFamily="34" charset="0"/>
                <a:cs typeface="Arial" panose="020B0604020202020204" pitchFamily="34" charset="0"/>
              </a:rPr>
              <a:t>- several Amtrak roundtrip tickets from NY to Washington DC or vice verse from 9/12, 14, 15, and 16</a:t>
            </a:r>
          </a:p>
          <a:p>
            <a:pPr marL="0" indent="0">
              <a:buNone/>
            </a:pPr>
            <a:r>
              <a:rPr lang="en-US" sz="1600" dirty="0">
                <a:latin typeface="Arial" panose="020B0604020202020204" pitchFamily="34" charset="0"/>
                <a:cs typeface="Arial" panose="020B0604020202020204" pitchFamily="34" charset="0"/>
              </a:rPr>
              <a:t>- a receipt from 9/20/23 around Noon from a Dunkin Donuts in NY, NY</a:t>
            </a:r>
          </a:p>
          <a:p>
            <a:pPr marL="0" indent="0">
              <a:buNone/>
            </a:pPr>
            <a:r>
              <a:rPr lang="en-US" sz="1600" dirty="0">
                <a:latin typeface="Arial" panose="020B0604020202020204" pitchFamily="34" charset="0"/>
                <a:cs typeface="Arial" panose="020B0604020202020204" pitchFamily="34" charset="0"/>
              </a:rPr>
              <a:t>- a female University of Delaware student ID card</a:t>
            </a:r>
          </a:p>
          <a:p>
            <a:pPr marL="0" indent="0">
              <a:buNone/>
            </a:pPr>
            <a:r>
              <a:rPr lang="en-US" sz="1600" dirty="0">
                <a:latin typeface="Arial" panose="020B0604020202020204" pitchFamily="34" charset="0"/>
                <a:cs typeface="Arial" panose="020B0604020202020204" pitchFamily="34" charset="0"/>
              </a:rPr>
              <a:t>- bank statement for the patient from July 2023 </a:t>
            </a:r>
          </a:p>
          <a:p>
            <a:pPr marL="0" indent="0">
              <a:buNone/>
            </a:pPr>
            <a:r>
              <a:rPr lang="en-US" sz="1600" dirty="0">
                <a:latin typeface="Arial" panose="020B0604020202020204" pitchFamily="34" charset="0"/>
                <a:cs typeface="Arial" panose="020B0604020202020204" pitchFamily="34" charset="0"/>
              </a:rPr>
              <a:t>- a hospital band with the pt.'s name on it from 9/19/23 (pt. reported that "he was sick" and admitted at a "big hospital“)</a:t>
            </a:r>
          </a:p>
          <a:p>
            <a:pPr>
              <a:buFontTx/>
              <a:buChar char="-"/>
            </a:pPr>
            <a:endParaRPr lang="en-US" sz="1600"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“Certainly not a safe discharge at this point we will need to obtain collateral and investigate further.”</a:t>
            </a:r>
          </a:p>
          <a:p>
            <a:pPr marL="0" indent="0">
              <a:buNone/>
            </a:pPr>
            <a:r>
              <a:rPr lang="en-US" sz="1600" dirty="0">
                <a:latin typeface="Arial" panose="020B0604020202020204" pitchFamily="34" charset="0"/>
                <a:cs typeface="Arial" panose="020B0604020202020204" pitchFamily="34" charset="0"/>
              </a:rPr>
              <a:t>No contact person was identified.	</a:t>
            </a:r>
          </a:p>
          <a:p>
            <a:pPr marL="0" indent="0">
              <a:buNone/>
            </a:pPr>
            <a:r>
              <a:rPr lang="en-US" sz="1600" dirty="0">
                <a:latin typeface="Arial" panose="020B0604020202020204" pitchFamily="34" charset="0"/>
                <a:cs typeface="Arial" panose="020B0604020202020204" pitchFamily="34" charset="0"/>
              </a:rPr>
              <a:t> </a:t>
            </a:r>
          </a:p>
          <a:p>
            <a:pPr marL="0" indent="0">
              <a:buNone/>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6000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Decisional Capacity Evaluation</a:t>
            </a:r>
          </a:p>
        </p:txBody>
      </p:sp>
      <p:sp>
        <p:nvSpPr>
          <p:cNvPr id="3" name="Content Placeholder 2">
            <a:extLst>
              <a:ext uri="{FF2B5EF4-FFF2-40B4-BE49-F238E27FC236}">
                <a16:creationId xmlns:a16="http://schemas.microsoft.com/office/drawing/2014/main" id="{38B0C535-63C0-4F16-8B24-88B9FC1A4520}"/>
              </a:ext>
            </a:extLst>
          </p:cNvPr>
          <p:cNvSpPr>
            <a:spLocks noGrp="1"/>
          </p:cNvSpPr>
          <p:nvPr>
            <p:ph idx="1"/>
          </p:nvPr>
        </p:nvSpPr>
        <p:spPr>
          <a:xfrm>
            <a:off x="1" y="1375576"/>
            <a:ext cx="11353800" cy="4801387"/>
          </a:xfrm>
        </p:spPr>
        <p:txBody>
          <a:bodyPr>
            <a:normAutofit fontScale="92500" lnSpcReduction="10000"/>
          </a:bodyPr>
          <a:lstStyle/>
          <a:p>
            <a:pPr marL="0" marR="0" indent="0">
              <a:spcBef>
                <a:spcPts val="0"/>
              </a:spcBef>
              <a:spcAft>
                <a:spcPts val="0"/>
              </a:spcAft>
              <a:buNone/>
            </a:pPr>
            <a:r>
              <a:rPr lang="en-US" b="0" i="0" dirty="0">
                <a:solidFill>
                  <a:srgbClr val="0070C0"/>
                </a:solidFill>
                <a:effectLst/>
                <a:latin typeface="ElsevierGulliver"/>
              </a:rPr>
              <a:t>Capacity is distinguished from competence, in that a patient's decision-making capacity is </a:t>
            </a:r>
            <a:r>
              <a:rPr lang="en-US" dirty="0">
                <a:solidFill>
                  <a:srgbClr val="0070C0"/>
                </a:solidFill>
                <a:latin typeface="ElsevierGulliver"/>
              </a:rPr>
              <a:t>determined</a:t>
            </a:r>
            <a:r>
              <a:rPr lang="en-US" b="0" i="0" dirty="0">
                <a:solidFill>
                  <a:srgbClr val="0070C0"/>
                </a:solidFill>
                <a:effectLst/>
                <a:latin typeface="ElsevierGulliver"/>
              </a:rPr>
              <a:t> clinically by a physician, whereas competence and incompetence are legal </a:t>
            </a:r>
            <a:r>
              <a:rPr lang="en-US" dirty="0">
                <a:solidFill>
                  <a:srgbClr val="0070C0"/>
                </a:solidFill>
                <a:latin typeface="ElsevierGulliver"/>
              </a:rPr>
              <a:t>determinations</a:t>
            </a:r>
            <a:r>
              <a:rPr lang="en-US" b="0" i="0" dirty="0">
                <a:solidFill>
                  <a:srgbClr val="0070C0"/>
                </a:solidFill>
                <a:effectLst/>
                <a:latin typeface="ElsevierGulliver"/>
              </a:rPr>
              <a:t> made by a judge.</a:t>
            </a:r>
            <a:br>
              <a:rPr lang="en-US" b="0" i="0" u="none" strike="noStrike" dirty="0">
                <a:solidFill>
                  <a:srgbClr val="0070C0"/>
                </a:solidFill>
                <a:effectLst/>
                <a:latin typeface="ElsevierGulliver"/>
                <a:hlinkClick r:id="rId2">
                  <a:extLst>
                    <a:ext uri="{A12FA001-AC4F-418D-AE19-62706E023703}">
                      <ahyp:hlinkClr xmlns:ahyp="http://schemas.microsoft.com/office/drawing/2018/hyperlinkcolor" val="tx"/>
                    </a:ext>
                  </a:extLst>
                </a:hlinkClick>
              </a:rPr>
            </a:br>
            <a:endParaRPr lang="en-US" dirty="0">
              <a:solidFill>
                <a:srgbClr val="0070C0"/>
              </a:solidFill>
              <a:latin typeface="Aptos"/>
              <a:ea typeface="Calibri" panose="020F0502020204030204" pitchFamily="34" charset="0"/>
            </a:endParaRPr>
          </a:p>
          <a:p>
            <a:pPr marL="0" marR="0" indent="0">
              <a:spcBef>
                <a:spcPts val="0"/>
              </a:spcBef>
              <a:spcAft>
                <a:spcPts val="0"/>
              </a:spcAft>
              <a:buNone/>
            </a:pPr>
            <a:r>
              <a:rPr lang="en-US" sz="1500" dirty="0">
                <a:solidFill>
                  <a:srgbClr val="000000"/>
                </a:solidFill>
                <a:effectLst/>
                <a:latin typeface="Aptos"/>
                <a:ea typeface="Calibri" panose="020F0502020204030204" pitchFamily="34" charset="0"/>
              </a:rPr>
              <a:t> </a:t>
            </a:r>
          </a:p>
          <a:p>
            <a:pPr marL="0" marR="0" indent="0">
              <a:spcBef>
                <a:spcPts val="0"/>
              </a:spcBef>
              <a:spcAft>
                <a:spcPts val="0"/>
              </a:spcAft>
              <a:buNone/>
            </a:pPr>
            <a:endParaRPr lang="en-US" sz="1500" dirty="0">
              <a:solidFill>
                <a:srgbClr val="000000"/>
              </a:solidFill>
              <a:latin typeface="Aptos"/>
              <a:ea typeface="Calibri" panose="020F0502020204030204" pitchFamily="34" charset="0"/>
            </a:endParaRPr>
          </a:p>
          <a:p>
            <a:pPr marL="0" marR="0" indent="0">
              <a:spcBef>
                <a:spcPts val="0"/>
              </a:spcBef>
              <a:spcAft>
                <a:spcPts val="0"/>
              </a:spcAft>
              <a:buNone/>
            </a:pPr>
            <a:endParaRPr lang="en-US" sz="1500" dirty="0">
              <a:effectLst/>
              <a:latin typeface="Calibri" panose="020F0502020204030204" pitchFamily="34" charset="0"/>
              <a:ea typeface="Calibri" panose="020F0502020204030204" pitchFamily="34" charset="0"/>
            </a:endParaRPr>
          </a:p>
          <a:p>
            <a:pPr marL="0" indent="0" algn="l">
              <a:buNone/>
            </a:pPr>
            <a:endParaRPr lang="en-US" dirty="0">
              <a:solidFill>
                <a:srgbClr val="707070"/>
              </a:solidFill>
              <a:latin typeface="ElsevierSans"/>
            </a:endParaRPr>
          </a:p>
          <a:p>
            <a:pPr marL="0" indent="0" algn="l">
              <a:buNone/>
            </a:pPr>
            <a:endParaRPr lang="en-US" sz="1600" b="0" i="0" dirty="0">
              <a:solidFill>
                <a:srgbClr val="707070"/>
              </a:solidFill>
              <a:effectLst/>
              <a:latin typeface="ElsevierSans"/>
            </a:endParaRPr>
          </a:p>
          <a:p>
            <a:pPr marL="0" indent="0" algn="l">
              <a:buNone/>
            </a:pPr>
            <a:endParaRPr lang="en-US" sz="1600" dirty="0">
              <a:solidFill>
                <a:srgbClr val="707070"/>
              </a:solidFill>
              <a:latin typeface="ElsevierSans"/>
            </a:endParaRPr>
          </a:p>
          <a:p>
            <a:pPr marL="0" indent="0" algn="l">
              <a:buNone/>
            </a:pPr>
            <a:endParaRPr lang="en-US" sz="1600" b="0" i="0" dirty="0">
              <a:solidFill>
                <a:srgbClr val="707070"/>
              </a:solidFill>
              <a:effectLst/>
              <a:latin typeface="ElsevierSans"/>
            </a:endParaRPr>
          </a:p>
          <a:p>
            <a:pPr marL="0" indent="0" algn="l">
              <a:buNone/>
            </a:pPr>
            <a:endParaRPr lang="en-US" sz="1600" dirty="0">
              <a:solidFill>
                <a:srgbClr val="707070"/>
              </a:solidFill>
              <a:latin typeface="ElsevierSans"/>
            </a:endParaRPr>
          </a:p>
          <a:p>
            <a:pPr marL="0" indent="0" algn="l">
              <a:buNone/>
            </a:pPr>
            <a:endParaRPr lang="en-US" sz="1600" b="0" i="0" dirty="0">
              <a:solidFill>
                <a:srgbClr val="707070"/>
              </a:solidFill>
              <a:effectLst/>
              <a:latin typeface="ElsevierSans"/>
            </a:endParaRPr>
          </a:p>
          <a:p>
            <a:pPr marL="0" indent="0" algn="l">
              <a:buNone/>
            </a:pPr>
            <a:endParaRPr lang="en-US" sz="1200" dirty="0">
              <a:solidFill>
                <a:srgbClr val="707070"/>
              </a:solidFill>
              <a:latin typeface="ElsevierSans"/>
            </a:endParaRPr>
          </a:p>
          <a:p>
            <a:pPr marL="0" indent="0" algn="l">
              <a:buNone/>
            </a:pPr>
            <a:r>
              <a:rPr lang="en-US" sz="1200" b="0" i="0" dirty="0">
                <a:solidFill>
                  <a:srgbClr val="002060"/>
                </a:solidFill>
                <a:effectLst/>
                <a:latin typeface="ElsevierGulliver"/>
              </a:rPr>
              <a:t>CURVES: A Mnemonic for Determining Medical Decision-Making Capacity and Providing Emergency Treatment in the Acute Setting; Grant Chow MD, Matthew </a:t>
            </a:r>
            <a:r>
              <a:rPr lang="en-US" sz="1200" b="0" i="0" dirty="0" err="1">
                <a:solidFill>
                  <a:srgbClr val="002060"/>
                </a:solidFill>
                <a:effectLst/>
                <a:latin typeface="ElsevierGulliver"/>
              </a:rPr>
              <a:t>Czarny</a:t>
            </a:r>
            <a:r>
              <a:rPr lang="en-US" sz="1200" dirty="0">
                <a:solidFill>
                  <a:srgbClr val="002060"/>
                </a:solidFill>
                <a:latin typeface="ElsevierGulliver"/>
              </a:rPr>
              <a:t>, BS, Mark Hughes, MA, MA, Joseph Carrese MD, MPH;</a:t>
            </a:r>
            <a:r>
              <a:rPr lang="en-US" sz="1200" b="0" i="0" dirty="0">
                <a:solidFill>
                  <a:srgbClr val="002060"/>
                </a:solidFill>
                <a:effectLst/>
                <a:latin typeface="ElsevierGulliver"/>
              </a:rPr>
              <a:t> CHEST, Volume 137, Issue 2 February 2010Grant V. Chow MD</a:t>
            </a:r>
          </a:p>
          <a:p>
            <a:endParaRPr lang="en-US" sz="1600" dirty="0"/>
          </a:p>
          <a:p>
            <a:endParaRPr lang="en-US" sz="1600" dirty="0"/>
          </a:p>
          <a:p>
            <a:endParaRPr lang="en-US" dirty="0"/>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73DBE2DE-B17C-4772-BABF-67AB2C9AAB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127" y="2770632"/>
            <a:ext cx="7087739" cy="18926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215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38B0C535-63C0-4F16-8B24-88B9FC1A4520}"/>
              </a:ext>
            </a:extLst>
          </p:cNvPr>
          <p:cNvSpPr>
            <a:spLocks noGrp="1"/>
          </p:cNvSpPr>
          <p:nvPr>
            <p:ph idx="1"/>
          </p:nvPr>
        </p:nvSpPr>
        <p:spPr>
          <a:xfrm>
            <a:off x="469127" y="1375576"/>
            <a:ext cx="10884673" cy="4801387"/>
          </a:xfrm>
        </p:spPr>
        <p:txBody>
          <a:bodyPr>
            <a:normAutofit/>
          </a:bodyPr>
          <a:lstStyle/>
          <a:p>
            <a:pPr marL="0" marR="0" indent="0">
              <a:spcBef>
                <a:spcPts val="0"/>
              </a:spcBef>
              <a:spcAft>
                <a:spcPts val="0"/>
              </a:spcAft>
              <a:buNone/>
            </a:pPr>
            <a:r>
              <a:rPr lang="en-US" sz="2800" dirty="0">
                <a:solidFill>
                  <a:srgbClr val="000000"/>
                </a:solidFill>
                <a:effectLst/>
                <a:latin typeface="Aptos"/>
                <a:ea typeface="Times New Roman" panose="02020603050405020304" pitchFamily="18" charset="0"/>
              </a:rPr>
              <a:t> </a:t>
            </a:r>
            <a:r>
              <a:rPr lang="en-US" dirty="0">
                <a:solidFill>
                  <a:srgbClr val="0070C0"/>
                </a:solidFill>
                <a:latin typeface="Aptos"/>
                <a:ea typeface="Times New Roman" panose="02020603050405020304" pitchFamily="18" charset="0"/>
              </a:rPr>
              <a:t>Lack of Decisional Capacity can be temporary or permanent</a:t>
            </a:r>
          </a:p>
          <a:p>
            <a:pPr marL="0" marR="0" indent="0">
              <a:spcBef>
                <a:spcPts val="0"/>
              </a:spcBef>
              <a:spcAft>
                <a:spcPts val="0"/>
              </a:spcAft>
              <a:buNone/>
            </a:pPr>
            <a:endPar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0"/>
              </a:spcBef>
              <a:spcAft>
                <a:spcPts val="0"/>
              </a:spcAft>
              <a:buNone/>
            </a:pPr>
            <a:endParaRPr lang="en-US" sz="15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500" dirty="0">
                <a:solidFill>
                  <a:srgbClr val="002060"/>
                </a:solidFill>
                <a:latin typeface="Arial" panose="020B0604020202020204" pitchFamily="34" charset="0"/>
                <a:ea typeface="Calibri" panose="020F0502020204030204" pitchFamily="34" charset="0"/>
                <a:cs typeface="Arial" panose="020B0604020202020204" pitchFamily="34" charset="0"/>
              </a:rPr>
              <a:t>Can be result of permanent illness or injury </a:t>
            </a:r>
          </a:p>
          <a:p>
            <a:pPr marL="0" marR="0" indent="0">
              <a:spcBef>
                <a:spcPts val="0"/>
              </a:spcBef>
              <a:spcAft>
                <a:spcPts val="0"/>
              </a:spcAft>
              <a:buNone/>
            </a:pPr>
            <a:r>
              <a:rPr lang="en-US" sz="1500" dirty="0">
                <a:solidFill>
                  <a:srgbClr val="002060"/>
                </a:solidFill>
                <a:latin typeface="Arial" panose="020B0604020202020204" pitchFamily="34" charset="0"/>
                <a:ea typeface="Calibri" panose="020F0502020204030204" pitchFamily="34" charset="0"/>
                <a:cs typeface="Arial" panose="020B0604020202020204" pitchFamily="34" charset="0"/>
              </a:rPr>
              <a:t>(neurocognitive disorder such as dementia, traumatic brain injury)</a:t>
            </a:r>
          </a:p>
          <a:p>
            <a:pPr marL="0" marR="0" indent="0">
              <a:spcBef>
                <a:spcPts val="0"/>
              </a:spcBef>
              <a:spcAft>
                <a:spcPts val="0"/>
              </a:spcAft>
              <a:buNone/>
            </a:pPr>
            <a:endParaRPr lang="en-US" sz="15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500" dirty="0">
                <a:solidFill>
                  <a:srgbClr val="002060"/>
                </a:solidFill>
                <a:latin typeface="Arial" panose="020B0604020202020204" pitchFamily="34" charset="0"/>
                <a:ea typeface="Calibri" panose="020F0502020204030204" pitchFamily="34" charset="0"/>
                <a:cs typeface="Arial" panose="020B0604020202020204" pitchFamily="34" charset="0"/>
              </a:rPr>
              <a:t>Can be temporary </a:t>
            </a:r>
          </a:p>
          <a:p>
            <a:pPr marL="0" marR="0" indent="0">
              <a:spcBef>
                <a:spcPts val="0"/>
              </a:spcBef>
              <a:spcAft>
                <a:spcPts val="0"/>
              </a:spcAft>
              <a:buNone/>
            </a:pPr>
            <a:r>
              <a:rPr lang="en-US" sz="1500" dirty="0">
                <a:solidFill>
                  <a:srgbClr val="002060"/>
                </a:solidFill>
                <a:latin typeface="Arial" panose="020B0604020202020204" pitchFamily="34" charset="0"/>
                <a:ea typeface="Calibri" panose="020F0502020204030204" pitchFamily="34" charset="0"/>
                <a:cs typeface="Arial" panose="020B0604020202020204" pitchFamily="34" charset="0"/>
              </a:rPr>
              <a:t>(encephalopathy, intoxication, delirium)</a:t>
            </a:r>
          </a:p>
          <a:p>
            <a:pPr marL="0" marR="0" indent="0">
              <a:spcBef>
                <a:spcPts val="0"/>
              </a:spcBef>
              <a:spcAft>
                <a:spcPts val="0"/>
              </a:spcAft>
              <a:buNone/>
            </a:pPr>
            <a:endParaRPr lang="en-US" sz="15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500" dirty="0">
                <a:solidFill>
                  <a:srgbClr val="002060"/>
                </a:solidFill>
                <a:latin typeface="Arial" panose="020B0604020202020204" pitchFamily="34" charset="0"/>
                <a:ea typeface="Calibri" panose="020F0502020204030204" pitchFamily="34" charset="0"/>
                <a:cs typeface="Arial" panose="020B0604020202020204" pitchFamily="34" charset="0"/>
              </a:rPr>
              <a:t>Case Managers and Social Workers collaborate with providers</a:t>
            </a:r>
          </a:p>
          <a:p>
            <a:pPr marL="0" marR="0" indent="0">
              <a:spcBef>
                <a:spcPts val="0"/>
              </a:spcBef>
              <a:spcAft>
                <a:spcPts val="0"/>
              </a:spcAft>
              <a:buNone/>
            </a:pPr>
            <a:r>
              <a:rPr lang="en-US" sz="1500" dirty="0">
                <a:solidFill>
                  <a:srgbClr val="002060"/>
                </a:solidFill>
                <a:effectLst/>
                <a:latin typeface="Arial" panose="020B0604020202020204" pitchFamily="34" charset="0"/>
                <a:ea typeface="Calibri" panose="020F0502020204030204" pitchFamily="34" charset="0"/>
                <a:cs typeface="Arial" panose="020B0604020202020204" pitchFamily="34" charset="0"/>
              </a:rPr>
              <a:t>for ongoing evaluation </a:t>
            </a:r>
            <a:r>
              <a:rPr lang="en-US" sz="1500" dirty="0">
                <a:solidFill>
                  <a:srgbClr val="002060"/>
                </a:solidFill>
                <a:latin typeface="Arial" panose="020B0604020202020204" pitchFamily="34" charset="0"/>
                <a:ea typeface="Calibri" panose="020F0502020204030204" pitchFamily="34" charset="0"/>
                <a:cs typeface="Arial" panose="020B0604020202020204" pitchFamily="34" charset="0"/>
              </a:rPr>
              <a:t>to determine if decisional capacity has been</a:t>
            </a:r>
          </a:p>
          <a:p>
            <a:pPr marL="0" marR="0" indent="0">
              <a:spcBef>
                <a:spcPts val="0"/>
              </a:spcBef>
              <a:spcAft>
                <a:spcPts val="0"/>
              </a:spcAft>
              <a:buNone/>
            </a:pPr>
            <a:r>
              <a:rPr lang="en-US" sz="1500" dirty="0">
                <a:solidFill>
                  <a:srgbClr val="002060"/>
                </a:solidFill>
                <a:latin typeface="Arial" panose="020B0604020202020204" pitchFamily="34" charset="0"/>
                <a:ea typeface="Calibri" panose="020F0502020204030204" pitchFamily="34" charset="0"/>
                <a:cs typeface="Arial" panose="020B0604020202020204" pitchFamily="34" charset="0"/>
              </a:rPr>
              <a:t>regained throughout the hospitalization</a:t>
            </a:r>
            <a:endParaRPr lang="en-US" sz="15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500" dirty="0">
                <a:solidFill>
                  <a:srgbClr val="002060"/>
                </a:solidFill>
                <a:effectLst/>
                <a:latin typeface="Arial" panose="020B0604020202020204" pitchFamily="34" charset="0"/>
                <a:ea typeface="Calibri" panose="020F0502020204030204" pitchFamily="34" charset="0"/>
                <a:cs typeface="Arial" panose="020B0604020202020204" pitchFamily="34" charset="0"/>
              </a:rPr>
              <a:t>	</a:t>
            </a:r>
            <a:endParaRPr lang="en-US" sz="15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500" dirty="0">
                <a:solidFill>
                  <a:srgbClr val="002060"/>
                </a:solidFill>
                <a:effectLst/>
                <a:latin typeface="Arial" panose="020B0604020202020204" pitchFamily="34" charset="0"/>
                <a:ea typeface="Calibri" panose="020F0502020204030204" pitchFamily="34" charset="0"/>
                <a:cs typeface="Arial" panose="020B0604020202020204" pitchFamily="34" charset="0"/>
              </a:rPr>
              <a:t>Capacity is determined by 2 physicians</a:t>
            </a:r>
          </a:p>
          <a:p>
            <a:pPr marL="0" marR="0" indent="0">
              <a:spcBef>
                <a:spcPts val="0"/>
              </a:spcBef>
              <a:spcAft>
                <a:spcPts val="0"/>
              </a:spcAft>
              <a:buNone/>
            </a:pPr>
            <a:endParaRPr lang="en-US" sz="15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0" indent="0">
              <a:spcBef>
                <a:spcPts val="0"/>
              </a:spcBef>
              <a:buNone/>
            </a:pPr>
            <a:r>
              <a:rPr lang="en-US" sz="1500" dirty="0">
                <a:solidFill>
                  <a:srgbClr val="002060"/>
                </a:solidFill>
                <a:effectLst/>
                <a:latin typeface="Arial" panose="020B0604020202020204" pitchFamily="34" charset="0"/>
                <a:ea typeface="Calibri" panose="020F0502020204030204" pitchFamily="34" charset="0"/>
                <a:cs typeface="Arial" panose="020B0604020202020204" pitchFamily="34" charset="0"/>
              </a:rPr>
              <a:t>Engage psychiatry, geriatrics, or other specialists for evaluation</a:t>
            </a:r>
          </a:p>
          <a:p>
            <a:pPr marL="0" indent="0">
              <a:spcBef>
                <a:spcPts val="0"/>
              </a:spcBef>
              <a:buNone/>
            </a:pPr>
            <a:r>
              <a:rPr lang="en-US" sz="1500" dirty="0">
                <a:solidFill>
                  <a:srgbClr val="002060"/>
                </a:solidFill>
                <a:effectLst/>
                <a:latin typeface="Arial" panose="020B0604020202020204" pitchFamily="34" charset="0"/>
                <a:ea typeface="Calibri" panose="020F0502020204030204" pitchFamily="34" charset="0"/>
                <a:cs typeface="Arial" panose="020B0604020202020204" pitchFamily="34" charset="0"/>
              </a:rPr>
              <a:t>if appropriate to patient’s presentation</a:t>
            </a:r>
          </a:p>
          <a:p>
            <a:pPr marL="0" indent="0">
              <a:spcBef>
                <a:spcPts val="0"/>
              </a:spcBef>
              <a:buNone/>
            </a:pPr>
            <a:endParaRPr lang="en-US" sz="15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0" indent="0">
              <a:spcBef>
                <a:spcPts val="0"/>
              </a:spcBef>
              <a:buNone/>
            </a:pPr>
            <a:r>
              <a:rPr lang="en-US" sz="1500" dirty="0">
                <a:solidFill>
                  <a:srgbClr val="002060"/>
                </a:solidFill>
                <a:effectLst/>
                <a:latin typeface="Arial" panose="020B0604020202020204" pitchFamily="34" charset="0"/>
                <a:ea typeface="Calibri" panose="020F0502020204030204" pitchFamily="34" charset="0"/>
                <a:cs typeface="Arial" panose="020B0604020202020204" pitchFamily="34" charset="0"/>
              </a:rPr>
              <a:t>Hospital teams will often wait days or weeks to understand if capacity</a:t>
            </a:r>
          </a:p>
          <a:p>
            <a:pPr marL="0" indent="0">
              <a:spcBef>
                <a:spcPts val="0"/>
              </a:spcBef>
              <a:buNone/>
            </a:pPr>
            <a:r>
              <a:rPr lang="en-US" sz="1500" dirty="0">
                <a:solidFill>
                  <a:srgbClr val="002060"/>
                </a:solidFill>
                <a:effectLst/>
                <a:latin typeface="Arial" panose="020B0604020202020204" pitchFamily="34" charset="0"/>
                <a:ea typeface="Calibri" panose="020F0502020204030204" pitchFamily="34" charset="0"/>
                <a:cs typeface="Arial" panose="020B0604020202020204" pitchFamily="34" charset="0"/>
              </a:rPr>
              <a:t>can be regained before considering a guardianship petition</a:t>
            </a:r>
          </a:p>
          <a:p>
            <a:pPr marL="0" marR="0" indent="0">
              <a:spcBef>
                <a:spcPts val="0"/>
              </a:spcBef>
              <a:spcAft>
                <a:spcPts val="0"/>
              </a:spcAft>
              <a:buNone/>
            </a:pPr>
            <a:endParaRPr lang="en-US" sz="15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5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500" dirty="0">
              <a:solidFill>
                <a:srgbClr val="000000"/>
              </a:solidFill>
              <a:latin typeface="Aptos"/>
              <a:ea typeface="Calibri" panose="020F0502020204030204" pitchFamily="34" charset="0"/>
            </a:endParaRPr>
          </a:p>
          <a:p>
            <a:pPr marL="0" marR="0" indent="0">
              <a:spcBef>
                <a:spcPts val="0"/>
              </a:spcBef>
              <a:spcAft>
                <a:spcPts val="0"/>
              </a:spcAft>
              <a:buNone/>
            </a:pPr>
            <a:endParaRPr lang="en-US" sz="1500" dirty="0">
              <a:solidFill>
                <a:srgbClr val="000000"/>
              </a:solidFill>
              <a:effectLst/>
              <a:latin typeface="Aptos"/>
              <a:ea typeface="Calibri" panose="020F0502020204030204" pitchFamily="34" charset="0"/>
            </a:endParaRPr>
          </a:p>
          <a:p>
            <a:pPr marL="0" marR="0" indent="0">
              <a:spcBef>
                <a:spcPts val="0"/>
              </a:spcBef>
              <a:spcAft>
                <a:spcPts val="0"/>
              </a:spcAft>
              <a:buNone/>
            </a:pPr>
            <a:endParaRPr lang="en-US" sz="1500" dirty="0">
              <a:solidFill>
                <a:srgbClr val="000000"/>
              </a:solidFill>
              <a:effectLst/>
              <a:latin typeface="Aptos"/>
              <a:ea typeface="Calibri" panose="020F0502020204030204" pitchFamily="34" charset="0"/>
            </a:endParaRPr>
          </a:p>
          <a:p>
            <a:pPr marL="0" marR="0" indent="0">
              <a:spcBef>
                <a:spcPts val="0"/>
              </a:spcBef>
              <a:spcAft>
                <a:spcPts val="0"/>
              </a:spcAft>
              <a:buNone/>
            </a:pPr>
            <a:endParaRPr lang="en-US" sz="1500" dirty="0">
              <a:solidFill>
                <a:srgbClr val="000000"/>
              </a:solidFill>
              <a:latin typeface="Aptos"/>
              <a:ea typeface="Calibri" panose="020F0502020204030204" pitchFamily="34" charset="0"/>
            </a:endParaRPr>
          </a:p>
          <a:p>
            <a:pPr marL="0" marR="0" indent="0">
              <a:spcBef>
                <a:spcPts val="0"/>
              </a:spcBef>
              <a:spcAft>
                <a:spcPts val="0"/>
              </a:spcAft>
              <a:buNone/>
            </a:pPr>
            <a:endParaRPr lang="en-US" sz="1500" dirty="0">
              <a:effectLst/>
              <a:latin typeface="Calibri" panose="020F0502020204030204" pitchFamily="34" charset="0"/>
              <a:ea typeface="Calibri" panose="020F0502020204030204" pitchFamily="34" charset="0"/>
            </a:endParaRPr>
          </a:p>
          <a:p>
            <a:pPr marL="0" indent="0">
              <a:buNone/>
            </a:pPr>
            <a:endParaRPr lang="en-US" sz="1500"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Title 1">
            <a:extLst>
              <a:ext uri="{FF2B5EF4-FFF2-40B4-BE49-F238E27FC236}">
                <a16:creationId xmlns:a16="http://schemas.microsoft.com/office/drawing/2014/main" id="{C300CFDF-386F-4EC7-8FAF-739D798BA8C0}"/>
              </a:ext>
            </a:extLst>
          </p:cNvPr>
          <p:cNvSpPr txBox="1">
            <a:spLocks/>
          </p:cNvSpPr>
          <p:nvPr/>
        </p:nvSpPr>
        <p:spPr>
          <a:xfrm>
            <a:off x="152400" y="517525"/>
            <a:ext cx="11353800" cy="80564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0" kern="1200">
                <a:solidFill>
                  <a:srgbClr val="0A2B6F"/>
                </a:solidFill>
                <a:latin typeface="Impact" panose="020B0806030902050204" pitchFamily="34" charset="0"/>
                <a:ea typeface="+mj-ea"/>
                <a:cs typeface="+mj-cs"/>
              </a:defRPr>
            </a:lvl1pPr>
          </a:lstStyle>
          <a:p>
            <a:r>
              <a:rPr lang="en-US" sz="3200" b="1" dirty="0">
                <a:latin typeface="Arial" panose="020B0604020202020204" pitchFamily="34" charset="0"/>
                <a:cs typeface="Arial" panose="020B0604020202020204" pitchFamily="34" charset="0"/>
              </a:rPr>
              <a:t> Decisional Capacity Evaluation (Cont.)</a:t>
            </a:r>
          </a:p>
        </p:txBody>
      </p:sp>
    </p:spTree>
    <p:extLst>
      <p:ext uri="{BB962C8B-B14F-4D97-AF65-F5344CB8AC3E}">
        <p14:creationId xmlns:p14="http://schemas.microsoft.com/office/powerpoint/2010/main" val="4222577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38B0C535-63C0-4F16-8B24-88B9FC1A4520}"/>
              </a:ext>
            </a:extLst>
          </p:cNvPr>
          <p:cNvSpPr>
            <a:spLocks noGrp="1"/>
          </p:cNvSpPr>
          <p:nvPr>
            <p:ph idx="1"/>
          </p:nvPr>
        </p:nvSpPr>
        <p:spPr>
          <a:xfrm>
            <a:off x="1" y="1329524"/>
            <a:ext cx="11353800" cy="4847439"/>
          </a:xfrm>
        </p:spPr>
        <p:txBody>
          <a:bodyPr>
            <a:normAutofit/>
          </a:bodyPr>
          <a:lstStyle/>
          <a:p>
            <a:pPr marL="0" marR="0" indent="0">
              <a:spcBef>
                <a:spcPts val="0"/>
              </a:spcBef>
              <a:spcAft>
                <a:spcPts val="0"/>
              </a:spcAft>
              <a:buNone/>
            </a:pPr>
            <a:r>
              <a:rPr lang="en-US" sz="2400" dirty="0">
                <a:solidFill>
                  <a:srgbClr val="0070C0"/>
                </a:solidFill>
                <a:latin typeface="Arial" panose="020B0604020202020204" pitchFamily="34" charset="0"/>
                <a:ea typeface="Times New Roman" panose="02020603050405020304" pitchFamily="18" charset="0"/>
                <a:cs typeface="Arial" panose="020B0604020202020204" pitchFamily="34" charset="0"/>
              </a:rPr>
              <a:t>Hospital Team is required to have due diligence with efforts to locate a surrogate decision maker</a:t>
            </a:r>
          </a:p>
          <a:p>
            <a:pPr marL="0" marR="0" indent="0">
              <a:spcBef>
                <a:spcPts val="0"/>
              </a:spcBef>
              <a:spcAft>
                <a:spcPts val="0"/>
              </a:spcAft>
              <a:buNone/>
            </a:pPr>
            <a:endPar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Review of medical records including CRISP</a:t>
            </a: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Contact any previous provider for contact numbers listed in old records</a:t>
            </a: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Contact any social service agencies or CBO’s who may have had contact with patient</a:t>
            </a:r>
          </a:p>
          <a:p>
            <a:pPr>
              <a:spcBef>
                <a:spcPts val="0"/>
              </a:spcBef>
            </a:pPr>
            <a:r>
              <a:rPr lang="en-US"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Non-emergency police check to the last known address</a:t>
            </a: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Monitor for any visitors to the hospital</a:t>
            </a: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Check of patients belongings for emergency contact numbers in wallet/pockets/cell phone</a:t>
            </a:r>
          </a:p>
          <a:p>
            <a:pPr>
              <a:spcBef>
                <a:spcPts val="0"/>
              </a:spcBef>
            </a:pPr>
            <a:r>
              <a:rPr lang="en-US"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Search for known acquaintances, frequented businesses or previous workplaces</a:t>
            </a: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Contact pharmacies where </a:t>
            </a:r>
            <a:r>
              <a:rPr lang="en-US"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previous prescriptions may have been filled</a:t>
            </a:r>
          </a:p>
          <a:p>
            <a:pPr>
              <a:spcBef>
                <a:spcPts val="0"/>
              </a:spcBef>
            </a:pPr>
            <a:r>
              <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Hospital Corporate Security involvement and fingerprinting</a:t>
            </a:r>
          </a:p>
          <a:p>
            <a:pPr>
              <a:spcBef>
                <a:spcPts val="0"/>
              </a:spcBef>
            </a:pPr>
            <a:r>
              <a:rPr lang="en-US"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Social Media search</a:t>
            </a:r>
            <a:endPar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a:spcBef>
                <a:spcPts val="0"/>
              </a:spcBef>
            </a:pPr>
            <a:endParaRPr lang="en-US"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0"/>
              </a:spcBef>
              <a:spcAft>
                <a:spcPts val="0"/>
              </a:spcAft>
              <a:buNone/>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 </a:t>
            </a: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07807729-0440-4C10-89CB-775893F77AC2}"/>
              </a:ext>
            </a:extLst>
          </p:cNvPr>
          <p:cNvSpPr txBox="1"/>
          <p:nvPr/>
        </p:nvSpPr>
        <p:spPr>
          <a:xfrm>
            <a:off x="0" y="504825"/>
            <a:ext cx="11915775" cy="603825"/>
          </a:xfrm>
          <a:prstGeom prst="rect">
            <a:avLst/>
          </a:prstGeom>
          <a:noFill/>
        </p:spPr>
        <p:txBody>
          <a:bodyPr wrap="square" rtlCol="0">
            <a:spAutoFit/>
          </a:bodyPr>
          <a:lstStyle/>
          <a:p>
            <a:r>
              <a:rPr lang="en-US" sz="3200" dirty="0">
                <a:solidFill>
                  <a:srgbClr val="002060"/>
                </a:solidFill>
                <a:latin typeface="Arial" panose="020B0604020202020204" pitchFamily="34" charset="0"/>
                <a:cs typeface="Arial" panose="020B0604020202020204" pitchFamily="34" charset="0"/>
              </a:rPr>
              <a:t> </a:t>
            </a:r>
            <a:r>
              <a:rPr lang="en-US" sz="3200" b="1" dirty="0">
                <a:solidFill>
                  <a:srgbClr val="002060"/>
                </a:solidFill>
                <a:latin typeface="Arial" panose="020B0604020202020204" pitchFamily="34" charset="0"/>
                <a:cs typeface="Arial" panose="020B0604020202020204" pitchFamily="34" charset="0"/>
              </a:rPr>
              <a:t>When no Legally Authorized Decision Maker is Identified</a:t>
            </a:r>
          </a:p>
        </p:txBody>
      </p:sp>
    </p:spTree>
    <p:extLst>
      <p:ext uri="{BB962C8B-B14F-4D97-AF65-F5344CB8AC3E}">
        <p14:creationId xmlns:p14="http://schemas.microsoft.com/office/powerpoint/2010/main" val="1842667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34A4-5C70-4DAC-9855-AEB4EBA8E8EC}"/>
              </a:ext>
            </a:extLst>
          </p:cNvPr>
          <p:cNvSpPr>
            <a:spLocks noGrp="1"/>
          </p:cNvSpPr>
          <p:nvPr>
            <p:ph type="title"/>
          </p:nvPr>
        </p:nvSpPr>
        <p:spPr>
          <a:xfrm>
            <a:off x="0" y="365125"/>
            <a:ext cx="11353800" cy="805649"/>
          </a:xfrm>
        </p:spPr>
        <p:txBody>
          <a:bodyPr>
            <a:normAutofit/>
          </a:bodyPr>
          <a:lstStyle/>
          <a:p>
            <a:r>
              <a:rPr lang="en-US" sz="3200" b="1" dirty="0">
                <a:latin typeface="Arial" panose="020B0604020202020204" pitchFamily="34" charset="0"/>
                <a:cs typeface="Arial" panose="020B0604020202020204" pitchFamily="34" charset="0"/>
              </a:rPr>
              <a:t> </a:t>
            </a:r>
          </a:p>
        </p:txBody>
      </p:sp>
      <p:sp>
        <p:nvSpPr>
          <p:cNvPr id="4" name="Slide Number Placeholder 3">
            <a:extLst>
              <a:ext uri="{FF2B5EF4-FFF2-40B4-BE49-F238E27FC236}">
                <a16:creationId xmlns:a16="http://schemas.microsoft.com/office/drawing/2014/main" id="{E6A54AF5-3413-4590-A837-31ACD6BFFB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C18B97-F46B-4ECB-B3A8-67E460B36BD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E393DFB-A426-4088-BDF2-CD4422C7CB03}"/>
              </a:ext>
            </a:extLst>
          </p:cNvPr>
          <p:cNvSpPr txBox="1"/>
          <p:nvPr/>
        </p:nvSpPr>
        <p:spPr>
          <a:xfrm>
            <a:off x="0" y="365125"/>
            <a:ext cx="11722873" cy="584775"/>
          </a:xfrm>
          <a:prstGeom prst="rect">
            <a:avLst/>
          </a:prstGeom>
          <a:noFill/>
        </p:spPr>
        <p:txBody>
          <a:bodyPr wrap="square" rtlCol="0">
            <a:spAutoFit/>
          </a:bodyPr>
          <a:lstStyle/>
          <a:p>
            <a:r>
              <a:rPr lang="en-US" sz="3200" b="1" dirty="0">
                <a:solidFill>
                  <a:srgbClr val="002060"/>
                </a:solidFill>
                <a:latin typeface="Arial" panose="020B0604020202020204" pitchFamily="34" charset="0"/>
                <a:cs typeface="Arial" panose="020B0604020202020204" pitchFamily="34" charset="0"/>
              </a:rPr>
              <a:t>Mr. D’s Hospitalization Story Continued</a:t>
            </a:r>
          </a:p>
        </p:txBody>
      </p:sp>
      <p:sp>
        <p:nvSpPr>
          <p:cNvPr id="7" name="TextBox 6">
            <a:extLst>
              <a:ext uri="{FF2B5EF4-FFF2-40B4-BE49-F238E27FC236}">
                <a16:creationId xmlns:a16="http://schemas.microsoft.com/office/drawing/2014/main" id="{DE916D50-C5DF-4A03-8E23-F87A4DE800D1}"/>
              </a:ext>
            </a:extLst>
          </p:cNvPr>
          <p:cNvSpPr txBox="1"/>
          <p:nvPr/>
        </p:nvSpPr>
        <p:spPr>
          <a:xfrm>
            <a:off x="114300" y="1304240"/>
            <a:ext cx="8991600" cy="6047809"/>
          </a:xfrm>
          <a:prstGeom prst="rect">
            <a:avLst/>
          </a:prstGeom>
          <a:noFill/>
        </p:spPr>
        <p:txBody>
          <a:bodyPr wrap="square">
            <a:spAutoFit/>
          </a:bodyPr>
          <a:lstStyle/>
          <a:p>
            <a:pPr algn="l" rtl="0"/>
            <a:r>
              <a:rPr lang="en-US" sz="1200" i="0" u="none" strike="noStrike" baseline="0" dirty="0">
                <a:solidFill>
                  <a:srgbClr val="002060"/>
                </a:solidFill>
                <a:latin typeface="Arial" panose="020B0604020202020204" pitchFamily="34" charset="0"/>
                <a:cs typeface="Arial" panose="020B0604020202020204" pitchFamily="34" charset="0"/>
              </a:rPr>
              <a:t> ED Social Work (SW) was consulted to assist in find pt.'s family as pt. is confused and unable to relay information.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On CRISP, the only phone number associated with pt. was his own cell phone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ED SW did google search and contacted </a:t>
            </a:r>
            <a:r>
              <a:rPr lang="en-US" sz="1200" dirty="0">
                <a:solidFill>
                  <a:srgbClr val="002060"/>
                </a:solidFill>
                <a:latin typeface="Arial" panose="020B0604020202020204" pitchFamily="34" charset="0"/>
                <a:cs typeface="Arial" panose="020B0604020202020204" pitchFamily="34" charset="0"/>
              </a:rPr>
              <a:t>a person who</a:t>
            </a:r>
            <a:r>
              <a:rPr lang="en-US" sz="1200" i="0" u="none" strike="noStrike" baseline="0" dirty="0">
                <a:solidFill>
                  <a:srgbClr val="002060"/>
                </a:solidFill>
                <a:latin typeface="Arial" panose="020B0604020202020204" pitchFamily="34" charset="0"/>
                <a:cs typeface="Arial" panose="020B0604020202020204" pitchFamily="34" charset="0"/>
              </a:rPr>
              <a:t> shares an address with pt. He reported that he did not know pt.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ED SW contacted corporate security to assist with finding pt.'s family. They could not find any information on pt. or his wife.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ED SW contacted Baltimore County Police Essex Precinct. They provided information on pt.'s accident and stated that the vehicle was in a local tow yard. They also shared that car was registered to a restaurant </a:t>
            </a:r>
            <a:r>
              <a:rPr lang="en-US" sz="1200" dirty="0">
                <a:solidFill>
                  <a:srgbClr val="002060"/>
                </a:solidFill>
                <a:latin typeface="Arial" panose="020B0604020202020204" pitchFamily="34" charset="0"/>
                <a:cs typeface="Arial" panose="020B0604020202020204" pitchFamily="34" charset="0"/>
              </a:rPr>
              <a:t>in </a:t>
            </a:r>
            <a:r>
              <a:rPr lang="en-US" sz="1200" i="0" u="none" strike="noStrike" baseline="0" dirty="0">
                <a:solidFill>
                  <a:srgbClr val="002060"/>
                </a:solidFill>
                <a:latin typeface="Arial" panose="020B0604020202020204" pitchFamily="34" charset="0"/>
                <a:cs typeface="Arial" panose="020B0604020202020204" pitchFamily="34" charset="0"/>
              </a:rPr>
              <a:t>Newark, DE 19711.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ED SW contacted </a:t>
            </a:r>
            <a:r>
              <a:rPr lang="en-US" sz="1200" dirty="0">
                <a:solidFill>
                  <a:srgbClr val="002060"/>
                </a:solidFill>
                <a:latin typeface="Arial" panose="020B0604020202020204" pitchFamily="34" charset="0"/>
                <a:cs typeface="Arial" panose="020B0604020202020204" pitchFamily="34" charset="0"/>
              </a:rPr>
              <a:t>the restaurant</a:t>
            </a:r>
            <a:r>
              <a:rPr lang="en-US" sz="1200" i="0" u="none" strike="noStrike" baseline="0" dirty="0">
                <a:solidFill>
                  <a:srgbClr val="002060"/>
                </a:solidFill>
                <a:latin typeface="Arial" panose="020B0604020202020204" pitchFamily="34" charset="0"/>
                <a:cs typeface="Arial" panose="020B0604020202020204" pitchFamily="34" charset="0"/>
              </a:rPr>
              <a:t> and spoke to owner, who reported that the vehicle  was stolen yesterday in Newark, DE. He provided  ED SW </a:t>
            </a:r>
            <a:r>
              <a:rPr lang="en-US" sz="1200" dirty="0">
                <a:solidFill>
                  <a:srgbClr val="002060"/>
                </a:solidFill>
                <a:latin typeface="Arial" panose="020B0604020202020204" pitchFamily="34" charset="0"/>
                <a:cs typeface="Arial" panose="020B0604020202020204" pitchFamily="34" charset="0"/>
              </a:rPr>
              <a:t>with the case number and the police</a:t>
            </a:r>
            <a:r>
              <a:rPr lang="en-US" sz="1200" i="0" u="none" strike="noStrike" baseline="0" dirty="0">
                <a:solidFill>
                  <a:srgbClr val="002060"/>
                </a:solidFill>
                <a:latin typeface="Arial" panose="020B0604020202020204" pitchFamily="34" charset="0"/>
                <a:cs typeface="Arial" panose="020B0604020202020204" pitchFamily="34" charset="0"/>
              </a:rPr>
              <a:t> </a:t>
            </a:r>
            <a:r>
              <a:rPr lang="en-US" sz="1200" dirty="0">
                <a:solidFill>
                  <a:srgbClr val="002060"/>
                </a:solidFill>
                <a:latin typeface="Arial" panose="020B0604020202020204" pitchFamily="34" charset="0"/>
                <a:cs typeface="Arial" panose="020B0604020202020204" pitchFamily="34" charset="0"/>
              </a:rPr>
              <a:t>C</a:t>
            </a:r>
            <a:r>
              <a:rPr lang="en-US" sz="1200" i="0" u="none" strike="noStrike" baseline="0" dirty="0">
                <a:solidFill>
                  <a:srgbClr val="002060"/>
                </a:solidFill>
                <a:latin typeface="Arial" panose="020B0604020202020204" pitchFamily="34" charset="0"/>
                <a:cs typeface="Arial" panose="020B0604020202020204" pitchFamily="34" charset="0"/>
              </a:rPr>
              <a:t>aptain’s number. </a:t>
            </a:r>
            <a:r>
              <a:rPr lang="en-US" sz="1200" i="0" u="none" strike="noStrike" baseline="0" dirty="0">
                <a:solidFill>
                  <a:srgbClr val="00B050"/>
                </a:solidFill>
                <a:latin typeface="Arial" panose="020B0604020202020204" pitchFamily="34" charset="0"/>
                <a:cs typeface="Arial" panose="020B0604020202020204" pitchFamily="34" charset="0"/>
              </a:rPr>
              <a:t>Hospital Day One</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Inpatient Social worker consulted for continued assistance with identifying emergency contacts. Patient is incapacitated, per recent clinical documentation and RN report,  patient's behavior has fluctuated.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Social worker reviewed patient's chart, including CRISP:</a:t>
            </a:r>
          </a:p>
          <a:p>
            <a:pPr algn="l" rtl="0"/>
            <a:r>
              <a:rPr lang="en-US" sz="1200" dirty="0">
                <a:solidFill>
                  <a:srgbClr val="002060"/>
                </a:solidFill>
                <a:latin typeface="Arial" panose="020B0604020202020204" pitchFamily="34" charset="0"/>
                <a:cs typeface="Arial" panose="020B0604020202020204" pitchFamily="34" charset="0"/>
              </a:rPr>
              <a:t>S</a:t>
            </a:r>
            <a:r>
              <a:rPr lang="en-US" sz="1200" i="0" u="none" strike="noStrike" baseline="0" dirty="0">
                <a:solidFill>
                  <a:srgbClr val="002060"/>
                </a:solidFill>
                <a:latin typeface="Arial" panose="020B0604020202020204" pitchFamily="34" charset="0"/>
                <a:cs typeface="Arial" panose="020B0604020202020204" pitchFamily="34" charset="0"/>
              </a:rPr>
              <a:t>ocial worker contacted </a:t>
            </a:r>
            <a:r>
              <a:rPr lang="en-US" sz="1200" dirty="0">
                <a:solidFill>
                  <a:srgbClr val="002060"/>
                </a:solidFill>
                <a:latin typeface="Arial" panose="020B0604020202020204" pitchFamily="34" charset="0"/>
                <a:cs typeface="Arial" panose="020B0604020202020204" pitchFamily="34" charset="0"/>
              </a:rPr>
              <a:t>a radiology practice </a:t>
            </a:r>
            <a:r>
              <a:rPr lang="en-US" sz="1200" i="0" u="none" strike="noStrike" baseline="0" dirty="0">
                <a:solidFill>
                  <a:srgbClr val="002060"/>
                </a:solidFill>
                <a:latin typeface="Arial" panose="020B0604020202020204" pitchFamily="34" charset="0"/>
                <a:cs typeface="Arial" panose="020B0604020202020204" pitchFamily="34" charset="0"/>
              </a:rPr>
              <a:t>to inquire if the office had an emergency contact on file, as patient was seen there in 2019. </a:t>
            </a:r>
          </a:p>
          <a:p>
            <a:pPr algn="l" rtl="0"/>
            <a:r>
              <a:rPr lang="en-US" sz="1200" dirty="0">
                <a:solidFill>
                  <a:srgbClr val="002060"/>
                </a:solidFill>
                <a:latin typeface="Arial" panose="020B0604020202020204" pitchFamily="34" charset="0"/>
                <a:cs typeface="Arial" panose="020B0604020202020204" pitchFamily="34" charset="0"/>
              </a:rPr>
              <a:t>MMSE score 8/30</a:t>
            </a:r>
          </a:p>
          <a:p>
            <a:pPr algn="l" rtl="0"/>
            <a:r>
              <a:rPr lang="en-US" sz="1200" i="0" u="none" strike="noStrike" baseline="0" dirty="0">
                <a:solidFill>
                  <a:srgbClr val="00B050"/>
                </a:solidFill>
                <a:latin typeface="Arial" panose="020B0604020202020204" pitchFamily="34" charset="0"/>
                <a:cs typeface="Arial" panose="020B0604020202020204" pitchFamily="34" charset="0"/>
              </a:rPr>
              <a:t>Hospital Day 3</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 </a:t>
            </a:r>
          </a:p>
          <a:p>
            <a:pPr algn="l" rtl="0"/>
            <a:r>
              <a:rPr lang="en-US" sz="1200" i="0" u="none" strike="noStrike" baseline="0" dirty="0">
                <a:solidFill>
                  <a:srgbClr val="002060"/>
                </a:solidFill>
                <a:latin typeface="Arial" panose="020B0604020202020204" pitchFamily="34" charset="0"/>
                <a:cs typeface="Arial" panose="020B0604020202020204" pitchFamily="34" charset="0"/>
              </a:rPr>
              <a:t>Patient has no insurance information listed, social worker contacted the financial counselor offices, to inquire if patient has MA</a:t>
            </a:r>
          </a:p>
          <a:p>
            <a:pPr algn="l" rtl="0"/>
            <a:r>
              <a:rPr lang="en-US" sz="1200" dirty="0">
                <a:solidFill>
                  <a:srgbClr val="002060"/>
                </a:solidFill>
                <a:latin typeface="Arial" panose="020B0604020202020204" pitchFamily="34" charset="0"/>
                <a:cs typeface="Arial" panose="020B0604020202020204" pitchFamily="34" charset="0"/>
              </a:rPr>
              <a:t>Social worker received three numbers from above inquiries, patients wife and two sons. Left messages with all numbers several times with no responses.  </a:t>
            </a:r>
          </a:p>
          <a:p>
            <a:pPr algn="l" rtl="0"/>
            <a:r>
              <a:rPr lang="en-US" sz="1200" dirty="0">
                <a:solidFill>
                  <a:srgbClr val="00B050"/>
                </a:solidFill>
                <a:latin typeface="Arial" panose="020B0604020202020204" pitchFamily="34" charset="0"/>
                <a:cs typeface="Arial" panose="020B0604020202020204" pitchFamily="34" charset="0"/>
              </a:rPr>
              <a:t>Hospital Day 10</a:t>
            </a:r>
          </a:p>
          <a:p>
            <a:pPr algn="l" rtl="0"/>
            <a:r>
              <a:rPr lang="en-US" sz="1200" b="1" dirty="0">
                <a:solidFill>
                  <a:srgbClr val="002060"/>
                </a:solidFill>
                <a:latin typeface="Arial" panose="020B0604020202020204" pitchFamily="34" charset="0"/>
                <a:cs typeface="Arial" panose="020B0604020202020204" pitchFamily="34" charset="0"/>
              </a:rPr>
              <a:t> </a:t>
            </a:r>
          </a:p>
          <a:p>
            <a:pPr algn="l" rtl="0"/>
            <a:endParaRPr lang="en-US" sz="1000" b="0" i="0" u="none" strike="noStrike" baseline="0" dirty="0">
              <a:solidFill>
                <a:srgbClr val="000000"/>
              </a:solidFill>
              <a:latin typeface="Arial" panose="020B0604020202020204" pitchFamily="34" charset="0"/>
            </a:endParaRPr>
          </a:p>
          <a:p>
            <a:pPr algn="l" rtl="0"/>
            <a:endParaRPr lang="en-US" sz="1100" b="0" i="0" u="none" strike="noStrike" baseline="0" dirty="0">
              <a:solidFill>
                <a:srgbClr val="000000"/>
              </a:solidFill>
              <a:latin typeface="inherit"/>
            </a:endParaRPr>
          </a:p>
          <a:p>
            <a:pPr algn="l" rtl="0"/>
            <a:endParaRPr lang="en-US" sz="1100" b="0" i="0" u="none" strike="noStrike" baseline="0" dirty="0">
              <a:solidFill>
                <a:srgbClr val="000000"/>
              </a:solidFill>
              <a:latin typeface="inherit"/>
            </a:endParaRPr>
          </a:p>
          <a:p>
            <a:pPr algn="l" rtl="0"/>
            <a:r>
              <a:rPr lang="en-US" sz="1000" b="0" i="0" u="none" strike="noStrike" baseline="0" dirty="0">
                <a:solidFill>
                  <a:srgbClr val="000000"/>
                </a:solidFill>
                <a:latin typeface="Arial" panose="020B0604020202020204" pitchFamily="34" charset="0"/>
              </a:rPr>
              <a:t>	</a:t>
            </a:r>
          </a:p>
          <a:p>
            <a:endParaRPr lang="en-US" sz="10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9278301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4209</TotalTime>
  <Words>2457</Words>
  <Application>Microsoft Office PowerPoint</Application>
  <PresentationFormat>Widescreen</PresentationFormat>
  <Paragraphs>352</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Abadi</vt:lpstr>
      <vt:lpstr>Aptos</vt:lpstr>
      <vt:lpstr>Arial</vt:lpstr>
      <vt:lpstr>Calibri</vt:lpstr>
      <vt:lpstr>ElsevierGulliver</vt:lpstr>
      <vt:lpstr>ElsevierSans</vt:lpstr>
      <vt:lpstr>Impact</vt:lpstr>
      <vt:lpstr>inherit</vt:lpstr>
      <vt:lpstr>Roboto</vt:lpstr>
      <vt:lpstr>2_Office Theme</vt:lpstr>
      <vt:lpstr>Hospital Pathway for an Unrepresented Patient</vt:lpstr>
      <vt:lpstr> Care Progression for an Unrepresented Patient</vt:lpstr>
      <vt:lpstr> </vt:lpstr>
      <vt:lpstr> </vt:lpstr>
      <vt:lpstr>The Hospitalization Story of Mr. D</vt:lpstr>
      <vt:lpstr> Decisional Capacity Evaluation</vt:lpstr>
      <vt:lpstr> </vt:lpstr>
      <vt:lpstr> </vt:lpstr>
      <vt:lpstr> </vt:lpstr>
      <vt:lpstr> </vt:lpstr>
      <vt:lpstr> </vt:lpstr>
      <vt:lpstr> </vt:lpstr>
      <vt:lpstr> </vt:lpstr>
      <vt:lpstr> </vt:lpstr>
      <vt:lpstr>Post Hearing to Discharge</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Guardianship Task Force</dc:title>
  <dc:creator>Kai Shea</dc:creator>
  <cp:lastModifiedBy>Kai Shea</cp:lastModifiedBy>
  <cp:revision>41</cp:revision>
  <dcterms:created xsi:type="dcterms:W3CDTF">2024-09-30T13:58:28Z</dcterms:created>
  <dcterms:modified xsi:type="dcterms:W3CDTF">2024-10-04T12:32:21Z</dcterms:modified>
</cp:coreProperties>
</file>