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9"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BBD72B-DC02-4251-A422-A52AA02A1918}" type="datetimeFigureOut">
              <a:rPr lang="en-US" smtClean="0"/>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1197319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1944100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409527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1884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118669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BBD72B-DC02-4251-A422-A52AA02A1918}" type="datetimeFigureOut">
              <a:rPr lang="en-US" smtClean="0"/>
              <a:t>10/7/2024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293806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BBD72B-DC02-4251-A422-A52AA02A1918}" type="datetimeFigureOut">
              <a:rPr lang="en-US" smtClean="0"/>
              <a:t>10/7/2024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664131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BBD72B-DC02-4251-A422-A52AA02A1918}" type="datetimeFigureOut">
              <a:rPr lang="en-US" smtClean="0"/>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8379457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BBD72B-DC02-4251-A422-A52AA02A1918}" type="datetimeFigureOut">
              <a:rPr lang="en-US" smtClean="0"/>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2856553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BBD72B-DC02-4251-A422-A52AA02A1918}" type="datetimeFigureOut">
              <a:rPr lang="en-US" smtClean="0"/>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813118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BBD72B-DC02-4251-A422-A52AA02A1918}" type="datetimeFigureOut">
              <a:rPr lang="en-US" smtClean="0"/>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65224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920982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BBD72B-DC02-4251-A422-A52AA02A1918}" type="datetimeFigureOut">
              <a:rPr lang="en-US" smtClean="0"/>
              <a:t>10/7/2024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1633895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BBD72B-DC02-4251-A422-A52AA02A1918}" type="datetimeFigureOut">
              <a:rPr lang="en-US" smtClean="0"/>
              <a:t>10/7/2024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357165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BBD72B-DC02-4251-A422-A52AA02A1918}" type="datetimeFigureOut">
              <a:rPr lang="en-US" smtClean="0"/>
              <a:t>10/7/2024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80950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775628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BBD72B-DC02-4251-A422-A52AA02A1918}" type="datetimeFigureOut">
              <a:rPr lang="en-US" smtClean="0"/>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A943D-B274-47F2-AEC7-1A4B16834E82}" type="slidenum">
              <a:rPr lang="en-US" smtClean="0"/>
              <a:t>‹#›</a:t>
            </a:fld>
            <a:endParaRPr lang="en-US"/>
          </a:p>
        </p:txBody>
      </p:sp>
    </p:spTree>
    <p:extLst>
      <p:ext uri="{BB962C8B-B14F-4D97-AF65-F5344CB8AC3E}">
        <p14:creationId xmlns:p14="http://schemas.microsoft.com/office/powerpoint/2010/main" val="2818288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41BBD72B-DC02-4251-A422-A52AA02A1918}" type="datetimeFigureOut">
              <a:rPr lang="en-US" smtClean="0"/>
              <a:t>10/7/2024</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F81A943D-B274-47F2-AEC7-1A4B16834E82}" type="slidenum">
              <a:rPr lang="en-US" smtClean="0"/>
              <a:t>‹#›</a:t>
            </a:fld>
            <a:endParaRPr lang="en-US"/>
          </a:p>
        </p:txBody>
      </p:sp>
    </p:spTree>
    <p:extLst>
      <p:ext uri="{BB962C8B-B14F-4D97-AF65-F5344CB8AC3E}">
        <p14:creationId xmlns:p14="http://schemas.microsoft.com/office/powerpoint/2010/main" val="603206536"/>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A0412-AB4E-46A9-BCCE-59D0C806F8DD}"/>
              </a:ext>
            </a:extLst>
          </p:cNvPr>
          <p:cNvSpPr>
            <a:spLocks noGrp="1"/>
          </p:cNvSpPr>
          <p:nvPr>
            <p:ph type="ctrTitle"/>
          </p:nvPr>
        </p:nvSpPr>
        <p:spPr>
          <a:xfrm>
            <a:off x="7532710" y="628618"/>
            <a:ext cx="3971902" cy="2103432"/>
          </a:xfrm>
        </p:spPr>
        <p:txBody>
          <a:bodyPr>
            <a:normAutofit/>
          </a:bodyPr>
          <a:lstStyle/>
          <a:p>
            <a:pPr>
              <a:lnSpc>
                <a:spcPct val="90000"/>
              </a:lnSpc>
            </a:pPr>
            <a:r>
              <a:rPr lang="en-US" sz="3000" dirty="0"/>
              <a:t>Admitting Patients Who Lack Decision Making Capacity to A Skilled Nursing Home </a:t>
            </a:r>
          </a:p>
        </p:txBody>
      </p:sp>
      <p:sp>
        <p:nvSpPr>
          <p:cNvPr id="3" name="Subtitle 2">
            <a:extLst>
              <a:ext uri="{FF2B5EF4-FFF2-40B4-BE49-F238E27FC236}">
                <a16:creationId xmlns:a16="http://schemas.microsoft.com/office/drawing/2014/main" id="{CB6B40E7-B178-401D-B6DE-3828553AC1D8}"/>
              </a:ext>
            </a:extLst>
          </p:cNvPr>
          <p:cNvSpPr>
            <a:spLocks noGrp="1"/>
          </p:cNvSpPr>
          <p:nvPr>
            <p:ph type="subTitle" idx="1"/>
          </p:nvPr>
        </p:nvSpPr>
        <p:spPr>
          <a:xfrm>
            <a:off x="7532709" y="3843868"/>
            <a:ext cx="2827315" cy="1564744"/>
          </a:xfrm>
        </p:spPr>
        <p:txBody>
          <a:bodyPr>
            <a:normAutofit/>
          </a:bodyPr>
          <a:lstStyle/>
          <a:p>
            <a:endParaRPr lang="en-US" dirty="0"/>
          </a:p>
        </p:txBody>
      </p:sp>
      <p:pic>
        <p:nvPicPr>
          <p:cNvPr id="4" name="Picture 3">
            <a:extLst>
              <a:ext uri="{FF2B5EF4-FFF2-40B4-BE49-F238E27FC236}">
                <a16:creationId xmlns:a16="http://schemas.microsoft.com/office/drawing/2014/main" id="{16308891-0A20-46F0-86B6-8C25E1780BF2}"/>
              </a:ext>
            </a:extLst>
          </p:cNvPr>
          <p:cNvPicPr>
            <a:picLocks noChangeAspect="1"/>
          </p:cNvPicPr>
          <p:nvPr/>
        </p:nvPicPr>
        <p:blipFill>
          <a:blip r:embed="rId2"/>
          <a:srcRect r="3912" b="-2"/>
          <a:stretch/>
        </p:blipFill>
        <p:spPr>
          <a:xfrm>
            <a:off x="799072" y="786117"/>
            <a:ext cx="6245352" cy="4956048"/>
          </a:xfrm>
          <a:custGeom>
            <a:avLst/>
            <a:gdLst/>
            <a:ahLst/>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spTree>
    <p:extLst>
      <p:ext uri="{BB962C8B-B14F-4D97-AF65-F5344CB8AC3E}">
        <p14:creationId xmlns:p14="http://schemas.microsoft.com/office/powerpoint/2010/main" val="2640002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AC5D-9477-49AA-B762-FE105681F373}"/>
              </a:ext>
            </a:extLst>
          </p:cNvPr>
          <p:cNvSpPr>
            <a:spLocks noGrp="1"/>
          </p:cNvSpPr>
          <p:nvPr>
            <p:ph type="title"/>
          </p:nvPr>
        </p:nvSpPr>
        <p:spPr/>
        <p:txBody>
          <a:bodyPr/>
          <a:lstStyle/>
          <a:p>
            <a:r>
              <a:rPr lang="en-US" dirty="0"/>
              <a:t>Needed for SNF Admission</a:t>
            </a:r>
          </a:p>
        </p:txBody>
      </p:sp>
      <p:sp>
        <p:nvSpPr>
          <p:cNvPr id="3" name="Content Placeholder 2">
            <a:extLst>
              <a:ext uri="{FF2B5EF4-FFF2-40B4-BE49-F238E27FC236}">
                <a16:creationId xmlns:a16="http://schemas.microsoft.com/office/drawing/2014/main" id="{6B6DE472-91B2-4A7B-9657-2986B5A2E84F}"/>
              </a:ext>
            </a:extLst>
          </p:cNvPr>
          <p:cNvSpPr>
            <a:spLocks noGrp="1"/>
          </p:cNvSpPr>
          <p:nvPr>
            <p:ph idx="1"/>
          </p:nvPr>
        </p:nvSpPr>
        <p:spPr/>
        <p:txBody>
          <a:bodyPr/>
          <a:lstStyle/>
          <a:p>
            <a:r>
              <a:rPr lang="en-US" dirty="0"/>
              <a:t>Physician’s order </a:t>
            </a:r>
          </a:p>
          <a:p>
            <a:r>
              <a:rPr lang="en-US" dirty="0"/>
              <a:t>Medical History and Physical exam</a:t>
            </a:r>
          </a:p>
          <a:p>
            <a:r>
              <a:rPr lang="en-US" dirty="0"/>
              <a:t>Discharge Summary that includes medications, treatments and plan of care</a:t>
            </a:r>
          </a:p>
          <a:p>
            <a:r>
              <a:rPr lang="en-US" dirty="0"/>
              <a:t>Health Care Contact Information</a:t>
            </a:r>
          </a:p>
          <a:p>
            <a:r>
              <a:rPr lang="en-US" dirty="0"/>
              <a:t>Health Care Advance Directives </a:t>
            </a:r>
          </a:p>
          <a:p>
            <a:endParaRPr lang="en-US" dirty="0"/>
          </a:p>
          <a:p>
            <a:r>
              <a:rPr lang="en-US" dirty="0"/>
              <a:t>Note: A variety of other items are needed and considered</a:t>
            </a:r>
          </a:p>
        </p:txBody>
      </p:sp>
    </p:spTree>
    <p:extLst>
      <p:ext uri="{BB962C8B-B14F-4D97-AF65-F5344CB8AC3E}">
        <p14:creationId xmlns:p14="http://schemas.microsoft.com/office/powerpoint/2010/main" val="3797582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80000"/>
                <a:lumMod val="80000"/>
              </a:schemeClr>
              <a:schemeClr val="bg2">
                <a:tint val="98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6C2C86-63BF-47D5-AA3F-905111A238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BDA4BB-24C7-4B20-8D74-4A52D3C17482}"/>
              </a:ext>
            </a:extLst>
          </p:cNvPr>
          <p:cNvSpPr>
            <a:spLocks noGrp="1"/>
          </p:cNvSpPr>
          <p:nvPr>
            <p:ph type="title"/>
          </p:nvPr>
        </p:nvSpPr>
        <p:spPr>
          <a:xfrm>
            <a:off x="834013" y="1115568"/>
            <a:ext cx="3487616" cy="4626864"/>
          </a:xfrm>
        </p:spPr>
        <p:txBody>
          <a:bodyPr>
            <a:normAutofit/>
          </a:bodyPr>
          <a:lstStyle/>
          <a:p>
            <a:pPr marL="342900" indent="-342900" algn="l">
              <a:buFont typeface="Arial" panose="020B0604020202020204" pitchFamily="34" charset="0"/>
              <a:buChar char="•"/>
            </a:pPr>
            <a:r>
              <a:rPr lang="en-US" sz="3200" dirty="0">
                <a:effectLst/>
                <a:latin typeface="Calibri" panose="020F0502020204030204" pitchFamily="34" charset="0"/>
                <a:cs typeface="Calibri" panose="020F0502020204030204" pitchFamily="34" charset="0"/>
              </a:rPr>
              <a:t>Hospital Referral System</a:t>
            </a:r>
            <a:br>
              <a:rPr lang="en-US" sz="3200" dirty="0">
                <a:effectLst/>
                <a:latin typeface="Calibri" panose="020F0502020204030204" pitchFamily="34" charset="0"/>
                <a:cs typeface="Calibri" panose="020F0502020204030204" pitchFamily="34" charset="0"/>
              </a:rPr>
            </a:br>
            <a:r>
              <a:rPr lang="en-US" sz="3200" dirty="0">
                <a:effectLst/>
                <a:latin typeface="Calibri" panose="020F0502020204030204" pitchFamily="34" charset="0"/>
                <a:cs typeface="Calibri" panose="020F0502020204030204" pitchFamily="34" charset="0"/>
              </a:rPr>
              <a:t>		-Medical </a:t>
            </a:r>
            <a:br>
              <a:rPr lang="en-US" sz="3200" dirty="0">
                <a:effectLst/>
                <a:latin typeface="Calibri" panose="020F0502020204030204" pitchFamily="34" charset="0"/>
                <a:cs typeface="Calibri" panose="020F0502020204030204" pitchFamily="34" charset="0"/>
              </a:rPr>
            </a:br>
            <a:r>
              <a:rPr lang="en-US" sz="3200" dirty="0">
                <a:effectLst/>
                <a:latin typeface="Calibri" panose="020F0502020204030204" pitchFamily="34" charset="0"/>
                <a:cs typeface="Calibri" panose="020F0502020204030204" pitchFamily="34" charset="0"/>
              </a:rPr>
              <a:t>		-Financial  </a:t>
            </a:r>
          </a:p>
        </p:txBody>
      </p:sp>
      <p:cxnSp>
        <p:nvCxnSpPr>
          <p:cNvPr id="10" name="Straight Connector 9">
            <a:extLst>
              <a:ext uri="{FF2B5EF4-FFF2-40B4-BE49-F238E27FC236}">
                <a16:creationId xmlns:a16="http://schemas.microsoft.com/office/drawing/2014/main" id="{425A0768-3044-4AA9-A889-D2CAA68C51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605" y="2057400"/>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FCEF079-65C1-4C98-ABBD-D0BF24452F27}"/>
              </a:ext>
            </a:extLst>
          </p:cNvPr>
          <p:cNvSpPr>
            <a:spLocks noGrp="1"/>
          </p:cNvSpPr>
          <p:nvPr>
            <p:ph idx="1"/>
          </p:nvPr>
        </p:nvSpPr>
        <p:spPr>
          <a:xfrm>
            <a:off x="5105398" y="1115568"/>
            <a:ext cx="6245352" cy="4626864"/>
          </a:xfrm>
        </p:spPr>
        <p:txBody>
          <a:bodyPr anchor="ctr">
            <a:normAutofit/>
          </a:bodyPr>
          <a:lstStyle/>
          <a:p>
            <a:r>
              <a:rPr lang="en-US" dirty="0"/>
              <a:t>Portfolio </a:t>
            </a:r>
            <a:r>
              <a:rPr lang="en-US" sz="2400" dirty="0"/>
              <a:t>MD</a:t>
            </a:r>
          </a:p>
          <a:p>
            <a:r>
              <a:rPr lang="en-US" dirty="0"/>
              <a:t>Navi Health</a:t>
            </a:r>
          </a:p>
          <a:p>
            <a:r>
              <a:rPr lang="en-US" dirty="0"/>
              <a:t>Aiden</a:t>
            </a:r>
          </a:p>
          <a:p>
            <a:r>
              <a:rPr lang="en-US" dirty="0" err="1"/>
              <a:t>Ensocare</a:t>
            </a:r>
            <a:endParaRPr lang="en-US" dirty="0"/>
          </a:p>
          <a:p>
            <a:r>
              <a:rPr lang="en-US" dirty="0"/>
              <a:t>Out of State Hospital Programs Vary </a:t>
            </a:r>
          </a:p>
          <a:p>
            <a:endParaRPr lang="en-US" dirty="0"/>
          </a:p>
        </p:txBody>
      </p:sp>
    </p:spTree>
    <p:extLst>
      <p:ext uri="{BB962C8B-B14F-4D97-AF65-F5344CB8AC3E}">
        <p14:creationId xmlns:p14="http://schemas.microsoft.com/office/powerpoint/2010/main" val="1209443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80000"/>
                <a:lumMod val="80000"/>
              </a:schemeClr>
              <a:schemeClr val="bg2">
                <a:tint val="98000"/>
              </a:schemeClr>
            </a:duotone>
          </a:blip>
          <a:stretch/>
        </a:blip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69960A3-4EE1-43D2-ABFC-C7A03ED21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DD6A6A-62C5-45C7-953A-B255963C95CC}"/>
              </a:ext>
            </a:extLst>
          </p:cNvPr>
          <p:cNvSpPr>
            <a:spLocks noGrp="1"/>
          </p:cNvSpPr>
          <p:nvPr>
            <p:ph type="title"/>
          </p:nvPr>
        </p:nvSpPr>
        <p:spPr>
          <a:xfrm>
            <a:off x="913795" y="323385"/>
            <a:ext cx="10353762" cy="743413"/>
          </a:xfrm>
        </p:spPr>
        <p:txBody>
          <a:bodyPr>
            <a:normAutofit fontScale="90000"/>
          </a:bodyPr>
          <a:lstStyle/>
          <a:p>
            <a:r>
              <a:rPr lang="en-US" sz="3200" dirty="0">
                <a:effectLst/>
              </a:rPr>
              <a:t>Upon Admission, Patient Lacks Capacity and No Readily Identifiable Authorized Agent</a:t>
            </a:r>
          </a:p>
        </p:txBody>
      </p:sp>
      <p:pic>
        <p:nvPicPr>
          <p:cNvPr id="17" name="Picture 16">
            <a:extLst>
              <a:ext uri="{FF2B5EF4-FFF2-40B4-BE49-F238E27FC236}">
                <a16:creationId xmlns:a16="http://schemas.microsoft.com/office/drawing/2014/main" id="{16ABCF9F-46A6-4370-8EC8-B1EDB4510B54}"/>
              </a:ext>
              <a:ext uri="{C183D7F6-B498-43B3-948B-1728B52AA6E4}">
                <adec:decorative xmlns:adec="http://schemas.microsoft.com/office/drawing/2017/decorative" val="1"/>
              </a:ext>
            </a:extLst>
          </p:cNvPr>
          <p:cNvPicPr preferRelativeResize="0">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98" t="2669" r="616"/>
          <a:stretch/>
        </p:blipFill>
        <p:spPr>
          <a:xfrm>
            <a:off x="-1" y="2046514"/>
            <a:ext cx="12192001" cy="4811485"/>
          </a:xfrm>
          <a:prstGeom prst="rect">
            <a:avLst/>
          </a:prstGeom>
          <a:effectLst>
            <a:innerShdw blurRad="63500" dist="50800" dir="16200000">
              <a:prstClr val="black">
                <a:alpha val="50000"/>
              </a:prstClr>
            </a:innerShdw>
          </a:effectLst>
        </p:spPr>
      </p:pic>
      <p:sp>
        <p:nvSpPr>
          <p:cNvPr id="3" name="Content Placeholder 2">
            <a:extLst>
              <a:ext uri="{FF2B5EF4-FFF2-40B4-BE49-F238E27FC236}">
                <a16:creationId xmlns:a16="http://schemas.microsoft.com/office/drawing/2014/main" id="{80A626F5-FB4B-4F54-A5F5-637C6A561FAD}"/>
              </a:ext>
            </a:extLst>
          </p:cNvPr>
          <p:cNvSpPr>
            <a:spLocks noGrp="1"/>
          </p:cNvSpPr>
          <p:nvPr>
            <p:ph idx="1"/>
          </p:nvPr>
        </p:nvSpPr>
        <p:spPr>
          <a:xfrm>
            <a:off x="1235528" y="1499616"/>
            <a:ext cx="9710296" cy="5034999"/>
          </a:xfrm>
        </p:spPr>
        <p:txBody>
          <a:bodyPr>
            <a:normAutofit/>
          </a:bodyPr>
          <a:lstStyle/>
          <a:p>
            <a:pPr marL="36900" indent="0">
              <a:buNone/>
            </a:pPr>
            <a:endParaRPr lang="en-US" dirty="0"/>
          </a:p>
          <a:p>
            <a:r>
              <a:rPr lang="en-US" dirty="0"/>
              <a:t>Upon Admission, Evaluate Capacity</a:t>
            </a:r>
          </a:p>
          <a:p>
            <a:r>
              <a:rPr lang="en-US" dirty="0"/>
              <a:t>Complete Certs of Incapacity</a:t>
            </a:r>
          </a:p>
          <a:p>
            <a:r>
              <a:rPr lang="en-US" dirty="0"/>
              <a:t>Begin to investigate for interested persons-</a:t>
            </a:r>
            <a:r>
              <a:rPr lang="en-US" sz="1400" dirty="0"/>
              <a:t>scour hospital records, meet with the resident over several days as acute confusion/delirium resolves, patients’ phone reveal contacts, ancestry and Zappa websites, Lexus Nexus, social media sources,  check facility sign in system for visitors, check in with interdisciplinary team members if they have seen visitors or had discussions with the residents about family or friends, send certified letters to identified contacts, request welfare checks be performed at prior known addresses. </a:t>
            </a:r>
          </a:p>
          <a:p>
            <a:r>
              <a:rPr lang="en-US" dirty="0"/>
              <a:t>If a contact is never located, or known possible agents are unavailable, initiate guardianship </a:t>
            </a:r>
          </a:p>
          <a:p>
            <a:r>
              <a:rPr lang="en-US" dirty="0"/>
              <a:t>If determined likely to be LTC, initiate MA application pending guardianship. </a:t>
            </a:r>
          </a:p>
          <a:p>
            <a:endParaRPr lang="en-US" dirty="0"/>
          </a:p>
          <a:p>
            <a:endParaRPr lang="en-US" dirty="0"/>
          </a:p>
          <a:p>
            <a:pPr marL="36900" indent="0">
              <a:buNone/>
            </a:pPr>
            <a:endParaRPr lang="en-US" dirty="0"/>
          </a:p>
        </p:txBody>
      </p:sp>
    </p:spTree>
    <p:extLst>
      <p:ext uri="{BB962C8B-B14F-4D97-AF65-F5344CB8AC3E}">
        <p14:creationId xmlns:p14="http://schemas.microsoft.com/office/powerpoint/2010/main" val="359954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826F61"/>
      </a:accent1>
      <a:accent2>
        <a:srgbClr val="A19C7F"/>
      </a:accent2>
      <a:accent3>
        <a:srgbClr val="9AA489"/>
      </a:accent3>
      <a:accent4>
        <a:srgbClr val="7C938B"/>
      </a:accent4>
      <a:accent5>
        <a:srgbClr val="7C7D92"/>
      </a:accent5>
      <a:accent6>
        <a:srgbClr val="897376"/>
      </a:accent6>
      <a:hlink>
        <a:srgbClr val="D29B73"/>
      </a:hlink>
      <a:folHlink>
        <a:srgbClr val="F4C5A4"/>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FF747C5C-A8E8-4833-9E55-3D08FE4E487A}"/>
    </a:ext>
  </a:extLst>
</a:theme>
</file>

<file path=docProps/app.xml><?xml version="1.0" encoding="utf-8"?>
<Properties xmlns="http://schemas.openxmlformats.org/officeDocument/2006/extended-properties" xmlns:vt="http://schemas.openxmlformats.org/officeDocument/2006/docPropsVTypes">
  <TotalTime>71</TotalTime>
  <Words>206</Words>
  <Application>Microsoft Office PowerPoint</Application>
  <PresentationFormat>Widescreen</PresentationFormat>
  <Paragraphs>23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Calisto MT</vt:lpstr>
      <vt:lpstr>Wingdings 2</vt:lpstr>
      <vt:lpstr>Slate</vt:lpstr>
      <vt:lpstr>Admitting Patients Who Lack Decision Making Capacity to A Skilled Nursing Home </vt:lpstr>
      <vt:lpstr>Needed for SNF Admission</vt:lpstr>
      <vt:lpstr>Hospital Referral System   -Medical    -Financial  </vt:lpstr>
      <vt:lpstr>Upon Admission, Patient Lacks Capacity and No Readily Identifiable Authorized Agent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Admitting Patients Who Lack Decision Making Capacity to A Skilled Nursing Home</dc:title>
  <dc:creator>Holly O'Shea</dc:creator>
  <cp:lastModifiedBy>Holly O'Shea</cp:lastModifiedBy>
  <cp:revision>8</cp:revision>
  <dcterms:created xsi:type="dcterms:W3CDTF">2024-10-03T17:20:27Z</dcterms:created>
  <dcterms:modified xsi:type="dcterms:W3CDTF">2024-10-07T18:28:05Z</dcterms:modified>
</cp:coreProperties>
</file>