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313" r:id="rId2"/>
    <p:sldId id="317" r:id="rId3"/>
    <p:sldId id="318" r:id="rId4"/>
    <p:sldId id="319" r:id="rId5"/>
    <p:sldId id="320" r:id="rId6"/>
    <p:sldId id="321" r:id="rId7"/>
    <p:sldId id="322" r:id="rId8"/>
    <p:sldId id="323" r:id="rId9"/>
    <p:sldId id="325" r:id="rId10"/>
    <p:sldId id="324" r:id="rId11"/>
    <p:sldId id="327" r:id="rId12"/>
    <p:sldId id="328" r:id="rId13"/>
    <p:sldId id="330"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04"/>
    <p:restoredTop sz="75457"/>
  </p:normalViewPr>
  <p:slideViewPr>
    <p:cSldViewPr>
      <p:cViewPr varScale="1">
        <p:scale>
          <a:sx n="99" d="100"/>
          <a:sy n="99" d="100"/>
        </p:scale>
        <p:origin x="3528" y="1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417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7EBB40-ACA9-C44D-B390-E1F7C5FE80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744AFBE8-EFDE-334A-B523-78620008470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D7E9E69A-0938-434E-AD23-D280E2244B41}" type="datetimeFigureOut">
              <a:rPr lang="en-US"/>
              <a:pPr>
                <a:defRPr/>
              </a:pPr>
              <a:t>8/28/24</a:t>
            </a:fld>
            <a:endParaRPr lang="en-US"/>
          </a:p>
        </p:txBody>
      </p:sp>
      <p:sp>
        <p:nvSpPr>
          <p:cNvPr id="4" name="Slide Image Placeholder 3">
            <a:extLst>
              <a:ext uri="{FF2B5EF4-FFF2-40B4-BE49-F238E27FC236}">
                <a16:creationId xmlns:a16="http://schemas.microsoft.com/office/drawing/2014/main" id="{90AE83EA-5D46-9448-873B-C6F4FEE56039}"/>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E8CAF6-5733-2345-B3E4-5A7AD5951F4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DF71AF4-6556-8D45-B4EC-181CF4CC5F4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508778F1-1550-E24E-B341-F660230F6FC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B44C5F28-0416-5E4A-96B9-D10BC358554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BDD9703E-DA1A-C046-AF56-57976D5803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4B717075-E2E9-EF4B-873D-0CAAC4AB32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endParaRPr lang="en-US" altLang="en-US" dirty="0"/>
          </a:p>
        </p:txBody>
      </p:sp>
      <p:sp>
        <p:nvSpPr>
          <p:cNvPr id="15363" name="Slide Number Placeholder 3">
            <a:extLst>
              <a:ext uri="{FF2B5EF4-FFF2-40B4-BE49-F238E27FC236}">
                <a16:creationId xmlns:a16="http://schemas.microsoft.com/office/drawing/2014/main" id="{C4F95CAF-A43D-2647-A859-7998CA195B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9F7E45C-3BFB-0840-8C63-9EB742918857}"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0" fontAlgn="base" latinLnBrk="0" hangingPunct="0">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we all recognize, a court-appointed guardian takes time, time that patients and clinicians often do not have.  Thus, patients, clinicians, and hospitals require and deserve a different solution such as that advocated by the multi-society task force has recommended, one which aims to have </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fair and practical process for treatment decisions for unrepresented patients</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p>
          <a:p>
            <a:pPr marL="0" marR="0" algn="just">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cs typeface="Calibri" panose="020F0502020204030204" pitchFamily="34" charset="0"/>
              </a:rPr>
              <a:t>Meaningful steps should be taken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identify potential family, friends, providers, or others who may know of and potentially, represent the patient’s wishes.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cs typeface="Calibri" panose="020F0502020204030204" pitchFamily="34" charset="0"/>
              </a:rPr>
              <a:t>Institutions should offer ACP to prevent patients at high-risk for becoming unrepresented from becoming so.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Institutions should manage decision-making for unrepresented patients using input from a diverse interprofessional, multidisciplinary committee rather than </a:t>
            </a:r>
            <a:r>
              <a:rPr lang="en-US" sz="1800" b="1" i="1" dirty="0">
                <a:effectLst/>
                <a:latin typeface="Calibri" panose="020F0502020204030204" pitchFamily="34" charset="0"/>
                <a:ea typeface="Times New Roman" panose="02020603050405020304" pitchFamily="18" charset="0"/>
                <a:cs typeface="Calibri" panose="020F0502020204030204" pitchFamily="34" charset="0"/>
              </a:rPr>
              <a:t>ad hoc </a:t>
            </a:r>
            <a:r>
              <a:rPr lang="en-US" sz="1800" b="1" dirty="0">
                <a:effectLst/>
                <a:latin typeface="Calibri" panose="020F0502020204030204" pitchFamily="34" charset="0"/>
                <a:ea typeface="Times New Roman" panose="02020603050405020304" pitchFamily="18" charset="0"/>
                <a:cs typeface="Calibri" panose="020F0502020204030204" pitchFamily="34" charset="0"/>
              </a:rPr>
              <a:t>by treating clinicians.  Such decision-making is a collaborative effort between the clinical team and the multi-disciplinary committee.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cs typeface="Calibri" panose="020F0502020204030204" pitchFamily="34" charset="0"/>
              </a:rPr>
              <a:t>Institutions should manage decision-making via a fair process consistent with procedural due process.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B44C5F28-0416-5E4A-96B9-D10BC3585540}" type="slidenum">
              <a:rPr lang="en-US" smtClean="0"/>
              <a:pPr>
                <a:defRPr/>
              </a:pPr>
              <a:t>13</a:t>
            </a:fld>
            <a:endParaRPr lang="en-US"/>
          </a:p>
        </p:txBody>
      </p:sp>
    </p:spTree>
    <p:extLst>
      <p:ext uri="{BB962C8B-B14F-4D97-AF65-F5344CB8AC3E}">
        <p14:creationId xmlns:p14="http://schemas.microsoft.com/office/powerpoint/2010/main" val="2194915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00" dirty="0">
                <a:cs typeface="Times New Roman" panose="02020603050405020304" pitchFamily="18" charset="0"/>
              </a:rPr>
              <a:t>Good morning.  I’d like to thank Diane for organizing and spearheading today’s meeting and for the opportunity to briefly present.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00" dirty="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00" dirty="0">
                <a:cs typeface="Times New Roman" panose="02020603050405020304" pitchFamily="18" charset="0"/>
              </a:rPr>
              <a:t>To set the stage, I’m going to share an actual case our Ethics Committee consulted on.  It’s one of many and captures some of the challenges I imagine others here also encounter when attempting to care for and do right by so-called unrepresented patients.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00" dirty="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00" dirty="0">
                <a:cs typeface="Times New Roman" panose="02020603050405020304" pitchFamily="18" charset="0"/>
              </a:rPr>
              <a:t>Infectious disease consultant concluded no effective available treatments</a:t>
            </a:r>
          </a:p>
          <a:p>
            <a:endParaRPr lang="en-US" dirty="0"/>
          </a:p>
        </p:txBody>
      </p:sp>
      <p:sp>
        <p:nvSpPr>
          <p:cNvPr id="4" name="Slide Number Placeholder 3"/>
          <p:cNvSpPr>
            <a:spLocks noGrp="1"/>
          </p:cNvSpPr>
          <p:nvPr>
            <p:ph type="sldNum" sz="quarter" idx="5"/>
          </p:nvPr>
        </p:nvSpPr>
        <p:spPr/>
        <p:txBody>
          <a:bodyPr/>
          <a:lstStyle/>
          <a:p>
            <a:pPr>
              <a:defRPr/>
            </a:pPr>
            <a:fld id="{B44C5F28-0416-5E4A-96B9-D10BC3585540}" type="slidenum">
              <a:rPr lang="en-US" smtClean="0"/>
              <a:pPr>
                <a:defRPr/>
              </a:pPr>
              <a:t>2</a:t>
            </a:fld>
            <a:endParaRPr lang="en-US"/>
          </a:p>
        </p:txBody>
      </p:sp>
    </p:spTree>
    <p:extLst>
      <p:ext uri="{BB962C8B-B14F-4D97-AF65-F5344CB8AC3E}">
        <p14:creationId xmlns:p14="http://schemas.microsoft.com/office/powerpoint/2010/main" val="4061043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his current clinical status, it is unknown whether DB would (still) want all measures pursued and unfortunately, he consistently blocked the clinical team’s attempts to discuss his goals.</a:t>
            </a:r>
          </a:p>
        </p:txBody>
      </p:sp>
      <p:sp>
        <p:nvSpPr>
          <p:cNvPr id="4" name="Slide Number Placeholder 3"/>
          <p:cNvSpPr>
            <a:spLocks noGrp="1"/>
          </p:cNvSpPr>
          <p:nvPr>
            <p:ph type="sldNum" sz="quarter" idx="5"/>
          </p:nvPr>
        </p:nvSpPr>
        <p:spPr/>
        <p:txBody>
          <a:bodyPr/>
          <a:lstStyle/>
          <a:p>
            <a:pPr>
              <a:defRPr/>
            </a:pPr>
            <a:fld id="{B44C5F28-0416-5E4A-96B9-D10BC3585540}" type="slidenum">
              <a:rPr lang="en-US" smtClean="0"/>
              <a:pPr>
                <a:defRPr/>
              </a:pPr>
              <a:t>4</a:t>
            </a:fld>
            <a:endParaRPr lang="en-US"/>
          </a:p>
        </p:txBody>
      </p:sp>
    </p:spTree>
    <p:extLst>
      <p:ext uri="{BB962C8B-B14F-4D97-AF65-F5344CB8AC3E}">
        <p14:creationId xmlns:p14="http://schemas.microsoft.com/office/powerpoint/2010/main" val="2918131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DB’s preferences are unknown.  Although several family members and acquaintances were identified, none has a meaningful relationship with DB and none were willing to serve as his surrogate or proxy. </a:t>
            </a:r>
          </a:p>
        </p:txBody>
      </p:sp>
      <p:sp>
        <p:nvSpPr>
          <p:cNvPr id="4" name="Slide Number Placeholder 3"/>
          <p:cNvSpPr>
            <a:spLocks noGrp="1"/>
          </p:cNvSpPr>
          <p:nvPr>
            <p:ph type="sldNum" sz="quarter" idx="5"/>
          </p:nvPr>
        </p:nvSpPr>
        <p:spPr/>
        <p:txBody>
          <a:bodyPr/>
          <a:lstStyle/>
          <a:p>
            <a:pPr>
              <a:defRPr/>
            </a:pPr>
            <a:fld id="{B44C5F28-0416-5E4A-96B9-D10BC3585540}" type="slidenum">
              <a:rPr lang="en-US" smtClean="0"/>
              <a:pPr>
                <a:defRPr/>
              </a:pPr>
              <a:t>5</a:t>
            </a:fld>
            <a:endParaRPr lang="en-US"/>
          </a:p>
        </p:txBody>
      </p:sp>
    </p:spTree>
    <p:extLst>
      <p:ext uri="{BB962C8B-B14F-4D97-AF65-F5344CB8AC3E}">
        <p14:creationId xmlns:p14="http://schemas.microsoft.com/office/powerpoint/2010/main" val="4236284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ethics consultants are serving as a patient advisory committee.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For adults who lack DM capacity, clinical decisions typically rely upon substituted judgement based upon what the patient would have wanted were he able to state as such.  Substituted judgment requires some knowledge of, or sense of a patient’s wishes, which in DB’s case did not exist, and therefore, substituted judgment was not an option.  Accordingly, one must decide based upon DB’s perceived best interest while balancing and limiting unnecessary harms.</a:t>
            </a:r>
          </a:p>
          <a:p>
            <a:endParaRPr lang="en-US" dirty="0"/>
          </a:p>
        </p:txBody>
      </p:sp>
      <p:sp>
        <p:nvSpPr>
          <p:cNvPr id="4" name="Slide Number Placeholder 3"/>
          <p:cNvSpPr>
            <a:spLocks noGrp="1"/>
          </p:cNvSpPr>
          <p:nvPr>
            <p:ph type="sldNum" sz="quarter" idx="5"/>
          </p:nvPr>
        </p:nvSpPr>
        <p:spPr/>
        <p:txBody>
          <a:bodyPr/>
          <a:lstStyle/>
          <a:p>
            <a:pPr>
              <a:defRPr/>
            </a:pPr>
            <a:fld id="{B44C5F28-0416-5E4A-96B9-D10BC3585540}" type="slidenum">
              <a:rPr lang="en-US" smtClean="0"/>
              <a:pPr>
                <a:defRPr/>
              </a:pPr>
              <a:t>7</a:t>
            </a:fld>
            <a:endParaRPr lang="en-US"/>
          </a:p>
        </p:txBody>
      </p:sp>
    </p:spTree>
    <p:extLst>
      <p:ext uri="{BB962C8B-B14F-4D97-AF65-F5344CB8AC3E}">
        <p14:creationId xmlns:p14="http://schemas.microsoft.com/office/powerpoint/2010/main" val="2058932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 seems that many clinicians are uncomfortable proceeding in such decisions.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rPr>
              <a:t>Some hospitals have </a:t>
            </a:r>
            <a:r>
              <a:rPr lang="en-US" sz="1800" b="1" dirty="0">
                <a:solidFill>
                  <a:srgbClr val="000000"/>
                </a:solidFill>
                <a:effectLst/>
                <a:latin typeface="Calibri" panose="020F0502020204030204" pitchFamily="34" charset="0"/>
                <a:ea typeface="Times New Roman" panose="02020603050405020304" pitchFamily="18" charset="0"/>
              </a:rPr>
              <a:t>Patient Advisory Committees</a:t>
            </a:r>
            <a:r>
              <a:rPr lang="en-US" sz="1800" dirty="0">
                <a:solidFill>
                  <a:srgbClr val="000000"/>
                </a:solidFill>
                <a:effectLst/>
                <a:latin typeface="Calibri" panose="020F0502020204030204" pitchFamily="34" charset="0"/>
                <a:ea typeface="Times New Roman" panose="02020603050405020304" pitchFamily="18" charset="0"/>
              </a:rPr>
              <a:t> to assist in these situations.  At my Hospital, the Ethics Committee serves as the PAC, and we are often called. </a:t>
            </a:r>
            <a:endParaRPr lang="en-US" dirty="0"/>
          </a:p>
        </p:txBody>
      </p:sp>
      <p:sp>
        <p:nvSpPr>
          <p:cNvPr id="4" name="Slide Number Placeholder 3"/>
          <p:cNvSpPr>
            <a:spLocks noGrp="1"/>
          </p:cNvSpPr>
          <p:nvPr>
            <p:ph type="sldNum" sz="quarter" idx="5"/>
          </p:nvPr>
        </p:nvSpPr>
        <p:spPr/>
        <p:txBody>
          <a:bodyPr/>
          <a:lstStyle/>
          <a:p>
            <a:pPr>
              <a:defRPr/>
            </a:pPr>
            <a:fld id="{B44C5F28-0416-5E4A-96B9-D10BC3585540}" type="slidenum">
              <a:rPr lang="en-US" smtClean="0"/>
              <a:pPr>
                <a:defRPr/>
              </a:pPr>
              <a:t>9</a:t>
            </a:fld>
            <a:endParaRPr lang="en-US"/>
          </a:p>
        </p:txBody>
      </p:sp>
    </p:spTree>
    <p:extLst>
      <p:ext uri="{BB962C8B-B14F-4D97-AF65-F5344CB8AC3E}">
        <p14:creationId xmlns:p14="http://schemas.microsoft.com/office/powerpoint/2010/main" val="1926341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data and recommendations are gleaned from these sources and my experience.</a:t>
            </a:r>
          </a:p>
        </p:txBody>
      </p:sp>
      <p:sp>
        <p:nvSpPr>
          <p:cNvPr id="4" name="Slide Number Placeholder 3"/>
          <p:cNvSpPr>
            <a:spLocks noGrp="1"/>
          </p:cNvSpPr>
          <p:nvPr>
            <p:ph type="sldNum" sz="quarter" idx="5"/>
          </p:nvPr>
        </p:nvSpPr>
        <p:spPr/>
        <p:txBody>
          <a:bodyPr/>
          <a:lstStyle/>
          <a:p>
            <a:pPr>
              <a:defRPr/>
            </a:pPr>
            <a:fld id="{B44C5F28-0416-5E4A-96B9-D10BC3585540}" type="slidenum">
              <a:rPr lang="en-US" smtClean="0"/>
              <a:pPr>
                <a:defRPr/>
              </a:pPr>
              <a:t>10</a:t>
            </a:fld>
            <a:endParaRPr lang="en-US"/>
          </a:p>
        </p:txBody>
      </p:sp>
    </p:spTree>
    <p:extLst>
      <p:ext uri="{BB962C8B-B14F-4D97-AF65-F5344CB8AC3E}">
        <p14:creationId xmlns:p14="http://schemas.microsoft.com/office/powerpoint/2010/main" val="2993964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Patients lacking a decision-maker are at heightened risk for over- / under-treatment, delayed treatment, or treatment inconsistent with their preferences and values. </a:t>
            </a:r>
          </a:p>
          <a:p>
            <a:pPr marL="0" marR="0" algn="just">
              <a:spcBef>
                <a:spcPts val="0"/>
              </a:spcBef>
              <a:spcAft>
                <a:spcPts val="0"/>
              </a:spcAft>
            </a:pP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Consequences for teams often is one of 3 approaches: treat; withhold/withdraw treatment; delay treatment.  When treating these patients, treatment may occur without consent and treatment may be against the patient’s wishes.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Data suggests that clinicians’ treatment decisions may be influenced by medically irrelevant features such as race, gender identity, ethnicity, religion, SEC status and clinicians’ implicit biases.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B44C5F28-0416-5E4A-96B9-D10BC3585540}" type="slidenum">
              <a:rPr lang="en-US" smtClean="0"/>
              <a:pPr>
                <a:defRPr/>
              </a:pPr>
              <a:t>11</a:t>
            </a:fld>
            <a:endParaRPr lang="en-US"/>
          </a:p>
        </p:txBody>
      </p:sp>
    </p:spTree>
    <p:extLst>
      <p:ext uri="{BB962C8B-B14F-4D97-AF65-F5344CB8AC3E}">
        <p14:creationId xmlns:p14="http://schemas.microsoft.com/office/powerpoint/2010/main" val="2451674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U</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nrepresented patients are hospitalized more than one may realize.  </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ICU settings, a 2006 study noted 16% of ICU patients are unrepresented while more recent surveys noted nearly half of respondents reported encountering 1 such patient every month.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0" marR="0" algn="just">
              <a:spcBef>
                <a:spcPts val="0"/>
              </a:spcBef>
              <a:spcAft>
                <a:spcPts val="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Beyond the ethical issues, this has important practical implications as u</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nrepresented patients </a:t>
            </a:r>
            <a:r>
              <a:rPr lang="en-US"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often have ICU stays twice as long as other patients</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I’ll remind you of the seemingly ever-present bed-crunch in Maryland hospitals.  Limiting unnecessary length of stay for all patients is low-hanging fruit in terms of addressing bed allocation.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B44C5F28-0416-5E4A-96B9-D10BC3585540}" type="slidenum">
              <a:rPr lang="en-US" smtClean="0"/>
              <a:pPr>
                <a:defRPr/>
              </a:pPr>
              <a:t>12</a:t>
            </a:fld>
            <a:endParaRPr lang="en-US"/>
          </a:p>
        </p:txBody>
      </p:sp>
    </p:spTree>
    <p:extLst>
      <p:ext uri="{BB962C8B-B14F-4D97-AF65-F5344CB8AC3E}">
        <p14:creationId xmlns:p14="http://schemas.microsoft.com/office/powerpoint/2010/main" val="27491946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453747-54F0-484A-ABBB-35E6F426C63F}"/>
              </a:ext>
            </a:extLst>
          </p:cNvPr>
          <p:cNvSpPr/>
          <p:nvPr userDrawn="1"/>
        </p:nvSpPr>
        <p:spPr>
          <a:xfrm>
            <a:off x="0" y="5791200"/>
            <a:ext cx="2895600" cy="1066800"/>
          </a:xfrm>
          <a:prstGeom prst="rect">
            <a:avLst/>
          </a:prstGeom>
          <a:solidFill>
            <a:srgbClr val="20408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5" name="Picture 9">
            <a:extLst>
              <a:ext uri="{FF2B5EF4-FFF2-40B4-BE49-F238E27FC236}">
                <a16:creationId xmlns:a16="http://schemas.microsoft.com/office/drawing/2014/main" id="{E1A4E790-44AC-1647-B62E-C66A7CEB4E5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600" y="6048375"/>
            <a:ext cx="16002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747902"/>
            <a:ext cx="7772400" cy="1470025"/>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101717"/>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F293DC7D-1FCB-D34B-9A50-325514A9F5A7}"/>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99B297A6-AA07-6547-A0FD-36838BF3B72A}"/>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930033E3-CAA9-7244-963F-5CE06B55B0A3}"/>
              </a:ext>
            </a:extLst>
          </p:cNvPr>
          <p:cNvSpPr>
            <a:spLocks noGrp="1"/>
          </p:cNvSpPr>
          <p:nvPr>
            <p:ph type="sldNum" sz="quarter" idx="12"/>
          </p:nvPr>
        </p:nvSpPr>
        <p:spPr/>
        <p:txBody>
          <a:bodyPr/>
          <a:lstStyle>
            <a:lvl1pPr>
              <a:defRPr/>
            </a:lvl1pPr>
          </a:lstStyle>
          <a:p>
            <a:pPr>
              <a:defRPr/>
            </a:pPr>
            <a:fld id="{7732DAEA-5A86-CA4C-B747-43B4D0F16FF4}" type="slidenum">
              <a:rPr lang="en-US" altLang="en-US"/>
              <a:pPr>
                <a:defRPr/>
              </a:pPr>
              <a:t>‹#›</a:t>
            </a:fld>
            <a:endParaRPr lang="en-US" altLang="en-US"/>
          </a:p>
        </p:txBody>
      </p:sp>
    </p:spTree>
    <p:extLst>
      <p:ext uri="{BB962C8B-B14F-4D97-AF65-F5344CB8AC3E}">
        <p14:creationId xmlns:p14="http://schemas.microsoft.com/office/powerpoint/2010/main" val="421605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0BF4D1-84F5-A64D-9F57-3DE18C67DDF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F9AB52F-521E-144A-B339-6DD901DED81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E7725C0-534A-E04E-B563-3799EB661797}"/>
              </a:ext>
            </a:extLst>
          </p:cNvPr>
          <p:cNvSpPr>
            <a:spLocks noGrp="1"/>
          </p:cNvSpPr>
          <p:nvPr>
            <p:ph type="sldNum" sz="quarter" idx="12"/>
          </p:nvPr>
        </p:nvSpPr>
        <p:spPr/>
        <p:txBody>
          <a:bodyPr/>
          <a:lstStyle>
            <a:lvl1pPr>
              <a:defRPr/>
            </a:lvl1pPr>
          </a:lstStyle>
          <a:p>
            <a:pPr>
              <a:defRPr/>
            </a:pPr>
            <a:fld id="{D18A307A-4F55-0444-A8BD-25846387F667}" type="slidenum">
              <a:rPr lang="en-US" altLang="en-US"/>
              <a:pPr>
                <a:defRPr/>
              </a:pPr>
              <a:t>‹#›</a:t>
            </a:fld>
            <a:endParaRPr lang="en-US" altLang="en-US"/>
          </a:p>
        </p:txBody>
      </p:sp>
    </p:spTree>
    <p:extLst>
      <p:ext uri="{BB962C8B-B14F-4D97-AF65-F5344CB8AC3E}">
        <p14:creationId xmlns:p14="http://schemas.microsoft.com/office/powerpoint/2010/main" val="4054240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D57191-F57A-8847-9C64-9FBE8482B43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5159EFA-6265-5E41-B6E0-C00DE15DEC8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35AC0BB-3CC8-9C44-B389-401EB2955D56}"/>
              </a:ext>
            </a:extLst>
          </p:cNvPr>
          <p:cNvSpPr>
            <a:spLocks noGrp="1"/>
          </p:cNvSpPr>
          <p:nvPr>
            <p:ph type="sldNum" sz="quarter" idx="12"/>
          </p:nvPr>
        </p:nvSpPr>
        <p:spPr/>
        <p:txBody>
          <a:bodyPr/>
          <a:lstStyle>
            <a:lvl1pPr>
              <a:defRPr/>
            </a:lvl1pPr>
          </a:lstStyle>
          <a:p>
            <a:pPr>
              <a:defRPr/>
            </a:pPr>
            <a:fld id="{CEFA5EF7-41DF-684E-AF8E-6E90AE4ADD37}" type="slidenum">
              <a:rPr lang="en-US" altLang="en-US"/>
              <a:pPr>
                <a:defRPr/>
              </a:pPr>
              <a:t>‹#›</a:t>
            </a:fld>
            <a:endParaRPr lang="en-US" altLang="en-US"/>
          </a:p>
        </p:txBody>
      </p:sp>
    </p:spTree>
    <p:extLst>
      <p:ext uri="{BB962C8B-B14F-4D97-AF65-F5344CB8AC3E}">
        <p14:creationId xmlns:p14="http://schemas.microsoft.com/office/powerpoint/2010/main" val="2549522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6C084A-2817-0C49-8387-827F6DC02D2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EB76746-846E-B841-83B3-7DD4A7F344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6C87404-3B1B-564E-BCFC-701B1D836D2A}"/>
              </a:ext>
            </a:extLst>
          </p:cNvPr>
          <p:cNvSpPr>
            <a:spLocks noGrp="1"/>
          </p:cNvSpPr>
          <p:nvPr>
            <p:ph type="sldNum" sz="quarter" idx="12"/>
          </p:nvPr>
        </p:nvSpPr>
        <p:spPr/>
        <p:txBody>
          <a:bodyPr/>
          <a:lstStyle>
            <a:lvl1pPr>
              <a:defRPr/>
            </a:lvl1pPr>
          </a:lstStyle>
          <a:p>
            <a:pPr>
              <a:defRPr/>
            </a:pPr>
            <a:fld id="{459D0A4F-7E94-954D-B38A-179F40920FCA}" type="slidenum">
              <a:rPr lang="en-US" altLang="en-US"/>
              <a:pPr>
                <a:defRPr/>
              </a:pPr>
              <a:t>‹#›</a:t>
            </a:fld>
            <a:endParaRPr lang="en-US" altLang="en-US"/>
          </a:p>
        </p:txBody>
      </p:sp>
    </p:spTree>
    <p:extLst>
      <p:ext uri="{BB962C8B-B14F-4D97-AF65-F5344CB8AC3E}">
        <p14:creationId xmlns:p14="http://schemas.microsoft.com/office/powerpoint/2010/main" val="4234693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E4664E-2CC7-744A-9442-CDD2598A262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3A93C9D-5902-5745-83D4-A34A0290BE3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610C314-231B-564F-BE54-D3647C3F5ECC}"/>
              </a:ext>
            </a:extLst>
          </p:cNvPr>
          <p:cNvSpPr>
            <a:spLocks noGrp="1"/>
          </p:cNvSpPr>
          <p:nvPr>
            <p:ph type="sldNum" sz="quarter" idx="12"/>
          </p:nvPr>
        </p:nvSpPr>
        <p:spPr/>
        <p:txBody>
          <a:bodyPr/>
          <a:lstStyle>
            <a:lvl1pPr>
              <a:defRPr/>
            </a:lvl1pPr>
          </a:lstStyle>
          <a:p>
            <a:pPr>
              <a:defRPr/>
            </a:pPr>
            <a:fld id="{BBAA3776-7332-1A43-AA26-8D888C66EC8B}" type="slidenum">
              <a:rPr lang="en-US" altLang="en-US"/>
              <a:pPr>
                <a:defRPr/>
              </a:pPr>
              <a:t>‹#›</a:t>
            </a:fld>
            <a:endParaRPr lang="en-US" altLang="en-US"/>
          </a:p>
        </p:txBody>
      </p:sp>
    </p:spTree>
    <p:extLst>
      <p:ext uri="{BB962C8B-B14F-4D97-AF65-F5344CB8AC3E}">
        <p14:creationId xmlns:p14="http://schemas.microsoft.com/office/powerpoint/2010/main" val="3161386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E1C0CA2-BAD0-9446-97B4-408E7C7113D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D554E80-412A-6243-9205-FB5B63D483C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183CB88-0478-484B-8AB3-8FA4A12DAFD0}"/>
              </a:ext>
            </a:extLst>
          </p:cNvPr>
          <p:cNvSpPr>
            <a:spLocks noGrp="1"/>
          </p:cNvSpPr>
          <p:nvPr>
            <p:ph type="sldNum" sz="quarter" idx="12"/>
          </p:nvPr>
        </p:nvSpPr>
        <p:spPr/>
        <p:txBody>
          <a:bodyPr/>
          <a:lstStyle>
            <a:lvl1pPr>
              <a:defRPr/>
            </a:lvl1pPr>
          </a:lstStyle>
          <a:p>
            <a:pPr>
              <a:defRPr/>
            </a:pPr>
            <a:fld id="{C6DBE570-C165-3549-84F7-6D51162F544B}" type="slidenum">
              <a:rPr lang="en-US" altLang="en-US"/>
              <a:pPr>
                <a:defRPr/>
              </a:pPr>
              <a:t>‹#›</a:t>
            </a:fld>
            <a:endParaRPr lang="en-US" altLang="en-US"/>
          </a:p>
        </p:txBody>
      </p:sp>
    </p:spTree>
    <p:extLst>
      <p:ext uri="{BB962C8B-B14F-4D97-AF65-F5344CB8AC3E}">
        <p14:creationId xmlns:p14="http://schemas.microsoft.com/office/powerpoint/2010/main" val="1142783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9BE2AEA-522F-0E42-A40D-4E5B52FDA49A}"/>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31BE321E-3F21-164E-A433-47ECA9937B6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9D50164-EA13-6D45-B0C4-8BCC60B82524}"/>
              </a:ext>
            </a:extLst>
          </p:cNvPr>
          <p:cNvSpPr>
            <a:spLocks noGrp="1"/>
          </p:cNvSpPr>
          <p:nvPr>
            <p:ph type="sldNum" sz="quarter" idx="12"/>
          </p:nvPr>
        </p:nvSpPr>
        <p:spPr/>
        <p:txBody>
          <a:bodyPr/>
          <a:lstStyle>
            <a:lvl1pPr>
              <a:defRPr/>
            </a:lvl1pPr>
          </a:lstStyle>
          <a:p>
            <a:pPr>
              <a:defRPr/>
            </a:pPr>
            <a:fld id="{69AFAD9B-AD85-AB4D-88D8-863C3DF04A4C}" type="slidenum">
              <a:rPr lang="en-US" altLang="en-US"/>
              <a:pPr>
                <a:defRPr/>
              </a:pPr>
              <a:t>‹#›</a:t>
            </a:fld>
            <a:endParaRPr lang="en-US" altLang="en-US"/>
          </a:p>
        </p:txBody>
      </p:sp>
    </p:spTree>
    <p:extLst>
      <p:ext uri="{BB962C8B-B14F-4D97-AF65-F5344CB8AC3E}">
        <p14:creationId xmlns:p14="http://schemas.microsoft.com/office/powerpoint/2010/main" val="3549771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71BC850-CC06-9447-A36A-86D6B8596974}"/>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3F0589EB-CC5A-BE40-A7AE-84D02C9A16E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9740667-DC28-044F-9FB7-D920F532CC2C}"/>
              </a:ext>
            </a:extLst>
          </p:cNvPr>
          <p:cNvSpPr>
            <a:spLocks noGrp="1"/>
          </p:cNvSpPr>
          <p:nvPr>
            <p:ph type="sldNum" sz="quarter" idx="12"/>
          </p:nvPr>
        </p:nvSpPr>
        <p:spPr/>
        <p:txBody>
          <a:bodyPr/>
          <a:lstStyle>
            <a:lvl1pPr>
              <a:defRPr/>
            </a:lvl1pPr>
          </a:lstStyle>
          <a:p>
            <a:pPr>
              <a:defRPr/>
            </a:pPr>
            <a:fld id="{E969CFB1-54E1-1F4F-A543-3DD93CE02E74}" type="slidenum">
              <a:rPr lang="en-US" altLang="en-US"/>
              <a:pPr>
                <a:defRPr/>
              </a:pPr>
              <a:t>‹#›</a:t>
            </a:fld>
            <a:endParaRPr lang="en-US" altLang="en-US"/>
          </a:p>
        </p:txBody>
      </p:sp>
    </p:spTree>
    <p:extLst>
      <p:ext uri="{BB962C8B-B14F-4D97-AF65-F5344CB8AC3E}">
        <p14:creationId xmlns:p14="http://schemas.microsoft.com/office/powerpoint/2010/main" val="931189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FDF5A1E-6717-784E-9BBD-043A1CD1C9A9}"/>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EAEFDB6-AF4C-6848-BCC2-3980013772A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D16CFF9-30F2-7847-A78D-9A524BE912A8}"/>
              </a:ext>
            </a:extLst>
          </p:cNvPr>
          <p:cNvSpPr>
            <a:spLocks noGrp="1"/>
          </p:cNvSpPr>
          <p:nvPr>
            <p:ph type="sldNum" sz="quarter" idx="12"/>
          </p:nvPr>
        </p:nvSpPr>
        <p:spPr/>
        <p:txBody>
          <a:bodyPr/>
          <a:lstStyle>
            <a:lvl1pPr>
              <a:defRPr/>
            </a:lvl1pPr>
          </a:lstStyle>
          <a:p>
            <a:pPr>
              <a:defRPr/>
            </a:pPr>
            <a:fld id="{0924F7FB-2448-7646-82B6-77CBE8A69369}" type="slidenum">
              <a:rPr lang="en-US" altLang="en-US"/>
              <a:pPr>
                <a:defRPr/>
              </a:pPr>
              <a:t>‹#›</a:t>
            </a:fld>
            <a:endParaRPr lang="en-US" altLang="en-US"/>
          </a:p>
        </p:txBody>
      </p:sp>
    </p:spTree>
    <p:extLst>
      <p:ext uri="{BB962C8B-B14F-4D97-AF65-F5344CB8AC3E}">
        <p14:creationId xmlns:p14="http://schemas.microsoft.com/office/powerpoint/2010/main" val="2812524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BE42C13-544B-B248-AEE2-431B0DB21C2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D6C6CC9-15FD-2B4C-80F6-B4EB220A4F9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C9DDAAF-88D9-2943-9E1D-CD61BD55C6D7}"/>
              </a:ext>
            </a:extLst>
          </p:cNvPr>
          <p:cNvSpPr>
            <a:spLocks noGrp="1"/>
          </p:cNvSpPr>
          <p:nvPr>
            <p:ph type="sldNum" sz="quarter" idx="12"/>
          </p:nvPr>
        </p:nvSpPr>
        <p:spPr/>
        <p:txBody>
          <a:bodyPr/>
          <a:lstStyle>
            <a:lvl1pPr>
              <a:defRPr/>
            </a:lvl1pPr>
          </a:lstStyle>
          <a:p>
            <a:pPr>
              <a:defRPr/>
            </a:pPr>
            <a:fld id="{C910623C-24E0-DD42-A953-32FF0CFEF659}" type="slidenum">
              <a:rPr lang="en-US" altLang="en-US"/>
              <a:pPr>
                <a:defRPr/>
              </a:pPr>
              <a:t>‹#›</a:t>
            </a:fld>
            <a:endParaRPr lang="en-US" altLang="en-US"/>
          </a:p>
        </p:txBody>
      </p:sp>
    </p:spTree>
    <p:extLst>
      <p:ext uri="{BB962C8B-B14F-4D97-AF65-F5344CB8AC3E}">
        <p14:creationId xmlns:p14="http://schemas.microsoft.com/office/powerpoint/2010/main" val="243755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36E320B-C56B-9340-AE73-4EF5C579325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36EA8C0-4C97-D94C-9782-7F72BC0E096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AD1959B-A872-1E4B-9F17-2D3528290884}"/>
              </a:ext>
            </a:extLst>
          </p:cNvPr>
          <p:cNvSpPr>
            <a:spLocks noGrp="1"/>
          </p:cNvSpPr>
          <p:nvPr>
            <p:ph type="sldNum" sz="quarter" idx="12"/>
          </p:nvPr>
        </p:nvSpPr>
        <p:spPr/>
        <p:txBody>
          <a:bodyPr/>
          <a:lstStyle>
            <a:lvl1pPr>
              <a:defRPr/>
            </a:lvl1pPr>
          </a:lstStyle>
          <a:p>
            <a:pPr>
              <a:defRPr/>
            </a:pPr>
            <a:fld id="{95D50DD4-56B5-504A-A91F-4769B1B58FEB}" type="slidenum">
              <a:rPr lang="en-US" altLang="en-US"/>
              <a:pPr>
                <a:defRPr/>
              </a:pPr>
              <a:t>‹#›</a:t>
            </a:fld>
            <a:endParaRPr lang="en-US" altLang="en-US"/>
          </a:p>
        </p:txBody>
      </p:sp>
    </p:spTree>
    <p:extLst>
      <p:ext uri="{BB962C8B-B14F-4D97-AF65-F5344CB8AC3E}">
        <p14:creationId xmlns:p14="http://schemas.microsoft.com/office/powerpoint/2010/main" val="128326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5DDA8B-0AD9-6B49-BF21-A7FF38B809C7}"/>
              </a:ext>
            </a:extLst>
          </p:cNvPr>
          <p:cNvSpPr/>
          <p:nvPr userDrawn="1"/>
        </p:nvSpPr>
        <p:spPr>
          <a:xfrm>
            <a:off x="76200" y="5943600"/>
            <a:ext cx="2209800" cy="762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27" name="Title Placeholder 1">
            <a:extLst>
              <a:ext uri="{FF2B5EF4-FFF2-40B4-BE49-F238E27FC236}">
                <a16:creationId xmlns:a16="http://schemas.microsoft.com/office/drawing/2014/main" id="{FDE8C6EA-65BF-0841-9266-E5DFAD677DB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BC8BDC57-99DF-A74A-9DF6-0B78DA70B73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DBEA0D3-F9BA-0F4F-A2DB-9398EAB7423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0"/>
                <a:cs typeface="+mn-cs"/>
              </a:defRPr>
            </a:lvl1pPr>
          </a:lstStyle>
          <a:p>
            <a:pPr>
              <a:defRPr/>
            </a:pPr>
            <a:endParaRPr lang="en-US"/>
          </a:p>
        </p:txBody>
      </p:sp>
      <p:sp>
        <p:nvSpPr>
          <p:cNvPr id="5" name="Footer Placeholder 4">
            <a:extLst>
              <a:ext uri="{FF2B5EF4-FFF2-40B4-BE49-F238E27FC236}">
                <a16:creationId xmlns:a16="http://schemas.microsoft.com/office/drawing/2014/main" id="{ACEB3A9C-14A8-8747-86F4-B5A749753BF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0"/>
                <a:cs typeface="+mn-cs"/>
              </a:defRPr>
            </a:lvl1pPr>
          </a:lstStyle>
          <a:p>
            <a:pPr>
              <a:defRPr/>
            </a:pPr>
            <a:endParaRPr lang="en-US"/>
          </a:p>
        </p:txBody>
      </p:sp>
      <p:sp>
        <p:nvSpPr>
          <p:cNvPr id="6" name="Slide Number Placeholder 5">
            <a:extLst>
              <a:ext uri="{FF2B5EF4-FFF2-40B4-BE49-F238E27FC236}">
                <a16:creationId xmlns:a16="http://schemas.microsoft.com/office/drawing/2014/main" id="{75801768-E9AE-E147-9E5F-78B091751682}"/>
              </a:ext>
            </a:extLst>
          </p:cNvPr>
          <p:cNvSpPr>
            <a:spLocks noGrp="1"/>
          </p:cNvSpPr>
          <p:nvPr>
            <p:ph type="sldNum" sz="quarter" idx="4"/>
          </p:nvPr>
        </p:nvSpPr>
        <p:spPr>
          <a:xfrm>
            <a:off x="6400800" y="611187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8B93D9F-E601-8B49-9510-4297B0D2D155}" type="slidenum">
              <a:rPr lang="en-US" altLang="en-US"/>
              <a:pPr>
                <a:defRPr/>
              </a:pPr>
              <a:t>‹#›</a:t>
            </a:fld>
            <a:endParaRPr lang="en-US" altLang="en-US"/>
          </a:p>
        </p:txBody>
      </p:sp>
      <p:pic>
        <p:nvPicPr>
          <p:cNvPr id="1032" name="Picture 6">
            <a:extLst>
              <a:ext uri="{FF2B5EF4-FFF2-40B4-BE49-F238E27FC236}">
                <a16:creationId xmlns:a16="http://schemas.microsoft.com/office/drawing/2014/main" id="{C91C47CF-E106-F84D-83DF-1E907C73E4EB}"/>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011863"/>
            <a:ext cx="18288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7"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pitchFamily="4"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pitchFamily="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pitchFamily="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pitchFamily="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pitchFamily="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000000"/>
          </a:solidFill>
          <a:latin typeface="+mn-lt"/>
          <a:ea typeface="ＭＳ Ｐゴシック" pitchFamily="34" charset="-128"/>
          <a:cs typeface="ＭＳ Ｐゴシック" pitchFamily="4"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00000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00000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00000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00000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4B5573FB-046A-D741-BE63-F50E6C3CCFAA}"/>
              </a:ext>
            </a:extLst>
          </p:cNvPr>
          <p:cNvSpPr>
            <a:spLocks noGrp="1"/>
          </p:cNvSpPr>
          <p:nvPr>
            <p:ph type="ctrTitle"/>
          </p:nvPr>
        </p:nvSpPr>
        <p:spPr>
          <a:xfrm>
            <a:off x="685800" y="2492375"/>
            <a:ext cx="7772400" cy="1470025"/>
          </a:xfrm>
        </p:spPr>
        <p:txBody>
          <a:bodyPr/>
          <a:lstStyle/>
          <a:p>
            <a:r>
              <a:rPr lang="en-US" altLang="en-US" sz="2800" b="1" dirty="0"/>
              <a:t>UNREPRESENTED PATIENTS</a:t>
            </a:r>
            <a:br>
              <a:rPr lang="en-US" altLang="en-US" sz="2800" b="1" dirty="0"/>
            </a:br>
            <a:r>
              <a:rPr lang="en-US" altLang="en-US" sz="2800" b="1" dirty="0"/>
              <a:t>CLINICIAL CONSIDERATIONS</a:t>
            </a:r>
          </a:p>
        </p:txBody>
      </p:sp>
      <p:sp>
        <p:nvSpPr>
          <p:cNvPr id="2" name="Subtitle 1">
            <a:extLst>
              <a:ext uri="{FF2B5EF4-FFF2-40B4-BE49-F238E27FC236}">
                <a16:creationId xmlns:a16="http://schemas.microsoft.com/office/drawing/2014/main" id="{A434EC04-C0F5-EF46-A118-83B512E1614E}"/>
              </a:ext>
            </a:extLst>
          </p:cNvPr>
          <p:cNvSpPr>
            <a:spLocks noGrp="1"/>
          </p:cNvSpPr>
          <p:nvPr>
            <p:ph type="subTitle" idx="1"/>
          </p:nvPr>
        </p:nvSpPr>
        <p:spPr>
          <a:xfrm>
            <a:off x="1371600" y="3810000"/>
            <a:ext cx="6400800" cy="1752600"/>
          </a:xfrm>
        </p:spPr>
        <p:txBody>
          <a:bodyPr rtlCol="0">
            <a:normAutofit fontScale="55000" lnSpcReduction="20000"/>
          </a:bodyPr>
          <a:lstStyle/>
          <a:p>
            <a:pPr eaLnBrk="1" hangingPunct="1">
              <a:defRPr/>
            </a:pPr>
            <a:r>
              <a:rPr lang="en-US" sz="5600" dirty="0">
                <a:solidFill>
                  <a:srgbClr val="898989"/>
                </a:solidFill>
              </a:rPr>
              <a:t>Yoram Unguru, MD, MS, MA</a:t>
            </a:r>
          </a:p>
          <a:p>
            <a:pPr eaLnBrk="1" hangingPunct="1">
              <a:defRPr/>
            </a:pPr>
            <a:r>
              <a:rPr lang="en-US" sz="3800" dirty="0">
                <a:solidFill>
                  <a:srgbClr val="898989"/>
                </a:solidFill>
              </a:rPr>
              <a:t>Herman &amp; Walter Samuelson Children’s Hospital at Sinai Division of Pediatric Hematology/Oncology</a:t>
            </a:r>
          </a:p>
          <a:p>
            <a:pPr eaLnBrk="1" hangingPunct="1">
              <a:defRPr/>
            </a:pPr>
            <a:r>
              <a:rPr lang="en-US" sz="3800" dirty="0">
                <a:solidFill>
                  <a:srgbClr val="898989"/>
                </a:solidFill>
              </a:rPr>
              <a:t>Johns Hopkins University - Berman Institute of Bioethics</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8FAA6-18EA-952E-C9FE-BDD1D0AEE27B}"/>
              </a:ext>
            </a:extLst>
          </p:cNvPr>
          <p:cNvSpPr>
            <a:spLocks noGrp="1"/>
          </p:cNvSpPr>
          <p:nvPr>
            <p:ph type="title" idx="4294967295"/>
          </p:nvPr>
        </p:nvSpPr>
        <p:spPr>
          <a:xfrm>
            <a:off x="457200" y="274638"/>
            <a:ext cx="8229600" cy="1143000"/>
          </a:xfrm>
        </p:spPr>
        <p:txBody>
          <a:bodyPr/>
          <a:lstStyle/>
          <a:p>
            <a:r>
              <a:rPr lang="en-US" b="1" dirty="0"/>
              <a:t>ETHICS</a:t>
            </a:r>
          </a:p>
        </p:txBody>
      </p:sp>
      <p:pic>
        <p:nvPicPr>
          <p:cNvPr id="5" name="Content Placeholder 4" descr="A close-up of a medical document&#10;&#10;Description automatically generated">
            <a:extLst>
              <a:ext uri="{FF2B5EF4-FFF2-40B4-BE49-F238E27FC236}">
                <a16:creationId xmlns:a16="http://schemas.microsoft.com/office/drawing/2014/main" id="{31A460E9-E97B-C520-C261-B2BF03930322}"/>
              </a:ext>
            </a:extLst>
          </p:cNvPr>
          <p:cNvPicPr>
            <a:picLocks noGrp="1" noChangeAspect="1"/>
          </p:cNvPicPr>
          <p:nvPr>
            <p:ph sz="half" idx="4294967295"/>
          </p:nvPr>
        </p:nvPicPr>
        <p:blipFill>
          <a:blip r:embed="rId3"/>
          <a:stretch>
            <a:fillRect/>
          </a:stretch>
        </p:blipFill>
        <p:spPr>
          <a:xfrm>
            <a:off x="533400" y="1752600"/>
            <a:ext cx="4038600" cy="1735138"/>
          </a:xfrm>
        </p:spPr>
      </p:pic>
      <p:pic>
        <p:nvPicPr>
          <p:cNvPr id="8" name="Content Placeholder 7" descr="A white background with black text&#10;&#10;Description automatically generated">
            <a:extLst>
              <a:ext uri="{FF2B5EF4-FFF2-40B4-BE49-F238E27FC236}">
                <a16:creationId xmlns:a16="http://schemas.microsoft.com/office/drawing/2014/main" id="{56A40DF8-9A73-0E18-8A85-0039A3F659D6}"/>
              </a:ext>
            </a:extLst>
          </p:cNvPr>
          <p:cNvPicPr>
            <a:picLocks noGrp="1" noChangeAspect="1"/>
          </p:cNvPicPr>
          <p:nvPr>
            <p:ph sz="half" idx="4294967295"/>
          </p:nvPr>
        </p:nvPicPr>
        <p:blipFill>
          <a:blip r:embed="rId4"/>
          <a:stretch>
            <a:fillRect/>
          </a:stretch>
        </p:blipFill>
        <p:spPr>
          <a:xfrm>
            <a:off x="4800600" y="1973263"/>
            <a:ext cx="4038600" cy="1293812"/>
          </a:xfrm>
        </p:spPr>
      </p:pic>
      <p:pic>
        <p:nvPicPr>
          <p:cNvPr id="10" name="Picture 9" descr="A close-up of a sign&#10;&#10;Description automatically generated">
            <a:extLst>
              <a:ext uri="{FF2B5EF4-FFF2-40B4-BE49-F238E27FC236}">
                <a16:creationId xmlns:a16="http://schemas.microsoft.com/office/drawing/2014/main" id="{83CDC797-E220-E29C-0AD2-356A84CED48D}"/>
              </a:ext>
            </a:extLst>
          </p:cNvPr>
          <p:cNvPicPr>
            <a:picLocks noChangeAspect="1"/>
          </p:cNvPicPr>
          <p:nvPr/>
        </p:nvPicPr>
        <p:blipFill>
          <a:blip r:embed="rId5"/>
          <a:stretch>
            <a:fillRect/>
          </a:stretch>
        </p:blipFill>
        <p:spPr>
          <a:xfrm>
            <a:off x="609600" y="3921548"/>
            <a:ext cx="2133600" cy="494883"/>
          </a:xfrm>
          <a:prstGeom prst="rect">
            <a:avLst/>
          </a:prstGeom>
        </p:spPr>
      </p:pic>
      <p:pic>
        <p:nvPicPr>
          <p:cNvPr id="12" name="Picture 11" descr="A close-up of a message&#10;&#10;Description automatically generated">
            <a:extLst>
              <a:ext uri="{FF2B5EF4-FFF2-40B4-BE49-F238E27FC236}">
                <a16:creationId xmlns:a16="http://schemas.microsoft.com/office/drawing/2014/main" id="{3C0D0545-4225-8D42-6A8D-B83CC529329D}"/>
              </a:ext>
            </a:extLst>
          </p:cNvPr>
          <p:cNvPicPr>
            <a:picLocks noChangeAspect="1"/>
          </p:cNvPicPr>
          <p:nvPr/>
        </p:nvPicPr>
        <p:blipFill>
          <a:blip r:embed="rId6"/>
          <a:stretch>
            <a:fillRect/>
          </a:stretch>
        </p:blipFill>
        <p:spPr>
          <a:xfrm>
            <a:off x="643150" y="4488528"/>
            <a:ext cx="4157450" cy="1293812"/>
          </a:xfrm>
          <a:prstGeom prst="rect">
            <a:avLst/>
          </a:prstGeom>
        </p:spPr>
      </p:pic>
      <p:pic>
        <p:nvPicPr>
          <p:cNvPr id="14" name="Picture 13" descr="A close-up of a black text&#10;&#10;Description automatically generated">
            <a:extLst>
              <a:ext uri="{FF2B5EF4-FFF2-40B4-BE49-F238E27FC236}">
                <a16:creationId xmlns:a16="http://schemas.microsoft.com/office/drawing/2014/main" id="{228F680A-8623-2D75-F62D-8FCF32EDC095}"/>
              </a:ext>
            </a:extLst>
          </p:cNvPr>
          <p:cNvPicPr>
            <a:picLocks noChangeAspect="1"/>
          </p:cNvPicPr>
          <p:nvPr/>
        </p:nvPicPr>
        <p:blipFill>
          <a:blip r:embed="rId7"/>
          <a:stretch>
            <a:fillRect/>
          </a:stretch>
        </p:blipFill>
        <p:spPr>
          <a:xfrm>
            <a:off x="4886326" y="3886200"/>
            <a:ext cx="3952874" cy="892884"/>
          </a:xfrm>
          <a:prstGeom prst="rect">
            <a:avLst/>
          </a:prstGeom>
        </p:spPr>
      </p:pic>
      <p:pic>
        <p:nvPicPr>
          <p:cNvPr id="16" name="Picture 15">
            <a:extLst>
              <a:ext uri="{FF2B5EF4-FFF2-40B4-BE49-F238E27FC236}">
                <a16:creationId xmlns:a16="http://schemas.microsoft.com/office/drawing/2014/main" id="{7BBBA7EE-70EC-4F76-0412-62D31AE5B877}"/>
              </a:ext>
            </a:extLst>
          </p:cNvPr>
          <p:cNvPicPr>
            <a:picLocks noChangeAspect="1"/>
          </p:cNvPicPr>
          <p:nvPr/>
        </p:nvPicPr>
        <p:blipFill>
          <a:blip r:embed="rId8"/>
          <a:stretch>
            <a:fillRect/>
          </a:stretch>
        </p:blipFill>
        <p:spPr>
          <a:xfrm>
            <a:off x="4876800" y="4803647"/>
            <a:ext cx="1371600" cy="113624"/>
          </a:xfrm>
          <a:prstGeom prst="rect">
            <a:avLst/>
          </a:prstGeom>
        </p:spPr>
      </p:pic>
      <p:pic>
        <p:nvPicPr>
          <p:cNvPr id="18" name="Picture 17">
            <a:extLst>
              <a:ext uri="{FF2B5EF4-FFF2-40B4-BE49-F238E27FC236}">
                <a16:creationId xmlns:a16="http://schemas.microsoft.com/office/drawing/2014/main" id="{1B19E5B8-E378-FB5F-68E3-0DF75F468D90}"/>
              </a:ext>
            </a:extLst>
          </p:cNvPr>
          <p:cNvPicPr>
            <a:picLocks noChangeAspect="1"/>
          </p:cNvPicPr>
          <p:nvPr/>
        </p:nvPicPr>
        <p:blipFill>
          <a:blip r:embed="rId9"/>
          <a:stretch>
            <a:fillRect/>
          </a:stretch>
        </p:blipFill>
        <p:spPr>
          <a:xfrm>
            <a:off x="4800600" y="5132970"/>
            <a:ext cx="2298700" cy="277230"/>
          </a:xfrm>
          <a:prstGeom prst="rect">
            <a:avLst/>
          </a:prstGeom>
        </p:spPr>
      </p:pic>
      <p:pic>
        <p:nvPicPr>
          <p:cNvPr id="20" name="Picture 19" descr="A close up of a text&#10;&#10;Description automatically generated">
            <a:extLst>
              <a:ext uri="{FF2B5EF4-FFF2-40B4-BE49-F238E27FC236}">
                <a16:creationId xmlns:a16="http://schemas.microsoft.com/office/drawing/2014/main" id="{403011B9-6FCC-59C0-0249-524D24C139EA}"/>
              </a:ext>
            </a:extLst>
          </p:cNvPr>
          <p:cNvPicPr>
            <a:picLocks noChangeAspect="1"/>
          </p:cNvPicPr>
          <p:nvPr/>
        </p:nvPicPr>
        <p:blipFill>
          <a:blip r:embed="rId10"/>
          <a:stretch>
            <a:fillRect/>
          </a:stretch>
        </p:blipFill>
        <p:spPr>
          <a:xfrm>
            <a:off x="4724400" y="5486400"/>
            <a:ext cx="3868312" cy="633666"/>
          </a:xfrm>
          <a:prstGeom prst="rect">
            <a:avLst/>
          </a:prstGeom>
        </p:spPr>
      </p:pic>
      <p:pic>
        <p:nvPicPr>
          <p:cNvPr id="22" name="Picture 21">
            <a:extLst>
              <a:ext uri="{FF2B5EF4-FFF2-40B4-BE49-F238E27FC236}">
                <a16:creationId xmlns:a16="http://schemas.microsoft.com/office/drawing/2014/main" id="{BC46FA8A-5879-2099-684E-A8DAD80207C1}"/>
              </a:ext>
            </a:extLst>
          </p:cNvPr>
          <p:cNvPicPr>
            <a:picLocks noChangeAspect="1"/>
          </p:cNvPicPr>
          <p:nvPr/>
        </p:nvPicPr>
        <p:blipFill>
          <a:blip r:embed="rId11"/>
          <a:stretch>
            <a:fillRect/>
          </a:stretch>
        </p:blipFill>
        <p:spPr>
          <a:xfrm>
            <a:off x="5181600" y="6096000"/>
            <a:ext cx="685800" cy="123444"/>
          </a:xfrm>
          <a:prstGeom prst="rect">
            <a:avLst/>
          </a:prstGeom>
        </p:spPr>
      </p:pic>
    </p:spTree>
    <p:extLst>
      <p:ext uri="{BB962C8B-B14F-4D97-AF65-F5344CB8AC3E}">
        <p14:creationId xmlns:p14="http://schemas.microsoft.com/office/powerpoint/2010/main" val="112854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A1133-A15D-2D9C-D338-4A0D0BA18D7A}"/>
              </a:ext>
            </a:extLst>
          </p:cNvPr>
          <p:cNvSpPr>
            <a:spLocks noGrp="1"/>
          </p:cNvSpPr>
          <p:nvPr>
            <p:ph type="title"/>
          </p:nvPr>
        </p:nvSpPr>
        <p:spPr/>
        <p:txBody>
          <a:bodyPr/>
          <a:lstStyle/>
          <a:p>
            <a:r>
              <a:rPr lang="en-US" b="1" dirty="0"/>
              <a:t>RISKS</a:t>
            </a:r>
          </a:p>
        </p:txBody>
      </p:sp>
      <p:sp>
        <p:nvSpPr>
          <p:cNvPr id="3" name="Content Placeholder 2">
            <a:extLst>
              <a:ext uri="{FF2B5EF4-FFF2-40B4-BE49-F238E27FC236}">
                <a16:creationId xmlns:a16="http://schemas.microsoft.com/office/drawing/2014/main" id="{A83E639F-C297-D4B3-239E-B2935A71FBC0}"/>
              </a:ext>
            </a:extLst>
          </p:cNvPr>
          <p:cNvSpPr>
            <a:spLocks noGrp="1"/>
          </p:cNvSpPr>
          <p:nvPr>
            <p:ph idx="1"/>
          </p:nvPr>
        </p:nvSpPr>
        <p:spPr/>
        <p:txBody>
          <a:bodyPr/>
          <a:lstStyle/>
          <a:p>
            <a:r>
              <a:rPr lang="en-US" sz="2600" dirty="0"/>
              <a:t>Patients who lack a decision-maker are at ↑ risk for</a:t>
            </a:r>
          </a:p>
          <a:p>
            <a:pPr lvl="1"/>
            <a:r>
              <a:rPr lang="en-US" sz="2200" dirty="0"/>
              <a:t>Over-treatment</a:t>
            </a:r>
          </a:p>
          <a:p>
            <a:pPr lvl="1"/>
            <a:r>
              <a:rPr lang="en-US" sz="2200" dirty="0"/>
              <a:t>Under-treatment</a:t>
            </a:r>
          </a:p>
          <a:p>
            <a:pPr lvl="1"/>
            <a:r>
              <a:rPr lang="en-US" sz="2200" dirty="0"/>
              <a:t>Delayed treatment</a:t>
            </a:r>
          </a:p>
          <a:p>
            <a:pPr lvl="1"/>
            <a:r>
              <a:rPr lang="en-US" sz="2200" dirty="0"/>
              <a:t>Treatment inconsistent with their preferences &amp; values</a:t>
            </a:r>
          </a:p>
          <a:p>
            <a:pPr lvl="1"/>
            <a:r>
              <a:rPr lang="en-US" sz="2200" dirty="0"/>
              <a:t>Treatment may occur w/o consent &amp; against pt’s wishes</a:t>
            </a:r>
          </a:p>
          <a:p>
            <a:endParaRPr lang="en-US" sz="2800" dirty="0"/>
          </a:p>
          <a:p>
            <a:r>
              <a:rPr lang="en-US" sz="2600" dirty="0"/>
              <a:t>In the absence of clear guidance, clinicians vary widely in how they make specific decisions for patients</a:t>
            </a:r>
          </a:p>
          <a:p>
            <a:pPr lvl="1"/>
            <a:r>
              <a:rPr lang="en-US" sz="2200" dirty="0"/>
              <a:t>Heightened risk for inequity / disparity / bias</a:t>
            </a:r>
          </a:p>
          <a:p>
            <a:pPr marL="457200" lvl="1" indent="0">
              <a:buNone/>
            </a:pPr>
            <a:endParaRPr lang="en-US" sz="2200" dirty="0"/>
          </a:p>
        </p:txBody>
      </p:sp>
    </p:spTree>
    <p:extLst>
      <p:ext uri="{BB962C8B-B14F-4D97-AF65-F5344CB8AC3E}">
        <p14:creationId xmlns:p14="http://schemas.microsoft.com/office/powerpoint/2010/main" val="2454264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3D8B6-AD8C-B52B-D0E8-54D315F24505}"/>
              </a:ext>
            </a:extLst>
          </p:cNvPr>
          <p:cNvSpPr>
            <a:spLocks noGrp="1"/>
          </p:cNvSpPr>
          <p:nvPr>
            <p:ph type="title"/>
          </p:nvPr>
        </p:nvSpPr>
        <p:spPr/>
        <p:txBody>
          <a:bodyPr/>
          <a:lstStyle/>
          <a:p>
            <a:r>
              <a:rPr lang="en-US" b="1" dirty="0"/>
              <a:t>DATA</a:t>
            </a:r>
          </a:p>
        </p:txBody>
      </p:sp>
      <p:sp>
        <p:nvSpPr>
          <p:cNvPr id="3" name="Content Placeholder 2">
            <a:extLst>
              <a:ext uri="{FF2B5EF4-FFF2-40B4-BE49-F238E27FC236}">
                <a16:creationId xmlns:a16="http://schemas.microsoft.com/office/drawing/2014/main" id="{ECACFF69-CACD-E513-BA25-07AA567577E0}"/>
              </a:ext>
            </a:extLst>
          </p:cNvPr>
          <p:cNvSpPr>
            <a:spLocks noGrp="1"/>
          </p:cNvSpPr>
          <p:nvPr>
            <p:ph idx="1"/>
          </p:nvPr>
        </p:nvSpPr>
        <p:spPr/>
        <p:txBody>
          <a:bodyPr/>
          <a:lstStyle/>
          <a:p>
            <a:r>
              <a:rPr lang="en-US" sz="2800" dirty="0"/>
              <a:t>Unrepresented patients are commonly encountered</a:t>
            </a:r>
          </a:p>
          <a:p>
            <a:pPr lvl="1"/>
            <a:r>
              <a:rPr lang="en-US" sz="2400" dirty="0"/>
              <a:t>In ICU settings, 16% of patients are unrepresented (2006)</a:t>
            </a:r>
          </a:p>
          <a:p>
            <a:pPr marL="457200" lvl="1" indent="0">
              <a:buNone/>
            </a:pPr>
            <a:endParaRPr lang="en-US" sz="2400" dirty="0"/>
          </a:p>
          <a:p>
            <a:pPr lvl="1"/>
            <a:r>
              <a:rPr lang="en-US" sz="2400" dirty="0"/>
              <a:t>~50% of critical care clinicians &amp; hospitalists care for at least 1 unrepresented patient/month (2019)</a:t>
            </a:r>
          </a:p>
          <a:p>
            <a:pPr lvl="1"/>
            <a:endParaRPr lang="en-US" sz="2400" dirty="0"/>
          </a:p>
          <a:p>
            <a:r>
              <a:rPr lang="en-US" sz="2800" dirty="0"/>
              <a:t>ICU stays often are twice as long compared to other patients</a:t>
            </a:r>
          </a:p>
          <a:p>
            <a:pPr marL="457200" lvl="1" indent="0">
              <a:buNone/>
            </a:pPr>
            <a:endParaRPr lang="en-US" sz="2400" dirty="0"/>
          </a:p>
        </p:txBody>
      </p:sp>
    </p:spTree>
    <p:extLst>
      <p:ext uri="{BB962C8B-B14F-4D97-AF65-F5344CB8AC3E}">
        <p14:creationId xmlns:p14="http://schemas.microsoft.com/office/powerpoint/2010/main" val="3398366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8F02E03-E606-61E4-6E5F-EF2EF9BA5454}"/>
              </a:ext>
            </a:extLst>
          </p:cNvPr>
          <p:cNvSpPr>
            <a:spLocks noGrp="1"/>
          </p:cNvSpPr>
          <p:nvPr>
            <p:ph type="title"/>
          </p:nvPr>
        </p:nvSpPr>
        <p:spPr>
          <a:xfrm>
            <a:off x="457200" y="274638"/>
            <a:ext cx="8229600" cy="1143000"/>
          </a:xfrm>
        </p:spPr>
        <p:txBody>
          <a:bodyPr/>
          <a:lstStyle/>
          <a:p>
            <a:endParaRPr lang="en-US"/>
          </a:p>
        </p:txBody>
      </p:sp>
      <p:pic>
        <p:nvPicPr>
          <p:cNvPr id="5" name="Content Placeholder 4" descr="A close-up of a medical document&#10;&#10;Description automatically generated">
            <a:extLst>
              <a:ext uri="{FF2B5EF4-FFF2-40B4-BE49-F238E27FC236}">
                <a16:creationId xmlns:a16="http://schemas.microsoft.com/office/drawing/2014/main" id="{74FC2AB7-60F3-0DD6-A411-3FD07E2AA3A7}"/>
              </a:ext>
            </a:extLst>
          </p:cNvPr>
          <p:cNvPicPr>
            <a:picLocks noChangeAspect="1"/>
          </p:cNvPicPr>
          <p:nvPr/>
        </p:nvPicPr>
        <p:blipFill>
          <a:blip r:embed="rId3"/>
          <a:stretch>
            <a:fillRect/>
          </a:stretch>
        </p:blipFill>
        <p:spPr bwMode="auto">
          <a:xfrm>
            <a:off x="1861066" y="463456"/>
            <a:ext cx="5301734" cy="22797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CCCA7AB-7530-3240-5936-0F1F7D578C01}"/>
              </a:ext>
            </a:extLst>
          </p:cNvPr>
          <p:cNvSpPr txBox="1"/>
          <p:nvPr/>
        </p:nvSpPr>
        <p:spPr>
          <a:xfrm>
            <a:off x="838200" y="2743200"/>
            <a:ext cx="7315200" cy="3416320"/>
          </a:xfrm>
          <a:prstGeom prst="rect">
            <a:avLst/>
          </a:prstGeom>
          <a:noFill/>
        </p:spPr>
        <p:txBody>
          <a:bodyPr wrap="square" rtlCol="0">
            <a:spAutoFit/>
          </a:bodyPr>
          <a:lstStyle/>
          <a:p>
            <a:pPr marL="0" marR="0" algn="just">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cs typeface="Calibri" panose="020F0502020204030204" pitchFamily="34" charset="0"/>
              </a:rPr>
              <a:t>Meaningful steps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identify potential family, friends, providers, or others who may know of and potentially, represent the patient’s wishes.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cs typeface="Calibri" panose="020F0502020204030204" pitchFamily="34" charset="0"/>
              </a:rPr>
              <a:t>Institutions should offer ACP to prevent patients at high-risk for becoming unrepresented from becoming so.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Institutions should manage decision-making for unrepresented patients using input from a diverse interprofessional, multidisciplinary committee rather than </a:t>
            </a:r>
            <a:r>
              <a:rPr lang="en-US" sz="1800" b="1" i="1" dirty="0">
                <a:effectLst/>
                <a:latin typeface="Calibri" panose="020F0502020204030204" pitchFamily="34" charset="0"/>
                <a:ea typeface="Times New Roman" panose="02020603050405020304" pitchFamily="18" charset="0"/>
                <a:cs typeface="Calibri" panose="020F0502020204030204" pitchFamily="34" charset="0"/>
              </a:rPr>
              <a:t>ad hoc </a:t>
            </a:r>
            <a:r>
              <a:rPr lang="en-US" sz="1800" b="1" dirty="0">
                <a:effectLst/>
                <a:latin typeface="Calibri" panose="020F0502020204030204" pitchFamily="34" charset="0"/>
                <a:ea typeface="Times New Roman" panose="02020603050405020304" pitchFamily="18" charset="0"/>
                <a:cs typeface="Calibri" panose="020F0502020204030204" pitchFamily="34" charset="0"/>
              </a:rPr>
              <a:t>by treating clinicians.  Such decision-making is a collaborative effort between the clinical team and the multi-disciplinary committee.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cs typeface="Calibri" panose="020F0502020204030204" pitchFamily="34" charset="0"/>
              </a:rPr>
              <a:t>Institutions should manage decision-making via a fair process consistent with procedural due process.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643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CB852-7432-448F-C32B-240DC2535415}"/>
              </a:ext>
            </a:extLst>
          </p:cNvPr>
          <p:cNvSpPr>
            <a:spLocks noGrp="1"/>
          </p:cNvSpPr>
          <p:nvPr>
            <p:ph type="title"/>
          </p:nvPr>
        </p:nvSpPr>
        <p:spPr/>
        <p:txBody>
          <a:bodyPr/>
          <a:lstStyle/>
          <a:p>
            <a:r>
              <a:rPr lang="en-US" b="1" dirty="0"/>
              <a:t>CASE</a:t>
            </a:r>
          </a:p>
        </p:txBody>
      </p:sp>
      <p:sp>
        <p:nvSpPr>
          <p:cNvPr id="3" name="Content Placeholder 2">
            <a:extLst>
              <a:ext uri="{FF2B5EF4-FFF2-40B4-BE49-F238E27FC236}">
                <a16:creationId xmlns:a16="http://schemas.microsoft.com/office/drawing/2014/main" id="{45331524-AB2B-C35E-1658-002FE34EFC8A}"/>
              </a:ext>
            </a:extLst>
          </p:cNvPr>
          <p:cNvSpPr>
            <a:spLocks noGrp="1"/>
          </p:cNvSpPr>
          <p:nvPr>
            <p:ph idx="1"/>
          </p:nvPr>
        </p:nvSpPr>
        <p:spPr/>
        <p:txBody>
          <a:bodyPr/>
          <a:lstStyle/>
          <a:p>
            <a:r>
              <a:rPr lang="en-US" sz="2400" dirty="0"/>
              <a:t>DB, </a:t>
            </a:r>
            <a:r>
              <a:rPr lang="en-US" sz="2400" kern="100" dirty="0">
                <a:cs typeface="Times New Roman" panose="02020603050405020304" pitchFamily="18" charset="0"/>
              </a:rPr>
              <a:t>64</a:t>
            </a:r>
            <a:r>
              <a:rPr lang="en-US" sz="2400" kern="100" dirty="0">
                <a:effectLst/>
                <a:ea typeface="Aptos" panose="020B0004020202020204" pitchFamily="34" charset="0"/>
                <a:cs typeface="Times New Roman" panose="02020603050405020304" pitchFamily="18" charset="0"/>
              </a:rPr>
              <a:t>yo with advanced emphysema/COPD, acute on chronic respiratory failure status post tracheostomy</a:t>
            </a:r>
          </a:p>
          <a:p>
            <a:endParaRPr lang="en-US" sz="2400" kern="100" dirty="0">
              <a:cs typeface="Times New Roman" panose="02020603050405020304" pitchFamily="18" charset="0"/>
            </a:endParaRPr>
          </a:p>
          <a:p>
            <a:r>
              <a:rPr lang="en-US" sz="2400" kern="100" dirty="0">
                <a:cs typeface="Times New Roman" panose="02020603050405020304" pitchFamily="18" charset="0"/>
              </a:rPr>
              <a:t>Repeated hospitalizations for most of calendar year (x10 </a:t>
            </a:r>
            <a:r>
              <a:rPr lang="en-US" sz="2400" kern="100" dirty="0" err="1">
                <a:cs typeface="Times New Roman" panose="02020603050405020304" pitchFamily="18" charset="0"/>
              </a:rPr>
              <a:t>mos</a:t>
            </a:r>
            <a:r>
              <a:rPr lang="en-US" sz="2400" kern="100" dirty="0">
                <a:cs typeface="Times New Roman" panose="02020603050405020304" pitchFamily="18" charset="0"/>
              </a:rPr>
              <a:t>)</a:t>
            </a:r>
          </a:p>
          <a:p>
            <a:endParaRPr lang="en-US" sz="2400" kern="100" dirty="0">
              <a:cs typeface="Times New Roman" panose="02020603050405020304" pitchFamily="18" charset="0"/>
            </a:endParaRPr>
          </a:p>
          <a:p>
            <a:r>
              <a:rPr lang="en-US" sz="2400" kern="100" dirty="0">
                <a:effectLst/>
                <a:ea typeface="Aptos" panose="020B0004020202020204" pitchFamily="34" charset="0"/>
                <a:cs typeface="Times New Roman" panose="02020603050405020304" pitchFamily="18" charset="0"/>
              </a:rPr>
              <a:t>Hospitalization complicated by numerous recurrent infections     including colonization &amp; multi-drug-resistant organisms</a:t>
            </a:r>
          </a:p>
          <a:p>
            <a:pPr marL="0" indent="0">
              <a:buNone/>
            </a:pPr>
            <a:endParaRPr lang="en-US" sz="2400" kern="100" dirty="0">
              <a:cs typeface="Times New Roman" panose="02020603050405020304" pitchFamily="18" charset="0"/>
            </a:endParaRPr>
          </a:p>
          <a:p>
            <a:r>
              <a:rPr lang="en-US" sz="2400" kern="100" dirty="0">
                <a:cs typeface="Times New Roman" panose="02020603050405020304" pitchFamily="18" charset="0"/>
              </a:rPr>
              <a:t>No effective available treatments</a:t>
            </a:r>
          </a:p>
          <a:p>
            <a:endParaRPr lang="en-US" sz="2400" kern="100" dirty="0">
              <a:latin typeface="Cambria" panose="02040503050406030204" pitchFamily="18" charset="0"/>
              <a:cs typeface="Times New Roman" panose="02020603050405020304" pitchFamily="18" charset="0"/>
            </a:endParaRPr>
          </a:p>
          <a:p>
            <a:pPr marL="0" indent="0">
              <a:buNone/>
            </a:pPr>
            <a:endParaRPr lang="en-US" sz="2200" kern="100" dirty="0">
              <a:latin typeface="Cambria" panose="02040503050406030204" pitchFamily="18" charset="0"/>
              <a:cs typeface="Times New Roman" panose="02020603050405020304" pitchFamily="18" charset="0"/>
            </a:endParaRPr>
          </a:p>
          <a:p>
            <a:pPr marL="0" marR="0">
              <a:spcBef>
                <a:spcPts val="0"/>
              </a:spcBef>
              <a:spcAft>
                <a:spcPts val="0"/>
              </a:spcAft>
            </a:pPr>
            <a:endParaRPr lang="en-US" sz="1800" kern="100" dirty="0">
              <a:latin typeface="Cambria" panose="02040503050406030204" pitchFamily="18" charset="0"/>
              <a:cs typeface="Times New Roman" panose="02020603050405020304" pitchFamily="18" charset="0"/>
            </a:endParaRPr>
          </a:p>
          <a:p>
            <a:pPr marL="0" marR="0">
              <a:spcBef>
                <a:spcPts val="0"/>
              </a:spcBef>
              <a:spcAft>
                <a:spcPts val="0"/>
              </a:spcAft>
            </a:pPr>
            <a:endParaRPr lang="en-US" sz="1600" kern="100" dirty="0">
              <a:latin typeface="Cambria" panose="02040503050406030204" pitchFamily="18" charset="0"/>
              <a:cs typeface="Times New Roman" panose="02020603050405020304" pitchFamily="18" charset="0"/>
            </a:endParaRPr>
          </a:p>
          <a:p>
            <a:pPr marL="0" marR="0">
              <a:spcBef>
                <a:spcPts val="0"/>
              </a:spcBef>
              <a:spcAft>
                <a:spcPts val="0"/>
              </a:spcAft>
            </a:pPr>
            <a:endParaRPr lang="en-US" sz="2000" dirty="0"/>
          </a:p>
        </p:txBody>
      </p:sp>
    </p:spTree>
    <p:extLst>
      <p:ext uri="{BB962C8B-B14F-4D97-AF65-F5344CB8AC3E}">
        <p14:creationId xmlns:p14="http://schemas.microsoft.com/office/powerpoint/2010/main" val="610389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E8357-7E12-DAEF-7ED8-B8F2CB611715}"/>
              </a:ext>
            </a:extLst>
          </p:cNvPr>
          <p:cNvSpPr>
            <a:spLocks noGrp="1"/>
          </p:cNvSpPr>
          <p:nvPr>
            <p:ph type="title"/>
          </p:nvPr>
        </p:nvSpPr>
        <p:spPr/>
        <p:txBody>
          <a:bodyPr/>
          <a:lstStyle/>
          <a:p>
            <a:r>
              <a:rPr lang="en-US" b="1" dirty="0"/>
              <a:t>CASE </a:t>
            </a:r>
            <a:r>
              <a:rPr lang="en-US" b="1" dirty="0" err="1"/>
              <a:t>con’t</a:t>
            </a:r>
            <a:r>
              <a:rPr lang="en-US" b="1" dirty="0"/>
              <a:t>	</a:t>
            </a:r>
          </a:p>
        </p:txBody>
      </p:sp>
      <p:sp>
        <p:nvSpPr>
          <p:cNvPr id="3" name="Content Placeholder 2">
            <a:extLst>
              <a:ext uri="{FF2B5EF4-FFF2-40B4-BE49-F238E27FC236}">
                <a16:creationId xmlns:a16="http://schemas.microsoft.com/office/drawing/2014/main" id="{92D523C1-8F47-968C-BF23-0F02DF388FF0}"/>
              </a:ext>
            </a:extLst>
          </p:cNvPr>
          <p:cNvSpPr>
            <a:spLocks noGrp="1"/>
          </p:cNvSpPr>
          <p:nvPr>
            <p:ph idx="1"/>
          </p:nvPr>
        </p:nvSpPr>
        <p:spPr/>
        <p:txBody>
          <a:bodyPr/>
          <a:lstStyle/>
          <a:p>
            <a:r>
              <a:rPr lang="en-US" sz="2600" dirty="0"/>
              <a:t>Prior to current hospitalization, DB was employed &amp; lived independently with a roommate </a:t>
            </a:r>
          </a:p>
          <a:p>
            <a:endParaRPr lang="en-US" sz="2600" dirty="0"/>
          </a:p>
          <a:p>
            <a:r>
              <a:rPr lang="en-US" sz="2600" dirty="0"/>
              <a:t>Ongoing cognitive decline with inability to perform ADLs</a:t>
            </a:r>
          </a:p>
          <a:p>
            <a:endParaRPr lang="en-US" sz="2600" dirty="0"/>
          </a:p>
          <a:p>
            <a:r>
              <a:rPr lang="en-US" sz="2600" dirty="0"/>
              <a:t>Seven months earlier, DB requested “</a:t>
            </a:r>
            <a:r>
              <a:rPr lang="en-US" sz="2600" i="1" dirty="0"/>
              <a:t>all interventions &amp; full code</a:t>
            </a:r>
            <a:r>
              <a:rPr lang="en-US" sz="2600" dirty="0"/>
              <a:t>”</a:t>
            </a:r>
          </a:p>
          <a:p>
            <a:endParaRPr lang="en-US" sz="2600" dirty="0"/>
          </a:p>
          <a:p>
            <a:r>
              <a:rPr lang="en-US" sz="2600" dirty="0"/>
              <a:t>Five months ago, DB was declared to lack DM capacity</a:t>
            </a:r>
          </a:p>
          <a:p>
            <a:endParaRPr lang="en-US" sz="2400" dirty="0"/>
          </a:p>
          <a:p>
            <a:pPr marL="0" indent="0">
              <a:buNone/>
            </a:pPr>
            <a:endParaRPr lang="en-US" sz="2400" dirty="0"/>
          </a:p>
          <a:p>
            <a:endParaRPr lang="en-US" dirty="0"/>
          </a:p>
        </p:txBody>
      </p:sp>
    </p:spTree>
    <p:extLst>
      <p:ext uri="{BB962C8B-B14F-4D97-AF65-F5344CB8AC3E}">
        <p14:creationId xmlns:p14="http://schemas.microsoft.com/office/powerpoint/2010/main" val="59991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5D02-FACE-C948-568A-F513E8CB493E}"/>
              </a:ext>
            </a:extLst>
          </p:cNvPr>
          <p:cNvSpPr>
            <a:spLocks noGrp="1"/>
          </p:cNvSpPr>
          <p:nvPr>
            <p:ph type="title"/>
          </p:nvPr>
        </p:nvSpPr>
        <p:spPr/>
        <p:txBody>
          <a:bodyPr/>
          <a:lstStyle/>
          <a:p>
            <a:r>
              <a:rPr lang="en-US" b="1" dirty="0"/>
              <a:t>CASE </a:t>
            </a:r>
            <a:r>
              <a:rPr lang="en-US" b="1" dirty="0" err="1"/>
              <a:t>con’t</a:t>
            </a:r>
            <a:endParaRPr lang="en-US" b="1" dirty="0"/>
          </a:p>
        </p:txBody>
      </p:sp>
      <p:sp>
        <p:nvSpPr>
          <p:cNvPr id="3" name="Content Placeholder 2">
            <a:extLst>
              <a:ext uri="{FF2B5EF4-FFF2-40B4-BE49-F238E27FC236}">
                <a16:creationId xmlns:a16="http://schemas.microsoft.com/office/drawing/2014/main" id="{F54ADAA9-9206-DE75-764B-CA3B4D362E45}"/>
              </a:ext>
            </a:extLst>
          </p:cNvPr>
          <p:cNvSpPr>
            <a:spLocks noGrp="1"/>
          </p:cNvSpPr>
          <p:nvPr>
            <p:ph idx="1"/>
          </p:nvPr>
        </p:nvSpPr>
        <p:spPr/>
        <p:txBody>
          <a:bodyPr/>
          <a:lstStyle/>
          <a:p>
            <a:r>
              <a:rPr lang="en-US" sz="2600" dirty="0"/>
              <a:t>Given worsening clinical status, clinical team sought to engage DB in goals of care discussions</a:t>
            </a:r>
          </a:p>
          <a:p>
            <a:endParaRPr lang="en-US" sz="2600" dirty="0"/>
          </a:p>
          <a:p>
            <a:r>
              <a:rPr lang="en-US" sz="2600" dirty="0"/>
              <a:t>DB repeatedly resisted attempts by the clinical team to engage &amp;/or dialogue</a:t>
            </a:r>
          </a:p>
          <a:p>
            <a:endParaRPr lang="en-US" sz="2600" dirty="0"/>
          </a:p>
          <a:p>
            <a:r>
              <a:rPr lang="en-US" sz="2600" dirty="0"/>
              <a:t>No knowledge of DB’s preferences, values or wishes</a:t>
            </a:r>
          </a:p>
          <a:p>
            <a:endParaRPr lang="en-US" sz="2600" dirty="0"/>
          </a:p>
          <a:p>
            <a:r>
              <a:rPr lang="en-US" sz="2600" dirty="0"/>
              <a:t>Presently, DB is noncommunicative </a:t>
            </a:r>
          </a:p>
          <a:p>
            <a:endParaRPr lang="en-US" sz="2800" dirty="0"/>
          </a:p>
          <a:p>
            <a:endParaRPr lang="en-US" dirty="0"/>
          </a:p>
        </p:txBody>
      </p:sp>
    </p:spTree>
    <p:extLst>
      <p:ext uri="{BB962C8B-B14F-4D97-AF65-F5344CB8AC3E}">
        <p14:creationId xmlns:p14="http://schemas.microsoft.com/office/powerpoint/2010/main" val="2619195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C8F8E-2CEC-E31B-9062-28B57DF09C86}"/>
              </a:ext>
            </a:extLst>
          </p:cNvPr>
          <p:cNvSpPr>
            <a:spLocks noGrp="1"/>
          </p:cNvSpPr>
          <p:nvPr>
            <p:ph type="title"/>
          </p:nvPr>
        </p:nvSpPr>
        <p:spPr/>
        <p:txBody>
          <a:bodyPr/>
          <a:lstStyle/>
          <a:p>
            <a:r>
              <a:rPr lang="en-US" b="1" dirty="0"/>
              <a:t>CASE #1 </a:t>
            </a:r>
            <a:r>
              <a:rPr lang="en-US" b="1" dirty="0" err="1"/>
              <a:t>con’t</a:t>
            </a:r>
            <a:endParaRPr lang="en-US" dirty="0"/>
          </a:p>
        </p:txBody>
      </p:sp>
      <p:sp>
        <p:nvSpPr>
          <p:cNvPr id="3" name="Content Placeholder 2">
            <a:extLst>
              <a:ext uri="{FF2B5EF4-FFF2-40B4-BE49-F238E27FC236}">
                <a16:creationId xmlns:a16="http://schemas.microsoft.com/office/drawing/2014/main" id="{EF1D7464-1483-B563-D271-B2C552CCFA44}"/>
              </a:ext>
            </a:extLst>
          </p:cNvPr>
          <p:cNvSpPr>
            <a:spLocks noGrp="1"/>
          </p:cNvSpPr>
          <p:nvPr>
            <p:ph idx="1"/>
          </p:nvPr>
        </p:nvSpPr>
        <p:spPr/>
        <p:txBody>
          <a:bodyPr/>
          <a:lstStyle/>
          <a:p>
            <a:r>
              <a:rPr lang="en-US" sz="2200" b="1" dirty="0"/>
              <a:t>DB is unrepresented</a:t>
            </a:r>
          </a:p>
          <a:p>
            <a:pPr lvl="1"/>
            <a:r>
              <a:rPr lang="en-US" sz="1800" dirty="0"/>
              <a:t>Lacks DMC w/no family, friend or other individual to speak on his behalf</a:t>
            </a:r>
          </a:p>
          <a:p>
            <a:endParaRPr lang="en-US" sz="1800" dirty="0"/>
          </a:p>
          <a:p>
            <a:r>
              <a:rPr lang="en-US" sz="2200" dirty="0"/>
              <a:t>Sister and Aunt identified</a:t>
            </a:r>
          </a:p>
          <a:p>
            <a:pPr lvl="1"/>
            <a:r>
              <a:rPr lang="en-US" sz="1800" dirty="0"/>
              <a:t>Little to no contact with DB and neither “knows DB”</a:t>
            </a:r>
          </a:p>
          <a:p>
            <a:pPr lvl="1"/>
            <a:r>
              <a:rPr lang="en-US" sz="1800" dirty="0"/>
              <a:t>Neither is willing to serve as DB’s representative</a:t>
            </a:r>
          </a:p>
          <a:p>
            <a:pPr lvl="1"/>
            <a:r>
              <a:rPr lang="en-US" sz="1800" dirty="0"/>
              <a:t>Both defer to the clinical team for decisions</a:t>
            </a:r>
          </a:p>
          <a:p>
            <a:endParaRPr lang="en-US" sz="2800" dirty="0"/>
          </a:p>
          <a:p>
            <a:r>
              <a:rPr lang="en-US" sz="2200" dirty="0"/>
              <a:t>Roommate - “</a:t>
            </a:r>
            <a:r>
              <a:rPr lang="en-US" sz="2200" i="1" dirty="0"/>
              <a:t>I want nothing to do with DB</a:t>
            </a:r>
            <a:r>
              <a:rPr lang="en-US" sz="2200" dirty="0"/>
              <a:t>”</a:t>
            </a:r>
          </a:p>
          <a:p>
            <a:pPr lvl="1"/>
            <a:r>
              <a:rPr lang="en-US" sz="1800" dirty="0"/>
              <a:t>Unwilling to serve as DB’s representative</a:t>
            </a:r>
          </a:p>
          <a:p>
            <a:endParaRPr lang="en-US" sz="2200" dirty="0"/>
          </a:p>
          <a:p>
            <a:r>
              <a:rPr lang="en-US" sz="2200" dirty="0"/>
              <a:t>Two former coworkers unable to offer insight as to DB’s </a:t>
            </a:r>
            <a:r>
              <a:rPr lang="en-US" sz="2200" dirty="0" err="1"/>
              <a:t>pref</a:t>
            </a:r>
            <a:r>
              <a:rPr lang="en-US" sz="2200" dirty="0"/>
              <a:t>/values</a:t>
            </a:r>
          </a:p>
        </p:txBody>
      </p:sp>
    </p:spTree>
    <p:extLst>
      <p:ext uri="{BB962C8B-B14F-4D97-AF65-F5344CB8AC3E}">
        <p14:creationId xmlns:p14="http://schemas.microsoft.com/office/powerpoint/2010/main" val="171844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2D8FD-90D0-35CE-26BC-12AC98176424}"/>
              </a:ext>
            </a:extLst>
          </p:cNvPr>
          <p:cNvSpPr>
            <a:spLocks noGrp="1"/>
          </p:cNvSpPr>
          <p:nvPr>
            <p:ph type="title"/>
          </p:nvPr>
        </p:nvSpPr>
        <p:spPr/>
        <p:txBody>
          <a:bodyPr/>
          <a:lstStyle/>
          <a:p>
            <a:r>
              <a:rPr lang="en-US" b="1" dirty="0"/>
              <a:t>MEDICAL RECOMMENDATION</a:t>
            </a:r>
          </a:p>
        </p:txBody>
      </p:sp>
      <p:sp>
        <p:nvSpPr>
          <p:cNvPr id="3" name="Content Placeholder 2">
            <a:extLst>
              <a:ext uri="{FF2B5EF4-FFF2-40B4-BE49-F238E27FC236}">
                <a16:creationId xmlns:a16="http://schemas.microsoft.com/office/drawing/2014/main" id="{BE8E0C70-1AD4-CED5-533E-A384E140B7A7}"/>
              </a:ext>
            </a:extLst>
          </p:cNvPr>
          <p:cNvSpPr>
            <a:spLocks noGrp="1"/>
          </p:cNvSpPr>
          <p:nvPr>
            <p:ph idx="1"/>
          </p:nvPr>
        </p:nvSpPr>
        <p:spPr/>
        <p:txBody>
          <a:bodyPr/>
          <a:lstStyle/>
          <a:p>
            <a:r>
              <a:rPr lang="en-US" sz="2800" dirty="0"/>
              <a:t>DB has untreatable infections &amp; viable treatments have been exhausted</a:t>
            </a:r>
          </a:p>
          <a:p>
            <a:endParaRPr lang="en-US" sz="2800" dirty="0"/>
          </a:p>
          <a:p>
            <a:r>
              <a:rPr lang="en-US" sz="2800" dirty="0"/>
              <a:t>Clinical status has worsened (pressors) &amp; will certainly further deteriorate</a:t>
            </a:r>
          </a:p>
          <a:p>
            <a:endParaRPr lang="en-US" sz="2800" dirty="0"/>
          </a:p>
          <a:p>
            <a:r>
              <a:rPr lang="en-US" sz="2800" dirty="0"/>
              <a:t>Ongoing interventions are medically ineffective</a:t>
            </a:r>
          </a:p>
          <a:p>
            <a:pPr marL="0" indent="0">
              <a:buNone/>
            </a:pPr>
            <a:endParaRPr lang="en-US" sz="2800" dirty="0"/>
          </a:p>
          <a:p>
            <a:r>
              <a:rPr lang="en-US" sz="2800" dirty="0"/>
              <a:t>REC: Palliative care &amp; comfort measures</a:t>
            </a:r>
          </a:p>
        </p:txBody>
      </p:sp>
    </p:spTree>
    <p:extLst>
      <p:ext uri="{BB962C8B-B14F-4D97-AF65-F5344CB8AC3E}">
        <p14:creationId xmlns:p14="http://schemas.microsoft.com/office/powerpoint/2010/main" val="1982086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95841-C6B0-C76C-F6BB-D6AFC020B949}"/>
              </a:ext>
            </a:extLst>
          </p:cNvPr>
          <p:cNvSpPr>
            <a:spLocks noGrp="1"/>
          </p:cNvSpPr>
          <p:nvPr>
            <p:ph type="title"/>
          </p:nvPr>
        </p:nvSpPr>
        <p:spPr/>
        <p:txBody>
          <a:bodyPr/>
          <a:lstStyle/>
          <a:p>
            <a:r>
              <a:rPr lang="en-US" b="1" dirty="0"/>
              <a:t>ETHICS CONSULTATION - PAC</a:t>
            </a:r>
          </a:p>
        </p:txBody>
      </p:sp>
      <p:sp>
        <p:nvSpPr>
          <p:cNvPr id="3" name="Content Placeholder 2">
            <a:extLst>
              <a:ext uri="{FF2B5EF4-FFF2-40B4-BE49-F238E27FC236}">
                <a16:creationId xmlns:a16="http://schemas.microsoft.com/office/drawing/2014/main" id="{E87371E3-C6B4-99C9-788A-98F65332973F}"/>
              </a:ext>
            </a:extLst>
          </p:cNvPr>
          <p:cNvSpPr>
            <a:spLocks noGrp="1"/>
          </p:cNvSpPr>
          <p:nvPr>
            <p:ph idx="1"/>
          </p:nvPr>
        </p:nvSpPr>
        <p:spPr>
          <a:xfrm>
            <a:off x="457200" y="1646237"/>
            <a:ext cx="8229600" cy="4525963"/>
          </a:xfrm>
        </p:spPr>
        <p:txBody>
          <a:bodyPr/>
          <a:lstStyle/>
          <a:p>
            <a:r>
              <a:rPr lang="en-US" sz="2300" dirty="0"/>
              <a:t>Substituted judgment</a:t>
            </a:r>
          </a:p>
          <a:p>
            <a:endParaRPr lang="en-US" sz="2300" dirty="0"/>
          </a:p>
          <a:p>
            <a:r>
              <a:rPr lang="en-US" sz="2300" dirty="0"/>
              <a:t>Best interest versus harms</a:t>
            </a:r>
          </a:p>
          <a:p>
            <a:endParaRPr lang="en-US" sz="2300" dirty="0"/>
          </a:p>
          <a:p>
            <a:r>
              <a:rPr lang="en-US" sz="2300" dirty="0"/>
              <a:t>Ethically permissible to invoke medically ineffective declaration (HCDA)</a:t>
            </a:r>
          </a:p>
          <a:p>
            <a:endParaRPr lang="en-US" sz="2300" dirty="0"/>
          </a:p>
          <a:p>
            <a:r>
              <a:rPr lang="en-US" sz="2300" dirty="0"/>
              <a:t>Focus - respect DB’s dignity; aggressively </a:t>
            </a:r>
            <a:r>
              <a:rPr lang="en-US" sz="2300" dirty="0" err="1"/>
              <a:t>tx</a:t>
            </a:r>
            <a:r>
              <a:rPr lang="en-US" sz="2300" dirty="0"/>
              <a:t> pain &amp; limit suffering</a:t>
            </a:r>
          </a:p>
          <a:p>
            <a:endParaRPr lang="en-US" sz="2300" dirty="0"/>
          </a:p>
          <a:p>
            <a:r>
              <a:rPr lang="en-US" sz="2300" dirty="0"/>
              <a:t>Update family members regarding care plan &amp; its rationale</a:t>
            </a:r>
          </a:p>
          <a:p>
            <a:endParaRPr lang="en-US" sz="2200" dirty="0"/>
          </a:p>
          <a:p>
            <a:pPr marL="0" indent="0">
              <a:buNone/>
            </a:pPr>
            <a:endParaRPr lang="en-US" sz="2200" dirty="0"/>
          </a:p>
          <a:p>
            <a:endParaRPr lang="en-US" dirty="0"/>
          </a:p>
        </p:txBody>
      </p:sp>
      <p:sp>
        <p:nvSpPr>
          <p:cNvPr id="4" name="Multiply 3">
            <a:extLst>
              <a:ext uri="{FF2B5EF4-FFF2-40B4-BE49-F238E27FC236}">
                <a16:creationId xmlns:a16="http://schemas.microsoft.com/office/drawing/2014/main" id="{1DD40B0A-C5D1-89EA-CCBB-7CE386971FB3}"/>
              </a:ext>
            </a:extLst>
          </p:cNvPr>
          <p:cNvSpPr/>
          <p:nvPr/>
        </p:nvSpPr>
        <p:spPr>
          <a:xfrm>
            <a:off x="-152400" y="1447800"/>
            <a:ext cx="4495800" cy="838200"/>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89486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2BA44-3742-AF8D-7EC0-4FBF67593A75}"/>
              </a:ext>
            </a:extLst>
          </p:cNvPr>
          <p:cNvSpPr>
            <a:spLocks noGrp="1"/>
          </p:cNvSpPr>
          <p:nvPr>
            <p:ph type="title"/>
          </p:nvPr>
        </p:nvSpPr>
        <p:spPr/>
        <p:txBody>
          <a:bodyPr/>
          <a:lstStyle/>
          <a:p>
            <a:r>
              <a:rPr lang="en-US" b="1" dirty="0"/>
              <a:t>WHAT’S IN A NAME?</a:t>
            </a:r>
          </a:p>
        </p:txBody>
      </p:sp>
      <p:sp>
        <p:nvSpPr>
          <p:cNvPr id="3" name="Content Placeholder 2">
            <a:extLst>
              <a:ext uri="{FF2B5EF4-FFF2-40B4-BE49-F238E27FC236}">
                <a16:creationId xmlns:a16="http://schemas.microsoft.com/office/drawing/2014/main" id="{507DD679-9F67-AE4C-2DD4-9445E3B11839}"/>
              </a:ext>
            </a:extLst>
          </p:cNvPr>
          <p:cNvSpPr>
            <a:spLocks noGrp="1"/>
          </p:cNvSpPr>
          <p:nvPr>
            <p:ph idx="1"/>
          </p:nvPr>
        </p:nvSpPr>
        <p:spPr/>
        <p:txBody>
          <a:bodyPr/>
          <a:lstStyle/>
          <a:p>
            <a:r>
              <a:rPr lang="en-US" dirty="0"/>
              <a:t>Un-befriended / Unrepresented / Incapacitated patient without advocate</a:t>
            </a:r>
          </a:p>
          <a:p>
            <a:endParaRPr lang="en-US" dirty="0"/>
          </a:p>
          <a:p>
            <a:r>
              <a:rPr lang="en-US" dirty="0"/>
              <a:t>Unrepresented</a:t>
            </a:r>
          </a:p>
        </p:txBody>
      </p:sp>
    </p:spTree>
    <p:extLst>
      <p:ext uri="{BB962C8B-B14F-4D97-AF65-F5344CB8AC3E}">
        <p14:creationId xmlns:p14="http://schemas.microsoft.com/office/powerpoint/2010/main" val="725440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9E3EBA-BEFA-AB1B-1556-ABEEFA928D09}"/>
              </a:ext>
            </a:extLst>
          </p:cNvPr>
          <p:cNvSpPr>
            <a:spLocks noGrp="1"/>
          </p:cNvSpPr>
          <p:nvPr>
            <p:ph type="title"/>
          </p:nvPr>
        </p:nvSpPr>
        <p:spPr/>
        <p:txBody>
          <a:bodyPr/>
          <a:lstStyle/>
          <a:p>
            <a:r>
              <a:rPr lang="en-US" b="1" dirty="0"/>
              <a:t>ETHICS</a:t>
            </a:r>
          </a:p>
        </p:txBody>
      </p:sp>
      <p:sp>
        <p:nvSpPr>
          <p:cNvPr id="6" name="Content Placeholder 5">
            <a:extLst>
              <a:ext uri="{FF2B5EF4-FFF2-40B4-BE49-F238E27FC236}">
                <a16:creationId xmlns:a16="http://schemas.microsoft.com/office/drawing/2014/main" id="{5A7A16C5-E9B6-E1CC-527E-64D3FDBC6928}"/>
              </a:ext>
            </a:extLst>
          </p:cNvPr>
          <p:cNvSpPr>
            <a:spLocks noGrp="1"/>
          </p:cNvSpPr>
          <p:nvPr>
            <p:ph idx="1"/>
          </p:nvPr>
        </p:nvSpPr>
        <p:spPr/>
        <p:txBody>
          <a:bodyPr/>
          <a:lstStyle/>
          <a:p>
            <a:r>
              <a:rPr lang="en-US" dirty="0"/>
              <a:t>Many clinicians are uncomfortable caring for unrepresented patients</a:t>
            </a:r>
          </a:p>
          <a:p>
            <a:endParaRPr lang="en-US" dirty="0"/>
          </a:p>
          <a:p>
            <a:r>
              <a:rPr lang="en-US" dirty="0"/>
              <a:t>Patient Advisory Committee (PAC)</a:t>
            </a:r>
          </a:p>
          <a:p>
            <a:endParaRPr lang="en-US" dirty="0"/>
          </a:p>
          <a:p>
            <a:r>
              <a:rPr lang="en-US" dirty="0"/>
              <a:t>Where no PAC, Ethics Committees step-in</a:t>
            </a:r>
          </a:p>
        </p:txBody>
      </p:sp>
    </p:spTree>
    <p:extLst>
      <p:ext uri="{BB962C8B-B14F-4D97-AF65-F5344CB8AC3E}">
        <p14:creationId xmlns:p14="http://schemas.microsoft.com/office/powerpoint/2010/main" val="797526329"/>
      </p:ext>
    </p:extLst>
  </p:cSld>
  <p:clrMapOvr>
    <a:masterClrMapping/>
  </p:clrMapOvr>
</p:sld>
</file>

<file path=ppt/theme/theme1.xml><?xml version="1.0" encoding="utf-8"?>
<a:theme xmlns:a="http://schemas.openxmlformats.org/drawingml/2006/main" name="Berman Institut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15078</TotalTime>
  <Words>1236</Words>
  <Application>Microsoft Macintosh PowerPoint</Application>
  <PresentationFormat>On-screen Show (4:3)</PresentationFormat>
  <Paragraphs>137</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Arial</vt:lpstr>
      <vt:lpstr>Calibri</vt:lpstr>
      <vt:lpstr>Cambria</vt:lpstr>
      <vt:lpstr>Times New Roman</vt:lpstr>
      <vt:lpstr>Berman Institute 3</vt:lpstr>
      <vt:lpstr>UNREPRESENTED PATIENTS CLINICIAL CONSIDERATIONS</vt:lpstr>
      <vt:lpstr>CASE</vt:lpstr>
      <vt:lpstr>CASE con’t </vt:lpstr>
      <vt:lpstr>CASE con’t</vt:lpstr>
      <vt:lpstr>CASE #1 con’t</vt:lpstr>
      <vt:lpstr>MEDICAL RECOMMENDATION</vt:lpstr>
      <vt:lpstr>ETHICS CONSULTATION - PAC</vt:lpstr>
      <vt:lpstr>WHAT’S IN A NAME?</vt:lpstr>
      <vt:lpstr>ETHICS</vt:lpstr>
      <vt:lpstr>ETHICS</vt:lpstr>
      <vt:lpstr>RISKS</vt:lpstr>
      <vt:lpstr>DATA</vt:lpstr>
      <vt:lpstr>PowerPoint Presentation</vt:lpstr>
    </vt:vector>
  </TitlesOfParts>
  <Company>LifeBridge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LifeBridge Health</dc:creator>
  <cp:lastModifiedBy>Dr. Yoram Unguru</cp:lastModifiedBy>
  <cp:revision>71</cp:revision>
  <dcterms:created xsi:type="dcterms:W3CDTF">2019-03-01T02:54:12Z</dcterms:created>
  <dcterms:modified xsi:type="dcterms:W3CDTF">2024-08-29T23:14:56Z</dcterms:modified>
</cp:coreProperties>
</file>