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Lst>
  <p:notesMasterIdLst>
    <p:notesMasterId r:id="rId37"/>
  </p:notesMasterIdLst>
  <p:handoutMasterIdLst>
    <p:handoutMasterId r:id="rId38"/>
  </p:handoutMasterIdLst>
  <p:sldIdLst>
    <p:sldId id="312" r:id="rId5"/>
    <p:sldId id="1114" r:id="rId6"/>
    <p:sldId id="1044" r:id="rId7"/>
    <p:sldId id="1081" r:id="rId8"/>
    <p:sldId id="1107" r:id="rId9"/>
    <p:sldId id="1106" r:id="rId10"/>
    <p:sldId id="1108" r:id="rId11"/>
    <p:sldId id="1109" r:id="rId12"/>
    <p:sldId id="1110" r:id="rId13"/>
    <p:sldId id="1111" r:id="rId14"/>
    <p:sldId id="1112" r:id="rId15"/>
    <p:sldId id="1113" r:id="rId16"/>
    <p:sldId id="1083" r:id="rId17"/>
    <p:sldId id="1118" r:id="rId18"/>
    <p:sldId id="1120" r:id="rId19"/>
    <p:sldId id="1122" r:id="rId20"/>
    <p:sldId id="1123" r:id="rId21"/>
    <p:sldId id="1128" r:id="rId22"/>
    <p:sldId id="1096" r:id="rId23"/>
    <p:sldId id="1086" r:id="rId24"/>
    <p:sldId id="414" r:id="rId25"/>
    <p:sldId id="1094" r:id="rId26"/>
    <p:sldId id="1088" r:id="rId27"/>
    <p:sldId id="1127" r:id="rId28"/>
    <p:sldId id="1089" r:id="rId29"/>
    <p:sldId id="1093" r:id="rId30"/>
    <p:sldId id="1091" r:id="rId31"/>
    <p:sldId id="1124" r:id="rId32"/>
    <p:sldId id="1131" r:id="rId33"/>
    <p:sldId id="1129" r:id="rId34"/>
    <p:sldId id="1130" r:id="rId35"/>
    <p:sldId id="1134" r:id="rId36"/>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5DB025-09F2-4488-89A7-2773F06CD90B}">
          <p14:sldIdLst>
            <p14:sldId id="312"/>
            <p14:sldId id="1114"/>
            <p14:sldId id="1044"/>
            <p14:sldId id="1081"/>
            <p14:sldId id="1107"/>
            <p14:sldId id="1106"/>
            <p14:sldId id="1108"/>
            <p14:sldId id="1109"/>
            <p14:sldId id="1110"/>
            <p14:sldId id="1111"/>
            <p14:sldId id="1112"/>
            <p14:sldId id="1113"/>
            <p14:sldId id="1083"/>
            <p14:sldId id="1118"/>
            <p14:sldId id="1120"/>
            <p14:sldId id="1122"/>
            <p14:sldId id="1123"/>
            <p14:sldId id="1128"/>
            <p14:sldId id="1096"/>
            <p14:sldId id="1086"/>
            <p14:sldId id="414"/>
            <p14:sldId id="1094"/>
            <p14:sldId id="1088"/>
            <p14:sldId id="1127"/>
            <p14:sldId id="1089"/>
            <p14:sldId id="1093"/>
            <p14:sldId id="1091"/>
            <p14:sldId id="1124"/>
            <p14:sldId id="1131"/>
            <p14:sldId id="1129"/>
            <p14:sldId id="1130"/>
            <p14:sldId id="1134"/>
          </p14:sldIdLst>
        </p14:section>
        <p14:section name="Untitled Section" id="{FEABB386-101A-4AC6-B544-A0DF5D76256C}">
          <p14:sldIdLst/>
        </p14:section>
      </p14:sectionLst>
    </p:ext>
    <p:ext uri="{EFAFB233-063F-42B5-8137-9DF3F51BA10A}">
      <p15:sldGuideLst xmlns:p15="http://schemas.microsoft.com/office/powerpoint/2012/main">
        <p15:guide id="3" orient="horz" pos="2616" userDrawn="1">
          <p15:clr>
            <a:srgbClr val="A4A3A4"/>
          </p15:clr>
        </p15:guide>
        <p15:guide id="4" orient="horz" pos="3264" userDrawn="1">
          <p15:clr>
            <a:srgbClr val="A4A3A4"/>
          </p15:clr>
        </p15:guide>
        <p15:guide id="5" pos="6912" userDrawn="1">
          <p15:clr>
            <a:srgbClr val="A4A3A4"/>
          </p15:clr>
        </p15:guide>
        <p15:guide id="6" orient="horz" userDrawn="1">
          <p15:clr>
            <a:srgbClr val="A4A3A4"/>
          </p15:clr>
        </p15:guide>
        <p15:guide id="7" orient="horz" pos="4008" userDrawn="1">
          <p15:clr>
            <a:srgbClr val="A4A3A4"/>
          </p15:clr>
        </p15:guide>
        <p15:guide id="9" orient="horz" pos="2352" userDrawn="1">
          <p15:clr>
            <a:srgbClr val="A4A3A4"/>
          </p15:clr>
        </p15:guide>
        <p15:guide id="12" pos="6696"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5" pos="5256" userDrawn="1">
          <p15:clr>
            <a:srgbClr val="A4A3A4"/>
          </p15:clr>
        </p15:guide>
        <p15:guide id="26" pos="726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74" autoAdjust="0"/>
    <p:restoredTop sz="79241" autoAdjust="0"/>
  </p:normalViewPr>
  <p:slideViewPr>
    <p:cSldViewPr snapToGrid="0" snapToObjects="1">
      <p:cViewPr varScale="1">
        <p:scale>
          <a:sx n="47" d="100"/>
          <a:sy n="47" d="100"/>
        </p:scale>
        <p:origin x="2004" y="54"/>
      </p:cViewPr>
      <p:guideLst>
        <p:guide orient="horz" pos="2616"/>
        <p:guide orient="horz" pos="3264"/>
        <p:guide pos="6912"/>
        <p:guide orient="horz"/>
        <p:guide orient="horz" pos="4008"/>
        <p:guide orient="horz" pos="2352"/>
        <p:guide pos="6696"/>
        <p:guide pos="2136"/>
        <p:guide pos="2760"/>
        <p:guide pos="3288"/>
        <p:guide pos="4032"/>
        <p:guide pos="4392"/>
        <p:guide pos="4944"/>
        <p:guide pos="5544"/>
        <p:guide pos="6072"/>
        <p:guide orient="horz" pos="2448"/>
        <p:guide pos="5256"/>
        <p:guide pos="726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25" d="100"/>
          <a:sy n="25" d="100"/>
        </p:scale>
        <p:origin x="348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4.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image" Target="../media/image34.png"/></Relationships>
</file>

<file path=ppt/diagrams/_rels/data5.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image" Target="../media/image36.png"/></Relationships>
</file>

<file path=ppt/diagrams/_rels/data6.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ata7.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image" Target="../media/image36.png"/></Relationships>
</file>

<file path=ppt/diagrams/_rels/drawing6.xml.rels><?xml version="1.0" encoding="UTF-8" standalone="yes"?>
<Relationships xmlns="http://schemas.openxmlformats.org/package/2006/relationships"><Relationship Id="rId2" Type="http://schemas.openxmlformats.org/officeDocument/2006/relationships/image" Target="../media/image39.svg"/><Relationship Id="rId1" Type="http://schemas.openxmlformats.org/officeDocument/2006/relationships/image" Target="../media/image38.png"/></Relationships>
</file>

<file path=ppt/diagrams/_rels/drawing7.xml.rels><?xml version="1.0" encoding="UTF-8" standalone="yes"?>
<Relationships xmlns="http://schemas.openxmlformats.org/package/2006/relationships"><Relationship Id="rId2" Type="http://schemas.openxmlformats.org/officeDocument/2006/relationships/image" Target="../media/image41.sv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0F040E-58B0-4639-9E55-5EDAD44062F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198C668-6859-40AA-82FA-C2AFE895B48C}">
      <dgm:prSet/>
      <dgm:spPr/>
      <dgm:t>
        <a:bodyPr/>
        <a:lstStyle/>
        <a:p>
          <a:r>
            <a:rPr lang="en-US" dirty="0"/>
            <a:t>Medical care or treatment</a:t>
          </a:r>
        </a:p>
      </dgm:t>
    </dgm:pt>
    <dgm:pt modelId="{6E6C55A5-1C13-458B-B31C-BF2ECF05C89D}" type="parTrans" cxnId="{97E42B40-99C2-4280-B1EA-24B44D025EDB}">
      <dgm:prSet/>
      <dgm:spPr/>
      <dgm:t>
        <a:bodyPr/>
        <a:lstStyle/>
        <a:p>
          <a:endParaRPr lang="en-US"/>
        </a:p>
      </dgm:t>
    </dgm:pt>
    <dgm:pt modelId="{AC867889-2322-47BA-9197-C8764EDA33C6}" type="sibTrans" cxnId="{97E42B40-99C2-4280-B1EA-24B44D025EDB}">
      <dgm:prSet/>
      <dgm:spPr/>
      <dgm:t>
        <a:bodyPr/>
        <a:lstStyle/>
        <a:p>
          <a:endParaRPr lang="en-US"/>
        </a:p>
      </dgm:t>
    </dgm:pt>
    <dgm:pt modelId="{1BCEC979-4143-404C-A9A9-25CF3854B346}">
      <dgm:prSet/>
      <dgm:spPr/>
      <dgm:t>
        <a:bodyPr/>
        <a:lstStyle/>
        <a:p>
          <a:r>
            <a:rPr lang="en-US" dirty="0"/>
            <a:t>Discharge to a residential setting</a:t>
          </a:r>
        </a:p>
      </dgm:t>
    </dgm:pt>
    <dgm:pt modelId="{F425D96D-2A0F-4059-8D2D-35A24A05563F}" type="parTrans" cxnId="{E760AEC2-4074-4A75-8D8F-8801A8AF839B}">
      <dgm:prSet/>
      <dgm:spPr/>
      <dgm:t>
        <a:bodyPr/>
        <a:lstStyle/>
        <a:p>
          <a:endParaRPr lang="en-US"/>
        </a:p>
      </dgm:t>
    </dgm:pt>
    <dgm:pt modelId="{13D02B05-0BFB-4CEF-82EE-D9BEF65A34EC}" type="sibTrans" cxnId="{E760AEC2-4074-4A75-8D8F-8801A8AF839B}">
      <dgm:prSet/>
      <dgm:spPr/>
      <dgm:t>
        <a:bodyPr/>
        <a:lstStyle/>
        <a:p>
          <a:endParaRPr lang="en-US"/>
        </a:p>
      </dgm:t>
    </dgm:pt>
    <dgm:pt modelId="{2BC067CC-D43E-4147-A1F8-35E49F4EC480}">
      <dgm:prSet/>
      <dgm:spPr/>
      <dgm:t>
        <a:bodyPr/>
        <a:lstStyle/>
        <a:p>
          <a:r>
            <a:rPr lang="en-US" dirty="0"/>
            <a:t>Payment for a skilled nursing facility</a:t>
          </a:r>
        </a:p>
      </dgm:t>
    </dgm:pt>
    <dgm:pt modelId="{1BA10857-FA26-4EFD-92F3-079DF7F8ADF2}" type="parTrans" cxnId="{E4E9F9EC-0076-46EA-82F8-1D27B1297249}">
      <dgm:prSet/>
      <dgm:spPr/>
      <dgm:t>
        <a:bodyPr/>
        <a:lstStyle/>
        <a:p>
          <a:endParaRPr lang="en-US"/>
        </a:p>
      </dgm:t>
    </dgm:pt>
    <dgm:pt modelId="{F94D964C-D794-40CB-AAB3-619715604AB3}" type="sibTrans" cxnId="{E4E9F9EC-0076-46EA-82F8-1D27B1297249}">
      <dgm:prSet/>
      <dgm:spPr/>
      <dgm:t>
        <a:bodyPr/>
        <a:lstStyle/>
        <a:p>
          <a:endParaRPr lang="en-US"/>
        </a:p>
      </dgm:t>
    </dgm:pt>
    <dgm:pt modelId="{AAC5C48C-8F80-408A-ACF3-E32248E47B21}">
      <dgm:prSet/>
      <dgm:spPr/>
      <dgm:t>
        <a:bodyPr/>
        <a:lstStyle/>
        <a:p>
          <a:r>
            <a:rPr lang="en-US" dirty="0"/>
            <a:t>Application for government benefits</a:t>
          </a:r>
        </a:p>
      </dgm:t>
    </dgm:pt>
    <dgm:pt modelId="{CA272B52-2B7C-4C39-915E-FD954FB94F05}" type="parTrans" cxnId="{647C5F14-754F-43AC-A7C1-650A32B50223}">
      <dgm:prSet/>
      <dgm:spPr/>
      <dgm:t>
        <a:bodyPr/>
        <a:lstStyle/>
        <a:p>
          <a:endParaRPr lang="en-US"/>
        </a:p>
      </dgm:t>
    </dgm:pt>
    <dgm:pt modelId="{6F5B6D4C-83DB-45F4-A21A-13607461E89A}" type="sibTrans" cxnId="{647C5F14-754F-43AC-A7C1-650A32B50223}">
      <dgm:prSet/>
      <dgm:spPr/>
      <dgm:t>
        <a:bodyPr/>
        <a:lstStyle/>
        <a:p>
          <a:endParaRPr lang="en-US"/>
        </a:p>
      </dgm:t>
    </dgm:pt>
    <dgm:pt modelId="{771F738F-0E18-4C6E-B6BF-13335E3FFA24}">
      <dgm:prSet/>
      <dgm:spPr/>
      <dgm:t>
        <a:bodyPr/>
        <a:lstStyle/>
        <a:p>
          <a:r>
            <a:rPr lang="en-US" dirty="0"/>
            <a:t>Access to financial records</a:t>
          </a:r>
        </a:p>
      </dgm:t>
    </dgm:pt>
    <dgm:pt modelId="{AF13D14C-80D5-43D2-9A20-9BD5138E71F2}" type="parTrans" cxnId="{5DDDA2FE-EDB5-4060-A23D-5B603E84259F}">
      <dgm:prSet/>
      <dgm:spPr/>
      <dgm:t>
        <a:bodyPr/>
        <a:lstStyle/>
        <a:p>
          <a:endParaRPr lang="en-US"/>
        </a:p>
      </dgm:t>
    </dgm:pt>
    <dgm:pt modelId="{1BEA4468-ED1B-4FCD-957B-2CC0BB3EDBA2}" type="sibTrans" cxnId="{5DDDA2FE-EDB5-4060-A23D-5B603E84259F}">
      <dgm:prSet/>
      <dgm:spPr/>
      <dgm:t>
        <a:bodyPr/>
        <a:lstStyle/>
        <a:p>
          <a:endParaRPr lang="en-US"/>
        </a:p>
      </dgm:t>
    </dgm:pt>
    <dgm:pt modelId="{8ACBF040-1150-4304-BC71-72FE3D30E562}" type="pres">
      <dgm:prSet presAssocID="{170F040E-58B0-4639-9E55-5EDAD44062FF}" presName="root" presStyleCnt="0">
        <dgm:presLayoutVars>
          <dgm:dir/>
          <dgm:resizeHandles val="exact"/>
        </dgm:presLayoutVars>
      </dgm:prSet>
      <dgm:spPr/>
    </dgm:pt>
    <dgm:pt modelId="{7003363E-BD96-4898-B132-7FA8D6E73155}" type="pres">
      <dgm:prSet presAssocID="{9198C668-6859-40AA-82FA-C2AFE895B48C}" presName="compNode" presStyleCnt="0"/>
      <dgm:spPr/>
    </dgm:pt>
    <dgm:pt modelId="{CE4A4706-99F7-4917-BA1B-56875F66B8DF}" type="pres">
      <dgm:prSet presAssocID="{9198C668-6859-40AA-82FA-C2AFE895B48C}" presName="bgRect" presStyleLbl="bgShp" presStyleIdx="0" presStyleCnt="5"/>
      <dgm:spPr/>
    </dgm:pt>
    <dgm:pt modelId="{347EE8AC-24F1-43EF-99B4-91765BB8EB3E}" type="pres">
      <dgm:prSet presAssocID="{9198C668-6859-40AA-82FA-C2AFE895B48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FFC7D89C-1B5D-426A-B873-42EBDCE164E3}" type="pres">
      <dgm:prSet presAssocID="{9198C668-6859-40AA-82FA-C2AFE895B48C}" presName="spaceRect" presStyleCnt="0"/>
      <dgm:spPr/>
    </dgm:pt>
    <dgm:pt modelId="{931F288B-9878-4FB8-98F1-D5637DFDDC16}" type="pres">
      <dgm:prSet presAssocID="{9198C668-6859-40AA-82FA-C2AFE895B48C}" presName="parTx" presStyleLbl="revTx" presStyleIdx="0" presStyleCnt="5">
        <dgm:presLayoutVars>
          <dgm:chMax val="0"/>
          <dgm:chPref val="0"/>
        </dgm:presLayoutVars>
      </dgm:prSet>
      <dgm:spPr/>
    </dgm:pt>
    <dgm:pt modelId="{ADDF59D4-623B-4809-A34A-82DDBBBDD213}" type="pres">
      <dgm:prSet presAssocID="{AC867889-2322-47BA-9197-C8764EDA33C6}" presName="sibTrans" presStyleCnt="0"/>
      <dgm:spPr/>
    </dgm:pt>
    <dgm:pt modelId="{2E958D3F-BADE-4BD0-9C55-02337C2510B7}" type="pres">
      <dgm:prSet presAssocID="{1BCEC979-4143-404C-A9A9-25CF3854B346}" presName="compNode" presStyleCnt="0"/>
      <dgm:spPr/>
    </dgm:pt>
    <dgm:pt modelId="{A7D1EF32-35F8-45EC-AE83-21B28A27EC47}" type="pres">
      <dgm:prSet presAssocID="{1BCEC979-4143-404C-A9A9-25CF3854B346}" presName="bgRect" presStyleLbl="bgShp" presStyleIdx="1" presStyleCnt="5"/>
      <dgm:spPr/>
    </dgm:pt>
    <dgm:pt modelId="{28E4D4AC-324C-4B17-B393-C0D450C659CB}" type="pres">
      <dgm:prSet presAssocID="{1BCEC979-4143-404C-A9A9-25CF3854B34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E1B06866-1506-46D8-9BA1-760EEBB3610D}" type="pres">
      <dgm:prSet presAssocID="{1BCEC979-4143-404C-A9A9-25CF3854B346}" presName="spaceRect" presStyleCnt="0"/>
      <dgm:spPr/>
    </dgm:pt>
    <dgm:pt modelId="{71D59562-EDF8-467A-BBD0-874E62AB9E4E}" type="pres">
      <dgm:prSet presAssocID="{1BCEC979-4143-404C-A9A9-25CF3854B346}" presName="parTx" presStyleLbl="revTx" presStyleIdx="1" presStyleCnt="5">
        <dgm:presLayoutVars>
          <dgm:chMax val="0"/>
          <dgm:chPref val="0"/>
        </dgm:presLayoutVars>
      </dgm:prSet>
      <dgm:spPr/>
    </dgm:pt>
    <dgm:pt modelId="{5EEF3C3B-ADF2-4C51-8D86-606D3C271888}" type="pres">
      <dgm:prSet presAssocID="{13D02B05-0BFB-4CEF-82EE-D9BEF65A34EC}" presName="sibTrans" presStyleCnt="0"/>
      <dgm:spPr/>
    </dgm:pt>
    <dgm:pt modelId="{72543472-ABD9-407C-BACA-9F3B753B0722}" type="pres">
      <dgm:prSet presAssocID="{2BC067CC-D43E-4147-A1F8-35E49F4EC480}" presName="compNode" presStyleCnt="0"/>
      <dgm:spPr/>
    </dgm:pt>
    <dgm:pt modelId="{85DCE62B-2B88-488F-A681-8483F128FEB1}" type="pres">
      <dgm:prSet presAssocID="{2BC067CC-D43E-4147-A1F8-35E49F4EC480}" presName="bgRect" presStyleLbl="bgShp" presStyleIdx="2" presStyleCnt="5"/>
      <dgm:spPr/>
    </dgm:pt>
    <dgm:pt modelId="{CC072B18-1138-4569-9C58-9D9FF04AB41B}" type="pres">
      <dgm:prSet presAssocID="{2BC067CC-D43E-4147-A1F8-35E49F4EC48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20492923-ED45-47B6-8C88-577A8E4D8C33}" type="pres">
      <dgm:prSet presAssocID="{2BC067CC-D43E-4147-A1F8-35E49F4EC480}" presName="spaceRect" presStyleCnt="0"/>
      <dgm:spPr/>
    </dgm:pt>
    <dgm:pt modelId="{0422B4CD-DA9C-4B71-9A44-8638177DF1AE}" type="pres">
      <dgm:prSet presAssocID="{2BC067CC-D43E-4147-A1F8-35E49F4EC480}" presName="parTx" presStyleLbl="revTx" presStyleIdx="2" presStyleCnt="5">
        <dgm:presLayoutVars>
          <dgm:chMax val="0"/>
          <dgm:chPref val="0"/>
        </dgm:presLayoutVars>
      </dgm:prSet>
      <dgm:spPr/>
    </dgm:pt>
    <dgm:pt modelId="{D9986453-4A0A-41A8-8828-9D396BAF01D5}" type="pres">
      <dgm:prSet presAssocID="{F94D964C-D794-40CB-AAB3-619715604AB3}" presName="sibTrans" presStyleCnt="0"/>
      <dgm:spPr/>
    </dgm:pt>
    <dgm:pt modelId="{E6A1785C-AC1F-4C39-B8B4-38B74A30623C}" type="pres">
      <dgm:prSet presAssocID="{AAC5C48C-8F80-408A-ACF3-E32248E47B21}" presName="compNode" presStyleCnt="0"/>
      <dgm:spPr/>
    </dgm:pt>
    <dgm:pt modelId="{8D736DAA-0BB9-4F98-81B0-3151FCCF88AC}" type="pres">
      <dgm:prSet presAssocID="{AAC5C48C-8F80-408A-ACF3-E32248E47B21}" presName="bgRect" presStyleLbl="bgShp" presStyleIdx="3" presStyleCnt="5"/>
      <dgm:spPr/>
    </dgm:pt>
    <dgm:pt modelId="{7094341A-4FA6-4740-B396-105F12BF79E2}" type="pres">
      <dgm:prSet presAssocID="{AAC5C48C-8F80-408A-ACF3-E32248E47B2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a:ext>
      </dgm:extLst>
    </dgm:pt>
    <dgm:pt modelId="{378C5AD5-1C65-457E-9C84-C58DF78F16A0}" type="pres">
      <dgm:prSet presAssocID="{AAC5C48C-8F80-408A-ACF3-E32248E47B21}" presName="spaceRect" presStyleCnt="0"/>
      <dgm:spPr/>
    </dgm:pt>
    <dgm:pt modelId="{DB42D713-DEE8-4698-9005-CCFDF8606969}" type="pres">
      <dgm:prSet presAssocID="{AAC5C48C-8F80-408A-ACF3-E32248E47B21}" presName="parTx" presStyleLbl="revTx" presStyleIdx="3" presStyleCnt="5">
        <dgm:presLayoutVars>
          <dgm:chMax val="0"/>
          <dgm:chPref val="0"/>
        </dgm:presLayoutVars>
      </dgm:prSet>
      <dgm:spPr/>
    </dgm:pt>
    <dgm:pt modelId="{1FCD6427-3752-42DF-BA84-B20E0C3E01D4}" type="pres">
      <dgm:prSet presAssocID="{6F5B6D4C-83DB-45F4-A21A-13607461E89A}" presName="sibTrans" presStyleCnt="0"/>
      <dgm:spPr/>
    </dgm:pt>
    <dgm:pt modelId="{6D07C9EE-50AC-4D2A-AEEB-6CE3C4285804}" type="pres">
      <dgm:prSet presAssocID="{771F738F-0E18-4C6E-B6BF-13335E3FFA24}" presName="compNode" presStyleCnt="0"/>
      <dgm:spPr/>
    </dgm:pt>
    <dgm:pt modelId="{35C5C640-0317-46BE-BAC5-D66354024D59}" type="pres">
      <dgm:prSet presAssocID="{771F738F-0E18-4C6E-B6BF-13335E3FFA24}" presName="bgRect" presStyleLbl="bgShp" presStyleIdx="4" presStyleCnt="5"/>
      <dgm:spPr/>
    </dgm:pt>
    <dgm:pt modelId="{C77CBEA3-9AD2-4465-985E-EB7F89EF4F0F}" type="pres">
      <dgm:prSet presAssocID="{771F738F-0E18-4C6E-B6BF-13335E3FFA2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B2A6572C-BC97-4CC2-A3E4-60F300FC08F2}" type="pres">
      <dgm:prSet presAssocID="{771F738F-0E18-4C6E-B6BF-13335E3FFA24}" presName="spaceRect" presStyleCnt="0"/>
      <dgm:spPr/>
    </dgm:pt>
    <dgm:pt modelId="{F0DA2527-60E9-4E4D-9D8D-E3A575A786F4}" type="pres">
      <dgm:prSet presAssocID="{771F738F-0E18-4C6E-B6BF-13335E3FFA24}" presName="parTx" presStyleLbl="revTx" presStyleIdx="4" presStyleCnt="5">
        <dgm:presLayoutVars>
          <dgm:chMax val="0"/>
          <dgm:chPref val="0"/>
        </dgm:presLayoutVars>
      </dgm:prSet>
      <dgm:spPr/>
    </dgm:pt>
  </dgm:ptLst>
  <dgm:cxnLst>
    <dgm:cxn modelId="{647C5F14-754F-43AC-A7C1-650A32B50223}" srcId="{170F040E-58B0-4639-9E55-5EDAD44062FF}" destId="{AAC5C48C-8F80-408A-ACF3-E32248E47B21}" srcOrd="3" destOrd="0" parTransId="{CA272B52-2B7C-4C39-915E-FD954FB94F05}" sibTransId="{6F5B6D4C-83DB-45F4-A21A-13607461E89A}"/>
    <dgm:cxn modelId="{66BD8538-E9E0-4D76-973B-CA3265C1043D}" type="presOf" srcId="{771F738F-0E18-4C6E-B6BF-13335E3FFA24}" destId="{F0DA2527-60E9-4E4D-9D8D-E3A575A786F4}" srcOrd="0" destOrd="0" presId="urn:microsoft.com/office/officeart/2018/2/layout/IconVerticalSolidList"/>
    <dgm:cxn modelId="{97E42B40-99C2-4280-B1EA-24B44D025EDB}" srcId="{170F040E-58B0-4639-9E55-5EDAD44062FF}" destId="{9198C668-6859-40AA-82FA-C2AFE895B48C}" srcOrd="0" destOrd="0" parTransId="{6E6C55A5-1C13-458B-B31C-BF2ECF05C89D}" sibTransId="{AC867889-2322-47BA-9197-C8764EDA33C6}"/>
    <dgm:cxn modelId="{321EFB4D-713C-4B88-927F-1CBD8F6D5BE5}" type="presOf" srcId="{2BC067CC-D43E-4147-A1F8-35E49F4EC480}" destId="{0422B4CD-DA9C-4B71-9A44-8638177DF1AE}" srcOrd="0" destOrd="0" presId="urn:microsoft.com/office/officeart/2018/2/layout/IconVerticalSolidList"/>
    <dgm:cxn modelId="{CD38C050-949C-4D2F-A16B-E790A9674E25}" type="presOf" srcId="{AAC5C48C-8F80-408A-ACF3-E32248E47B21}" destId="{DB42D713-DEE8-4698-9005-CCFDF8606969}" srcOrd="0" destOrd="0" presId="urn:microsoft.com/office/officeart/2018/2/layout/IconVerticalSolidList"/>
    <dgm:cxn modelId="{F2368D92-94C3-4F9B-B010-F9EAED753297}" type="presOf" srcId="{1BCEC979-4143-404C-A9A9-25CF3854B346}" destId="{71D59562-EDF8-467A-BBD0-874E62AB9E4E}" srcOrd="0" destOrd="0" presId="urn:microsoft.com/office/officeart/2018/2/layout/IconVerticalSolidList"/>
    <dgm:cxn modelId="{329AC8BE-C697-4210-9A38-9B3C1C23F187}" type="presOf" srcId="{9198C668-6859-40AA-82FA-C2AFE895B48C}" destId="{931F288B-9878-4FB8-98F1-D5637DFDDC16}" srcOrd="0" destOrd="0" presId="urn:microsoft.com/office/officeart/2018/2/layout/IconVerticalSolidList"/>
    <dgm:cxn modelId="{E760AEC2-4074-4A75-8D8F-8801A8AF839B}" srcId="{170F040E-58B0-4639-9E55-5EDAD44062FF}" destId="{1BCEC979-4143-404C-A9A9-25CF3854B346}" srcOrd="1" destOrd="0" parTransId="{F425D96D-2A0F-4059-8D2D-35A24A05563F}" sibTransId="{13D02B05-0BFB-4CEF-82EE-D9BEF65A34EC}"/>
    <dgm:cxn modelId="{EC2642CF-7E1D-46C6-9426-3B894D370FA2}" type="presOf" srcId="{170F040E-58B0-4639-9E55-5EDAD44062FF}" destId="{8ACBF040-1150-4304-BC71-72FE3D30E562}" srcOrd="0" destOrd="0" presId="urn:microsoft.com/office/officeart/2018/2/layout/IconVerticalSolidList"/>
    <dgm:cxn modelId="{E4E9F9EC-0076-46EA-82F8-1D27B1297249}" srcId="{170F040E-58B0-4639-9E55-5EDAD44062FF}" destId="{2BC067CC-D43E-4147-A1F8-35E49F4EC480}" srcOrd="2" destOrd="0" parTransId="{1BA10857-FA26-4EFD-92F3-079DF7F8ADF2}" sibTransId="{F94D964C-D794-40CB-AAB3-619715604AB3}"/>
    <dgm:cxn modelId="{5DDDA2FE-EDB5-4060-A23D-5B603E84259F}" srcId="{170F040E-58B0-4639-9E55-5EDAD44062FF}" destId="{771F738F-0E18-4C6E-B6BF-13335E3FFA24}" srcOrd="4" destOrd="0" parTransId="{AF13D14C-80D5-43D2-9A20-9BD5138E71F2}" sibTransId="{1BEA4468-ED1B-4FCD-957B-2CC0BB3EDBA2}"/>
    <dgm:cxn modelId="{07F6000E-4DAB-4777-9793-889525052F77}" type="presParOf" srcId="{8ACBF040-1150-4304-BC71-72FE3D30E562}" destId="{7003363E-BD96-4898-B132-7FA8D6E73155}" srcOrd="0" destOrd="0" presId="urn:microsoft.com/office/officeart/2018/2/layout/IconVerticalSolidList"/>
    <dgm:cxn modelId="{FDB2DD75-F9EE-4C74-A443-F2ECB897E992}" type="presParOf" srcId="{7003363E-BD96-4898-B132-7FA8D6E73155}" destId="{CE4A4706-99F7-4917-BA1B-56875F66B8DF}" srcOrd="0" destOrd="0" presId="urn:microsoft.com/office/officeart/2018/2/layout/IconVerticalSolidList"/>
    <dgm:cxn modelId="{A0ACC8D9-3EF0-46FA-B3D0-946FF2B9D175}" type="presParOf" srcId="{7003363E-BD96-4898-B132-7FA8D6E73155}" destId="{347EE8AC-24F1-43EF-99B4-91765BB8EB3E}" srcOrd="1" destOrd="0" presId="urn:microsoft.com/office/officeart/2018/2/layout/IconVerticalSolidList"/>
    <dgm:cxn modelId="{16C94350-7099-4B56-BA69-CB9162E0ABAB}" type="presParOf" srcId="{7003363E-BD96-4898-B132-7FA8D6E73155}" destId="{FFC7D89C-1B5D-426A-B873-42EBDCE164E3}" srcOrd="2" destOrd="0" presId="urn:microsoft.com/office/officeart/2018/2/layout/IconVerticalSolidList"/>
    <dgm:cxn modelId="{57839AD8-8120-46B3-8585-4AFE9C0C8817}" type="presParOf" srcId="{7003363E-BD96-4898-B132-7FA8D6E73155}" destId="{931F288B-9878-4FB8-98F1-D5637DFDDC16}" srcOrd="3" destOrd="0" presId="urn:microsoft.com/office/officeart/2018/2/layout/IconVerticalSolidList"/>
    <dgm:cxn modelId="{BA5DD8E6-8341-4083-B361-33ED80A2D0F8}" type="presParOf" srcId="{8ACBF040-1150-4304-BC71-72FE3D30E562}" destId="{ADDF59D4-623B-4809-A34A-82DDBBBDD213}" srcOrd="1" destOrd="0" presId="urn:microsoft.com/office/officeart/2018/2/layout/IconVerticalSolidList"/>
    <dgm:cxn modelId="{4D93D8FA-FF0B-45CC-979A-C8ACE9F01DCB}" type="presParOf" srcId="{8ACBF040-1150-4304-BC71-72FE3D30E562}" destId="{2E958D3F-BADE-4BD0-9C55-02337C2510B7}" srcOrd="2" destOrd="0" presId="urn:microsoft.com/office/officeart/2018/2/layout/IconVerticalSolidList"/>
    <dgm:cxn modelId="{56C7300E-062F-40E2-AFCE-2837E1027E4D}" type="presParOf" srcId="{2E958D3F-BADE-4BD0-9C55-02337C2510B7}" destId="{A7D1EF32-35F8-45EC-AE83-21B28A27EC47}" srcOrd="0" destOrd="0" presId="urn:microsoft.com/office/officeart/2018/2/layout/IconVerticalSolidList"/>
    <dgm:cxn modelId="{B9B4B05D-9E20-4D2D-B499-2A9E2084F339}" type="presParOf" srcId="{2E958D3F-BADE-4BD0-9C55-02337C2510B7}" destId="{28E4D4AC-324C-4B17-B393-C0D450C659CB}" srcOrd="1" destOrd="0" presId="urn:microsoft.com/office/officeart/2018/2/layout/IconVerticalSolidList"/>
    <dgm:cxn modelId="{62570E52-0880-48AB-93EE-DEF4679C87E5}" type="presParOf" srcId="{2E958D3F-BADE-4BD0-9C55-02337C2510B7}" destId="{E1B06866-1506-46D8-9BA1-760EEBB3610D}" srcOrd="2" destOrd="0" presId="urn:microsoft.com/office/officeart/2018/2/layout/IconVerticalSolidList"/>
    <dgm:cxn modelId="{0292641C-89EA-46AD-B08F-551AD1D72C9A}" type="presParOf" srcId="{2E958D3F-BADE-4BD0-9C55-02337C2510B7}" destId="{71D59562-EDF8-467A-BBD0-874E62AB9E4E}" srcOrd="3" destOrd="0" presId="urn:microsoft.com/office/officeart/2018/2/layout/IconVerticalSolidList"/>
    <dgm:cxn modelId="{976DB54C-E1C3-4C2D-BD00-C8390AB8B65E}" type="presParOf" srcId="{8ACBF040-1150-4304-BC71-72FE3D30E562}" destId="{5EEF3C3B-ADF2-4C51-8D86-606D3C271888}" srcOrd="3" destOrd="0" presId="urn:microsoft.com/office/officeart/2018/2/layout/IconVerticalSolidList"/>
    <dgm:cxn modelId="{D18A7ECF-0BBC-4699-BD40-2EF2FA55C5ED}" type="presParOf" srcId="{8ACBF040-1150-4304-BC71-72FE3D30E562}" destId="{72543472-ABD9-407C-BACA-9F3B753B0722}" srcOrd="4" destOrd="0" presId="urn:microsoft.com/office/officeart/2018/2/layout/IconVerticalSolidList"/>
    <dgm:cxn modelId="{0C73B8E5-3B68-4F2D-8A5A-F3D14F720C1A}" type="presParOf" srcId="{72543472-ABD9-407C-BACA-9F3B753B0722}" destId="{85DCE62B-2B88-488F-A681-8483F128FEB1}" srcOrd="0" destOrd="0" presId="urn:microsoft.com/office/officeart/2018/2/layout/IconVerticalSolidList"/>
    <dgm:cxn modelId="{8D95303A-C030-4386-8EBE-528F721685DF}" type="presParOf" srcId="{72543472-ABD9-407C-BACA-9F3B753B0722}" destId="{CC072B18-1138-4569-9C58-9D9FF04AB41B}" srcOrd="1" destOrd="0" presId="urn:microsoft.com/office/officeart/2018/2/layout/IconVerticalSolidList"/>
    <dgm:cxn modelId="{DA7F9341-E496-4347-A36B-98F7AB39AE9E}" type="presParOf" srcId="{72543472-ABD9-407C-BACA-9F3B753B0722}" destId="{20492923-ED45-47B6-8C88-577A8E4D8C33}" srcOrd="2" destOrd="0" presId="urn:microsoft.com/office/officeart/2018/2/layout/IconVerticalSolidList"/>
    <dgm:cxn modelId="{6262CC87-21FA-41DB-A8CF-F79BB8CBEC74}" type="presParOf" srcId="{72543472-ABD9-407C-BACA-9F3B753B0722}" destId="{0422B4CD-DA9C-4B71-9A44-8638177DF1AE}" srcOrd="3" destOrd="0" presId="urn:microsoft.com/office/officeart/2018/2/layout/IconVerticalSolidList"/>
    <dgm:cxn modelId="{D29108FD-DC04-4152-9493-1245358179DA}" type="presParOf" srcId="{8ACBF040-1150-4304-BC71-72FE3D30E562}" destId="{D9986453-4A0A-41A8-8828-9D396BAF01D5}" srcOrd="5" destOrd="0" presId="urn:microsoft.com/office/officeart/2018/2/layout/IconVerticalSolidList"/>
    <dgm:cxn modelId="{1DCD141C-30D8-486A-956C-28C072E4225B}" type="presParOf" srcId="{8ACBF040-1150-4304-BC71-72FE3D30E562}" destId="{E6A1785C-AC1F-4C39-B8B4-38B74A30623C}" srcOrd="6" destOrd="0" presId="urn:microsoft.com/office/officeart/2018/2/layout/IconVerticalSolidList"/>
    <dgm:cxn modelId="{62C48B88-974E-4D35-A52A-A6B581A7F669}" type="presParOf" srcId="{E6A1785C-AC1F-4C39-B8B4-38B74A30623C}" destId="{8D736DAA-0BB9-4F98-81B0-3151FCCF88AC}" srcOrd="0" destOrd="0" presId="urn:microsoft.com/office/officeart/2018/2/layout/IconVerticalSolidList"/>
    <dgm:cxn modelId="{F92FE3C7-4C7B-4589-86A5-70696867A681}" type="presParOf" srcId="{E6A1785C-AC1F-4C39-B8B4-38B74A30623C}" destId="{7094341A-4FA6-4740-B396-105F12BF79E2}" srcOrd="1" destOrd="0" presId="urn:microsoft.com/office/officeart/2018/2/layout/IconVerticalSolidList"/>
    <dgm:cxn modelId="{2DA677BA-8DD1-4488-8389-81DD82374C5F}" type="presParOf" srcId="{E6A1785C-AC1F-4C39-B8B4-38B74A30623C}" destId="{378C5AD5-1C65-457E-9C84-C58DF78F16A0}" srcOrd="2" destOrd="0" presId="urn:microsoft.com/office/officeart/2018/2/layout/IconVerticalSolidList"/>
    <dgm:cxn modelId="{18295BE2-B633-459F-9E76-AA125186B1E3}" type="presParOf" srcId="{E6A1785C-AC1F-4C39-B8B4-38B74A30623C}" destId="{DB42D713-DEE8-4698-9005-CCFDF8606969}" srcOrd="3" destOrd="0" presId="urn:microsoft.com/office/officeart/2018/2/layout/IconVerticalSolidList"/>
    <dgm:cxn modelId="{9440F89F-3ED7-4294-B7F4-6AA79E0361C9}" type="presParOf" srcId="{8ACBF040-1150-4304-BC71-72FE3D30E562}" destId="{1FCD6427-3752-42DF-BA84-B20E0C3E01D4}" srcOrd="7" destOrd="0" presId="urn:microsoft.com/office/officeart/2018/2/layout/IconVerticalSolidList"/>
    <dgm:cxn modelId="{C1B138FE-F3F0-4F18-BF7B-82487A5EC2A3}" type="presParOf" srcId="{8ACBF040-1150-4304-BC71-72FE3D30E562}" destId="{6D07C9EE-50AC-4D2A-AEEB-6CE3C4285804}" srcOrd="8" destOrd="0" presId="urn:microsoft.com/office/officeart/2018/2/layout/IconVerticalSolidList"/>
    <dgm:cxn modelId="{BFA6CF87-D2A5-4F6F-A127-157984AB5E23}" type="presParOf" srcId="{6D07C9EE-50AC-4D2A-AEEB-6CE3C4285804}" destId="{35C5C640-0317-46BE-BAC5-D66354024D59}" srcOrd="0" destOrd="0" presId="urn:microsoft.com/office/officeart/2018/2/layout/IconVerticalSolidList"/>
    <dgm:cxn modelId="{F1B117D4-DBB6-4E2C-97EA-8249AC1916D9}" type="presParOf" srcId="{6D07C9EE-50AC-4D2A-AEEB-6CE3C4285804}" destId="{C77CBEA3-9AD2-4465-985E-EB7F89EF4F0F}" srcOrd="1" destOrd="0" presId="urn:microsoft.com/office/officeart/2018/2/layout/IconVerticalSolidList"/>
    <dgm:cxn modelId="{B99C785A-BBCB-4F54-8F40-D3CA5D342409}" type="presParOf" srcId="{6D07C9EE-50AC-4D2A-AEEB-6CE3C4285804}" destId="{B2A6572C-BC97-4CC2-A3E4-60F300FC08F2}" srcOrd="2" destOrd="0" presId="urn:microsoft.com/office/officeart/2018/2/layout/IconVerticalSolidList"/>
    <dgm:cxn modelId="{2BCB6314-B99E-4B5D-B551-B4C65C7F4FA5}" type="presParOf" srcId="{6D07C9EE-50AC-4D2A-AEEB-6CE3C4285804}" destId="{F0DA2527-60E9-4E4D-9D8D-E3A575A786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9621CA-7334-4178-B96C-BC526E09B600}" type="doc">
      <dgm:prSet loTypeId="urn:microsoft.com/office/officeart/2005/8/layout/hList1" loCatId="list" qsTypeId="urn:microsoft.com/office/officeart/2005/8/quickstyle/simple2" qsCatId="simple" csTypeId="urn:microsoft.com/office/officeart/2005/8/colors/colorful4" csCatId="colorful" phldr="1"/>
      <dgm:spPr/>
      <dgm:t>
        <a:bodyPr/>
        <a:lstStyle/>
        <a:p>
          <a:endParaRPr lang="en-US"/>
        </a:p>
      </dgm:t>
    </dgm:pt>
    <dgm:pt modelId="{4C0EBF15-5875-48EB-95E6-D666C4D59500}">
      <dgm:prSet/>
      <dgm:spPr/>
      <dgm:t>
        <a:bodyPr/>
        <a:lstStyle/>
        <a:p>
          <a:r>
            <a:rPr lang="en-US" dirty="0"/>
            <a:t>Consent for medical care</a:t>
          </a:r>
        </a:p>
      </dgm:t>
    </dgm:pt>
    <dgm:pt modelId="{D278BAC6-AFCD-46F1-8AFC-41FD1ADF025F}" type="parTrans" cxnId="{8F9CBCDE-9AB3-4C3C-A95E-3E006E9E4C96}">
      <dgm:prSet/>
      <dgm:spPr/>
      <dgm:t>
        <a:bodyPr/>
        <a:lstStyle/>
        <a:p>
          <a:endParaRPr lang="en-US"/>
        </a:p>
      </dgm:t>
    </dgm:pt>
    <dgm:pt modelId="{038C9A03-8186-4BCA-9996-9C277E917855}" type="sibTrans" cxnId="{8F9CBCDE-9AB3-4C3C-A95E-3E006E9E4C96}">
      <dgm:prSet/>
      <dgm:spPr/>
      <dgm:t>
        <a:bodyPr/>
        <a:lstStyle/>
        <a:p>
          <a:endParaRPr lang="en-US"/>
        </a:p>
      </dgm:t>
    </dgm:pt>
    <dgm:pt modelId="{BAC27E8D-8A1A-4E01-8A99-CA8F40898863}">
      <dgm:prSet/>
      <dgm:spPr/>
      <dgm:t>
        <a:bodyPr/>
        <a:lstStyle/>
        <a:p>
          <a:r>
            <a:rPr lang="en-US" dirty="0"/>
            <a:t>No surrogate decision-maker</a:t>
          </a:r>
        </a:p>
      </dgm:t>
    </dgm:pt>
    <dgm:pt modelId="{8598F00C-5FE3-4843-8808-11FB2988D8C5}" type="parTrans" cxnId="{471B2F9A-AD53-4C45-98B0-5EF705FAB28C}">
      <dgm:prSet/>
      <dgm:spPr/>
      <dgm:t>
        <a:bodyPr/>
        <a:lstStyle/>
        <a:p>
          <a:endParaRPr lang="en-US"/>
        </a:p>
      </dgm:t>
    </dgm:pt>
    <dgm:pt modelId="{DC781C76-C775-43C4-99BA-9F2EB7CDA098}" type="sibTrans" cxnId="{471B2F9A-AD53-4C45-98B0-5EF705FAB28C}">
      <dgm:prSet/>
      <dgm:spPr/>
      <dgm:t>
        <a:bodyPr/>
        <a:lstStyle/>
        <a:p>
          <a:endParaRPr lang="en-US"/>
        </a:p>
      </dgm:t>
    </dgm:pt>
    <dgm:pt modelId="{3058506D-5978-478E-83F2-E43DA731852B}">
      <dgm:prSet/>
      <dgm:spPr/>
      <dgm:t>
        <a:bodyPr/>
        <a:lstStyle/>
        <a:p>
          <a:r>
            <a:rPr lang="en-US" dirty="0"/>
            <a:t>Unavailable, unresponsive, abusive surrogate</a:t>
          </a:r>
        </a:p>
      </dgm:t>
    </dgm:pt>
    <dgm:pt modelId="{B97C3D21-30BE-4DB8-AF7E-43DDD89483ED}" type="parTrans" cxnId="{F3189E06-0635-4B76-B767-7A8B17087892}">
      <dgm:prSet/>
      <dgm:spPr/>
      <dgm:t>
        <a:bodyPr/>
        <a:lstStyle/>
        <a:p>
          <a:endParaRPr lang="en-US"/>
        </a:p>
      </dgm:t>
    </dgm:pt>
    <dgm:pt modelId="{DF2BFAF5-99CC-421B-9545-EA4D39042AC3}" type="sibTrans" cxnId="{F3189E06-0635-4B76-B767-7A8B17087892}">
      <dgm:prSet/>
      <dgm:spPr/>
      <dgm:t>
        <a:bodyPr/>
        <a:lstStyle/>
        <a:p>
          <a:endParaRPr lang="en-US"/>
        </a:p>
      </dgm:t>
    </dgm:pt>
    <dgm:pt modelId="{00DAE36C-D9B2-4899-A010-384030347DB0}">
      <dgm:prSet/>
      <dgm:spPr/>
      <dgm:t>
        <a:bodyPr/>
        <a:lstStyle/>
        <a:p>
          <a:r>
            <a:rPr lang="en-US" dirty="0"/>
            <a:t>Discharge Planning</a:t>
          </a:r>
        </a:p>
      </dgm:t>
    </dgm:pt>
    <dgm:pt modelId="{C545E2B0-C47F-4916-85DA-46C9D651137F}" type="parTrans" cxnId="{B1491550-1043-4BA6-8BAA-48C02BC0C229}">
      <dgm:prSet/>
      <dgm:spPr/>
      <dgm:t>
        <a:bodyPr/>
        <a:lstStyle/>
        <a:p>
          <a:endParaRPr lang="en-US"/>
        </a:p>
      </dgm:t>
    </dgm:pt>
    <dgm:pt modelId="{7AFE1EF6-AF57-490C-BC3B-13FC833F81FB}" type="sibTrans" cxnId="{B1491550-1043-4BA6-8BAA-48C02BC0C229}">
      <dgm:prSet/>
      <dgm:spPr/>
      <dgm:t>
        <a:bodyPr/>
        <a:lstStyle/>
        <a:p>
          <a:endParaRPr lang="en-US"/>
        </a:p>
      </dgm:t>
    </dgm:pt>
    <dgm:pt modelId="{41D2642C-07DE-4653-94AF-2263032A6D2A}">
      <dgm:prSet/>
      <dgm:spPr/>
      <dgm:t>
        <a:bodyPr/>
        <a:lstStyle/>
        <a:p>
          <a:r>
            <a:rPr lang="en-US" dirty="0"/>
            <a:t>Risk of infection </a:t>
          </a:r>
        </a:p>
      </dgm:t>
    </dgm:pt>
    <dgm:pt modelId="{9C9EF2E2-F252-4C6C-8075-E22B9816E9D3}" type="parTrans" cxnId="{C3D05BBF-4A6C-43A2-B070-D03C7716FCAE}">
      <dgm:prSet/>
      <dgm:spPr/>
      <dgm:t>
        <a:bodyPr/>
        <a:lstStyle/>
        <a:p>
          <a:endParaRPr lang="en-US"/>
        </a:p>
      </dgm:t>
    </dgm:pt>
    <dgm:pt modelId="{C2119534-3C75-40F0-AE32-BD92F451C125}" type="sibTrans" cxnId="{C3D05BBF-4A6C-43A2-B070-D03C7716FCAE}">
      <dgm:prSet/>
      <dgm:spPr/>
      <dgm:t>
        <a:bodyPr/>
        <a:lstStyle/>
        <a:p>
          <a:endParaRPr lang="en-US"/>
        </a:p>
      </dgm:t>
    </dgm:pt>
    <dgm:pt modelId="{DEFDB8F7-47DD-4490-80A4-23E30FB727ED}">
      <dgm:prSet/>
      <dgm:spPr/>
      <dgm:t>
        <a:bodyPr/>
        <a:lstStyle/>
        <a:p>
          <a:r>
            <a:rPr lang="en-US" dirty="0"/>
            <a:t>Increase dementia and/or disorientation in some patients</a:t>
          </a:r>
        </a:p>
      </dgm:t>
    </dgm:pt>
    <dgm:pt modelId="{8347EE0B-D903-4ADF-8F18-E90744386F01}" type="parTrans" cxnId="{5B28E4DC-D4A9-4DEB-8A5C-6C11880BE92E}">
      <dgm:prSet/>
      <dgm:spPr/>
      <dgm:t>
        <a:bodyPr/>
        <a:lstStyle/>
        <a:p>
          <a:endParaRPr lang="en-US"/>
        </a:p>
      </dgm:t>
    </dgm:pt>
    <dgm:pt modelId="{5BCA8FF3-8EB0-43C6-ADA7-7EE9AE846C46}" type="sibTrans" cxnId="{5B28E4DC-D4A9-4DEB-8A5C-6C11880BE92E}">
      <dgm:prSet/>
      <dgm:spPr/>
      <dgm:t>
        <a:bodyPr/>
        <a:lstStyle/>
        <a:p>
          <a:endParaRPr lang="en-US"/>
        </a:p>
      </dgm:t>
    </dgm:pt>
    <dgm:pt modelId="{BE0EE922-CEED-42F3-8978-37BE133B7043}">
      <dgm:prSet/>
      <dgm:spPr/>
      <dgm:t>
        <a:bodyPr/>
        <a:lstStyle/>
        <a:p>
          <a:r>
            <a:rPr lang="en-US" dirty="0"/>
            <a:t>Limits on available beds</a:t>
          </a:r>
        </a:p>
      </dgm:t>
    </dgm:pt>
    <dgm:pt modelId="{A9D903CA-EB1B-4DBE-ADDD-8FA27F9145EB}" type="parTrans" cxnId="{35E58B02-EDD1-4759-B3C0-14132B55D733}">
      <dgm:prSet/>
      <dgm:spPr/>
      <dgm:t>
        <a:bodyPr/>
        <a:lstStyle/>
        <a:p>
          <a:endParaRPr lang="en-US"/>
        </a:p>
      </dgm:t>
    </dgm:pt>
    <dgm:pt modelId="{EA39D433-4F3E-4C9D-9B9A-7C271F08F8F1}" type="sibTrans" cxnId="{35E58B02-EDD1-4759-B3C0-14132B55D733}">
      <dgm:prSet/>
      <dgm:spPr/>
      <dgm:t>
        <a:bodyPr/>
        <a:lstStyle/>
        <a:p>
          <a:endParaRPr lang="en-US"/>
        </a:p>
      </dgm:t>
    </dgm:pt>
    <dgm:pt modelId="{1737FC9B-2BCA-42E7-89D0-6BAC53AFA7F7}">
      <dgm:prSet/>
      <dgm:spPr/>
      <dgm:t>
        <a:bodyPr/>
        <a:lstStyle/>
        <a:p>
          <a:r>
            <a:rPr lang="en-US" dirty="0"/>
            <a:t>Uncompensated care</a:t>
          </a:r>
        </a:p>
      </dgm:t>
    </dgm:pt>
    <dgm:pt modelId="{CFBE0582-0E07-4A9F-A341-0F07F174CE86}" type="parTrans" cxnId="{DD7DD727-2326-4461-B7A2-D883F0CFCD9C}">
      <dgm:prSet/>
      <dgm:spPr/>
      <dgm:t>
        <a:bodyPr/>
        <a:lstStyle/>
        <a:p>
          <a:endParaRPr lang="en-US"/>
        </a:p>
      </dgm:t>
    </dgm:pt>
    <dgm:pt modelId="{CA643833-6D06-4091-973C-908C517A1720}" type="sibTrans" cxnId="{DD7DD727-2326-4461-B7A2-D883F0CFCD9C}">
      <dgm:prSet/>
      <dgm:spPr/>
      <dgm:t>
        <a:bodyPr/>
        <a:lstStyle/>
        <a:p>
          <a:endParaRPr lang="en-US"/>
        </a:p>
      </dgm:t>
    </dgm:pt>
    <dgm:pt modelId="{27D075CE-F5E0-46BD-BFF2-C9D585004A38}">
      <dgm:prSet/>
      <dgm:spPr/>
      <dgm:t>
        <a:bodyPr/>
        <a:lstStyle/>
        <a:p>
          <a:r>
            <a:rPr lang="en-US" dirty="0"/>
            <a:t>May be an expectation of a skilled nursing facility</a:t>
          </a:r>
        </a:p>
      </dgm:t>
    </dgm:pt>
    <dgm:pt modelId="{D43E156B-E8EF-449E-961D-831A4BBB7030}" type="parTrans" cxnId="{71F052F0-B2B9-4CF4-9462-5AD53E8AF737}">
      <dgm:prSet/>
      <dgm:spPr/>
      <dgm:t>
        <a:bodyPr/>
        <a:lstStyle/>
        <a:p>
          <a:endParaRPr lang="en-US"/>
        </a:p>
      </dgm:t>
    </dgm:pt>
    <dgm:pt modelId="{038A933C-7299-4B0A-A9E6-496037DE9033}" type="sibTrans" cxnId="{71F052F0-B2B9-4CF4-9462-5AD53E8AF737}">
      <dgm:prSet/>
      <dgm:spPr/>
      <dgm:t>
        <a:bodyPr/>
        <a:lstStyle/>
        <a:p>
          <a:endParaRPr lang="en-US"/>
        </a:p>
      </dgm:t>
    </dgm:pt>
    <dgm:pt modelId="{C3D5D39F-8571-4FE7-A0BC-F5788DAE8D60}">
      <dgm:prSet/>
      <dgm:spPr/>
      <dgm:t>
        <a:bodyPr/>
        <a:lstStyle/>
        <a:p>
          <a:r>
            <a:rPr lang="en-US" dirty="0"/>
            <a:t>Application for Medicaid</a:t>
          </a:r>
        </a:p>
      </dgm:t>
    </dgm:pt>
    <dgm:pt modelId="{D551B729-E30F-47E4-9045-ECFF0A5EEC64}" type="parTrans" cxnId="{4513D90D-38E8-4FF6-85EA-E5C59FB58021}">
      <dgm:prSet/>
      <dgm:spPr/>
      <dgm:t>
        <a:bodyPr/>
        <a:lstStyle/>
        <a:p>
          <a:endParaRPr lang="en-US"/>
        </a:p>
      </dgm:t>
    </dgm:pt>
    <dgm:pt modelId="{E86E490F-693D-499A-8C72-BE4FF59495E9}" type="sibTrans" cxnId="{4513D90D-38E8-4FF6-85EA-E5C59FB58021}">
      <dgm:prSet/>
      <dgm:spPr/>
      <dgm:t>
        <a:bodyPr/>
        <a:lstStyle/>
        <a:p>
          <a:endParaRPr lang="en-US"/>
        </a:p>
      </dgm:t>
    </dgm:pt>
    <dgm:pt modelId="{7FEE2266-5E84-49E4-8B89-BAC3DF0C4700}">
      <dgm:prSet/>
      <dgm:spPr/>
      <dgm:t>
        <a:bodyPr/>
        <a:lstStyle/>
        <a:p>
          <a:r>
            <a:rPr lang="en-US" dirty="0"/>
            <a:t>Access to financial records</a:t>
          </a:r>
        </a:p>
      </dgm:t>
    </dgm:pt>
    <dgm:pt modelId="{7908EB2B-6AC7-49B6-B2B8-1A4C5A7F6B0A}" type="parTrans" cxnId="{5831322E-4A1A-4107-A95B-9167D9039640}">
      <dgm:prSet/>
      <dgm:spPr/>
      <dgm:t>
        <a:bodyPr/>
        <a:lstStyle/>
        <a:p>
          <a:endParaRPr lang="en-US"/>
        </a:p>
      </dgm:t>
    </dgm:pt>
    <dgm:pt modelId="{2B71BF1D-CA5F-4CA4-9CC4-EEB413D920AB}" type="sibTrans" cxnId="{5831322E-4A1A-4107-A95B-9167D9039640}">
      <dgm:prSet/>
      <dgm:spPr/>
      <dgm:t>
        <a:bodyPr/>
        <a:lstStyle/>
        <a:p>
          <a:endParaRPr lang="en-US"/>
        </a:p>
      </dgm:t>
    </dgm:pt>
    <dgm:pt modelId="{8D350516-C76D-4ABB-9866-16F4A0A3D181}">
      <dgm:prSet/>
      <dgm:spPr/>
      <dgm:t>
        <a:bodyPr/>
        <a:lstStyle/>
        <a:p>
          <a:r>
            <a:rPr lang="en-US" dirty="0"/>
            <a:t>Standard of care </a:t>
          </a:r>
        </a:p>
      </dgm:t>
    </dgm:pt>
    <dgm:pt modelId="{38B4BA89-C090-4312-85E6-C743B0D17C71}" type="parTrans" cxnId="{C8DB631D-71B6-44AE-9372-C7492B4CE980}">
      <dgm:prSet/>
      <dgm:spPr/>
      <dgm:t>
        <a:bodyPr/>
        <a:lstStyle/>
        <a:p>
          <a:endParaRPr lang="en-US"/>
        </a:p>
      </dgm:t>
    </dgm:pt>
    <dgm:pt modelId="{D778E4C3-0BAE-43C4-8E41-A27409B32613}" type="sibTrans" cxnId="{C8DB631D-71B6-44AE-9372-C7492B4CE980}">
      <dgm:prSet/>
      <dgm:spPr/>
      <dgm:t>
        <a:bodyPr/>
        <a:lstStyle/>
        <a:p>
          <a:endParaRPr lang="en-US"/>
        </a:p>
      </dgm:t>
    </dgm:pt>
    <dgm:pt modelId="{ED3FE99F-90EF-40CF-B266-B633020AD1B2}">
      <dgm:prSet/>
      <dgm:spPr/>
      <dgm:t>
        <a:bodyPr/>
        <a:lstStyle/>
        <a:p>
          <a:endParaRPr lang="en-US" dirty="0"/>
        </a:p>
      </dgm:t>
    </dgm:pt>
    <dgm:pt modelId="{3860F472-9E97-4129-9A8C-77233238BC5F}" type="parTrans" cxnId="{48CB290F-5EFB-4302-AD4B-7CD7FFBD66B7}">
      <dgm:prSet/>
      <dgm:spPr/>
      <dgm:t>
        <a:bodyPr/>
        <a:lstStyle/>
        <a:p>
          <a:endParaRPr lang="en-US"/>
        </a:p>
      </dgm:t>
    </dgm:pt>
    <dgm:pt modelId="{D568F876-63D4-44FF-8331-CB1E52368C9F}" type="sibTrans" cxnId="{48CB290F-5EFB-4302-AD4B-7CD7FFBD66B7}">
      <dgm:prSet/>
      <dgm:spPr/>
      <dgm:t>
        <a:bodyPr/>
        <a:lstStyle/>
        <a:p>
          <a:endParaRPr lang="en-US"/>
        </a:p>
      </dgm:t>
    </dgm:pt>
    <dgm:pt modelId="{FBD180D3-3CFF-4B2F-900F-680D00BDD9FD}">
      <dgm:prSet/>
      <dgm:spPr/>
      <dgm:t>
        <a:bodyPr/>
        <a:lstStyle/>
        <a:p>
          <a:r>
            <a:rPr lang="en-US" dirty="0"/>
            <a:t>Lack of accommodations or supports</a:t>
          </a:r>
        </a:p>
      </dgm:t>
    </dgm:pt>
    <dgm:pt modelId="{77E66DC0-05B3-45CB-87E0-EB477194FF8C}" type="parTrans" cxnId="{F09866B6-A78A-450E-85F9-6571CE2B6F19}">
      <dgm:prSet/>
      <dgm:spPr/>
      <dgm:t>
        <a:bodyPr/>
        <a:lstStyle/>
        <a:p>
          <a:endParaRPr lang="en-US"/>
        </a:p>
      </dgm:t>
    </dgm:pt>
    <dgm:pt modelId="{93B9C1C0-07F5-46AB-93E4-0E525D882E33}" type="sibTrans" cxnId="{F09866B6-A78A-450E-85F9-6571CE2B6F19}">
      <dgm:prSet/>
      <dgm:spPr/>
      <dgm:t>
        <a:bodyPr/>
        <a:lstStyle/>
        <a:p>
          <a:endParaRPr lang="en-US"/>
        </a:p>
      </dgm:t>
    </dgm:pt>
    <dgm:pt modelId="{EA071AAF-6D3C-4EFD-8567-709625616586}">
      <dgm:prSet/>
      <dgm:spPr/>
      <dgm:t>
        <a:bodyPr/>
        <a:lstStyle/>
        <a:p>
          <a:r>
            <a:rPr lang="en-US" dirty="0"/>
            <a:t>Financial exploitation </a:t>
          </a:r>
        </a:p>
      </dgm:t>
    </dgm:pt>
    <dgm:pt modelId="{B9EBE2A6-5EEC-40E4-AF3C-4ADC721332A3}" type="parTrans" cxnId="{952B4C21-A4FC-4BA2-A0DF-EC3BC0FD1A3B}">
      <dgm:prSet/>
      <dgm:spPr/>
      <dgm:t>
        <a:bodyPr/>
        <a:lstStyle/>
        <a:p>
          <a:endParaRPr lang="en-US"/>
        </a:p>
      </dgm:t>
    </dgm:pt>
    <dgm:pt modelId="{A69FDB84-C2F8-4D90-97F9-460019C4B41A}" type="sibTrans" cxnId="{952B4C21-A4FC-4BA2-A0DF-EC3BC0FD1A3B}">
      <dgm:prSet/>
      <dgm:spPr/>
      <dgm:t>
        <a:bodyPr/>
        <a:lstStyle/>
        <a:p>
          <a:endParaRPr lang="en-US"/>
        </a:p>
      </dgm:t>
    </dgm:pt>
    <dgm:pt modelId="{C1894044-5C21-43B6-8902-960DAEEADACA}">
      <dgm:prSet/>
      <dgm:spPr/>
      <dgm:t>
        <a:bodyPr/>
        <a:lstStyle/>
        <a:p>
          <a:r>
            <a:rPr lang="en-US" dirty="0"/>
            <a:t>Barriers:</a:t>
          </a:r>
        </a:p>
      </dgm:t>
    </dgm:pt>
    <dgm:pt modelId="{883FF9E6-D6C4-42FF-A49B-9FE2E293796E}" type="parTrans" cxnId="{AEFBEA4F-A8BA-4F6A-89AC-1C7F6FA4E928}">
      <dgm:prSet/>
      <dgm:spPr/>
      <dgm:t>
        <a:bodyPr/>
        <a:lstStyle/>
        <a:p>
          <a:endParaRPr lang="en-US"/>
        </a:p>
      </dgm:t>
    </dgm:pt>
    <dgm:pt modelId="{6A5B430A-3089-47A2-936F-4585D6A66C80}" type="sibTrans" cxnId="{AEFBEA4F-A8BA-4F6A-89AC-1C7F6FA4E928}">
      <dgm:prSet/>
      <dgm:spPr/>
      <dgm:t>
        <a:bodyPr/>
        <a:lstStyle/>
        <a:p>
          <a:endParaRPr lang="en-US"/>
        </a:p>
      </dgm:t>
    </dgm:pt>
    <dgm:pt modelId="{41BA7944-9E8A-438C-B381-9099E682F6E2}">
      <dgm:prSet/>
      <dgm:spPr/>
      <dgm:t>
        <a:bodyPr/>
        <a:lstStyle/>
        <a:p>
          <a:r>
            <a:rPr lang="en-US" dirty="0"/>
            <a:t>Concerns:</a:t>
          </a:r>
        </a:p>
      </dgm:t>
    </dgm:pt>
    <dgm:pt modelId="{EBFA401A-632C-4C07-9D4A-FCF1CA9C9C15}" type="parTrans" cxnId="{931540DC-D67C-4294-BF8F-0E9C2CDA2731}">
      <dgm:prSet/>
      <dgm:spPr/>
      <dgm:t>
        <a:bodyPr/>
        <a:lstStyle/>
        <a:p>
          <a:endParaRPr lang="en-US"/>
        </a:p>
      </dgm:t>
    </dgm:pt>
    <dgm:pt modelId="{4B2CA52F-3F99-431A-A9CB-3872FB720003}" type="sibTrans" cxnId="{931540DC-D67C-4294-BF8F-0E9C2CDA2731}">
      <dgm:prSet/>
      <dgm:spPr/>
      <dgm:t>
        <a:bodyPr/>
        <a:lstStyle/>
        <a:p>
          <a:endParaRPr lang="en-US"/>
        </a:p>
      </dgm:t>
    </dgm:pt>
    <dgm:pt modelId="{88686A86-76FC-4E0C-8B7C-EA3514AD992E}">
      <dgm:prSet/>
      <dgm:spPr/>
      <dgm:t>
        <a:bodyPr/>
        <a:lstStyle/>
        <a:p>
          <a:r>
            <a:rPr lang="en-US" dirty="0"/>
            <a:t>Barriers:</a:t>
          </a:r>
        </a:p>
      </dgm:t>
    </dgm:pt>
    <dgm:pt modelId="{28FF969D-E257-4B85-AC59-4EE2A32EE9DE}" type="parTrans" cxnId="{D39C5C39-3CEB-4677-86C1-740EF4B5DCE0}">
      <dgm:prSet/>
      <dgm:spPr/>
      <dgm:t>
        <a:bodyPr/>
        <a:lstStyle/>
        <a:p>
          <a:endParaRPr lang="en-US"/>
        </a:p>
      </dgm:t>
    </dgm:pt>
    <dgm:pt modelId="{69EC6100-AD91-4D71-B82F-944D6DA9E16C}" type="sibTrans" cxnId="{D39C5C39-3CEB-4677-86C1-740EF4B5DCE0}">
      <dgm:prSet/>
      <dgm:spPr/>
      <dgm:t>
        <a:bodyPr/>
        <a:lstStyle/>
        <a:p>
          <a:endParaRPr lang="en-US"/>
        </a:p>
      </dgm:t>
    </dgm:pt>
    <dgm:pt modelId="{323914FC-E8E1-4681-8C4A-D77F25F76CBC}">
      <dgm:prSet/>
      <dgm:spPr/>
      <dgm:t>
        <a:bodyPr/>
        <a:lstStyle/>
        <a:p>
          <a:r>
            <a:rPr lang="en-US" dirty="0"/>
            <a:t>Payment </a:t>
          </a:r>
        </a:p>
      </dgm:t>
    </dgm:pt>
    <dgm:pt modelId="{C8DB1E79-8A79-4561-BA01-97D05C232CCA}" type="sibTrans" cxnId="{07B58169-653E-4780-B4F1-B6C61A129110}">
      <dgm:prSet/>
      <dgm:spPr/>
      <dgm:t>
        <a:bodyPr/>
        <a:lstStyle/>
        <a:p>
          <a:endParaRPr lang="en-US"/>
        </a:p>
      </dgm:t>
    </dgm:pt>
    <dgm:pt modelId="{F982860B-DD7B-456C-A93D-07FF332E4B75}" type="parTrans" cxnId="{07B58169-653E-4780-B4F1-B6C61A129110}">
      <dgm:prSet/>
      <dgm:spPr/>
      <dgm:t>
        <a:bodyPr/>
        <a:lstStyle/>
        <a:p>
          <a:endParaRPr lang="en-US"/>
        </a:p>
      </dgm:t>
    </dgm:pt>
    <dgm:pt modelId="{1D4978BE-15BE-4181-9878-EF6E8A2A5EE5}">
      <dgm:prSet/>
      <dgm:spPr/>
      <dgm:t>
        <a:bodyPr/>
        <a:lstStyle/>
        <a:p>
          <a:r>
            <a:rPr lang="en-US" dirty="0"/>
            <a:t>Risk of readmission</a:t>
          </a:r>
        </a:p>
      </dgm:t>
    </dgm:pt>
    <dgm:pt modelId="{BE6FBD0F-E718-480C-AE75-3C7EE018DD53}" type="parTrans" cxnId="{7F3B32D3-F15E-482E-A7A4-3B00EAD8E3D6}">
      <dgm:prSet/>
      <dgm:spPr/>
      <dgm:t>
        <a:bodyPr/>
        <a:lstStyle/>
        <a:p>
          <a:endParaRPr lang="en-US"/>
        </a:p>
      </dgm:t>
    </dgm:pt>
    <dgm:pt modelId="{D6072630-D1D0-47F3-9AF5-134365BACA12}" type="sibTrans" cxnId="{7F3B32D3-F15E-482E-A7A4-3B00EAD8E3D6}">
      <dgm:prSet/>
      <dgm:spPr/>
      <dgm:t>
        <a:bodyPr/>
        <a:lstStyle/>
        <a:p>
          <a:endParaRPr lang="en-US"/>
        </a:p>
      </dgm:t>
    </dgm:pt>
    <dgm:pt modelId="{924CE3BC-7FCB-4901-96A8-3A6CAA2938BB}">
      <dgm:prSet/>
      <dgm:spPr/>
      <dgm:t>
        <a:bodyPr/>
        <a:lstStyle/>
        <a:p>
          <a:r>
            <a:rPr lang="en-US" dirty="0"/>
            <a:t>Logistics of home &amp; community-based services (HCBS)</a:t>
          </a:r>
        </a:p>
      </dgm:t>
    </dgm:pt>
    <dgm:pt modelId="{A9ABE3D5-6112-4346-8463-DB577C308A03}" type="parTrans" cxnId="{E9279F42-0CB3-44F9-88CE-C93FC92A6943}">
      <dgm:prSet/>
      <dgm:spPr/>
      <dgm:t>
        <a:bodyPr/>
        <a:lstStyle/>
        <a:p>
          <a:endParaRPr lang="en-US"/>
        </a:p>
      </dgm:t>
    </dgm:pt>
    <dgm:pt modelId="{CFEB8805-58C2-483F-BB62-85C25785955A}" type="sibTrans" cxnId="{E9279F42-0CB3-44F9-88CE-C93FC92A6943}">
      <dgm:prSet/>
      <dgm:spPr/>
      <dgm:t>
        <a:bodyPr/>
        <a:lstStyle/>
        <a:p>
          <a:endParaRPr lang="en-US"/>
        </a:p>
      </dgm:t>
    </dgm:pt>
    <dgm:pt modelId="{79E20247-423E-4BAC-A7A0-F97C486732F7}">
      <dgm:prSet/>
      <dgm:spPr/>
      <dgm:t>
        <a:bodyPr/>
        <a:lstStyle/>
        <a:p>
          <a:r>
            <a:rPr lang="en-US" dirty="0"/>
            <a:t>Effect on hospital ratings</a:t>
          </a:r>
        </a:p>
      </dgm:t>
    </dgm:pt>
    <dgm:pt modelId="{B46519EF-E72D-4972-ACEE-C6A582AE809F}" type="parTrans" cxnId="{4DB2402F-EA12-4B4C-9226-45ECD3310C04}">
      <dgm:prSet/>
      <dgm:spPr/>
      <dgm:t>
        <a:bodyPr/>
        <a:lstStyle/>
        <a:p>
          <a:endParaRPr lang="en-US"/>
        </a:p>
      </dgm:t>
    </dgm:pt>
    <dgm:pt modelId="{8C6FF1DF-DAB7-4ACA-818A-1F5D68380570}" type="sibTrans" cxnId="{4DB2402F-EA12-4B4C-9226-45ECD3310C04}">
      <dgm:prSet/>
      <dgm:spPr/>
      <dgm:t>
        <a:bodyPr/>
        <a:lstStyle/>
        <a:p>
          <a:endParaRPr lang="en-US"/>
        </a:p>
      </dgm:t>
    </dgm:pt>
    <dgm:pt modelId="{1274B34E-0E00-465E-B944-A6090B5A9CE3}" type="pres">
      <dgm:prSet presAssocID="{A59621CA-7334-4178-B96C-BC526E09B600}" presName="Name0" presStyleCnt="0">
        <dgm:presLayoutVars>
          <dgm:dir/>
          <dgm:animLvl val="lvl"/>
          <dgm:resizeHandles val="exact"/>
        </dgm:presLayoutVars>
      </dgm:prSet>
      <dgm:spPr/>
    </dgm:pt>
    <dgm:pt modelId="{0B464464-76FB-454A-ABB7-CFCC5776104D}" type="pres">
      <dgm:prSet presAssocID="{4C0EBF15-5875-48EB-95E6-D666C4D59500}" presName="composite" presStyleCnt="0"/>
      <dgm:spPr/>
    </dgm:pt>
    <dgm:pt modelId="{72D0B54A-023A-4034-BC16-D746FDA7D68D}" type="pres">
      <dgm:prSet presAssocID="{4C0EBF15-5875-48EB-95E6-D666C4D59500}" presName="parTx" presStyleLbl="alignNode1" presStyleIdx="0" presStyleCnt="3">
        <dgm:presLayoutVars>
          <dgm:chMax val="0"/>
          <dgm:chPref val="0"/>
          <dgm:bulletEnabled val="1"/>
        </dgm:presLayoutVars>
      </dgm:prSet>
      <dgm:spPr/>
    </dgm:pt>
    <dgm:pt modelId="{07977B78-C445-4FC7-BD0C-1B987301B01D}" type="pres">
      <dgm:prSet presAssocID="{4C0EBF15-5875-48EB-95E6-D666C4D59500}" presName="desTx" presStyleLbl="alignAccFollowNode1" presStyleIdx="0" presStyleCnt="3">
        <dgm:presLayoutVars>
          <dgm:bulletEnabled val="1"/>
        </dgm:presLayoutVars>
      </dgm:prSet>
      <dgm:spPr/>
    </dgm:pt>
    <dgm:pt modelId="{74A2C963-930B-47B9-9CEE-96479E4AFFBA}" type="pres">
      <dgm:prSet presAssocID="{038C9A03-8186-4BCA-9996-9C277E917855}" presName="space" presStyleCnt="0"/>
      <dgm:spPr/>
    </dgm:pt>
    <dgm:pt modelId="{B8CD88F3-644E-4818-A740-586909D02134}" type="pres">
      <dgm:prSet presAssocID="{00DAE36C-D9B2-4899-A010-384030347DB0}" presName="composite" presStyleCnt="0"/>
      <dgm:spPr/>
    </dgm:pt>
    <dgm:pt modelId="{35596598-3515-4C8B-95ED-0F86625A0A2D}" type="pres">
      <dgm:prSet presAssocID="{00DAE36C-D9B2-4899-A010-384030347DB0}" presName="parTx" presStyleLbl="alignNode1" presStyleIdx="1" presStyleCnt="3">
        <dgm:presLayoutVars>
          <dgm:chMax val="0"/>
          <dgm:chPref val="0"/>
          <dgm:bulletEnabled val="1"/>
        </dgm:presLayoutVars>
      </dgm:prSet>
      <dgm:spPr/>
    </dgm:pt>
    <dgm:pt modelId="{DD5EB663-6B58-422C-B26F-2BA20D710E4E}" type="pres">
      <dgm:prSet presAssocID="{00DAE36C-D9B2-4899-A010-384030347DB0}" presName="desTx" presStyleLbl="alignAccFollowNode1" presStyleIdx="1" presStyleCnt="3">
        <dgm:presLayoutVars>
          <dgm:bulletEnabled val="1"/>
        </dgm:presLayoutVars>
      </dgm:prSet>
      <dgm:spPr/>
    </dgm:pt>
    <dgm:pt modelId="{E8C117A1-CDA0-4F54-B0BF-9D83463AE74B}" type="pres">
      <dgm:prSet presAssocID="{7AFE1EF6-AF57-490C-BC3B-13FC833F81FB}" presName="space" presStyleCnt="0"/>
      <dgm:spPr/>
    </dgm:pt>
    <dgm:pt modelId="{C73EC4DB-1F1E-4310-A175-D092C146A045}" type="pres">
      <dgm:prSet presAssocID="{323914FC-E8E1-4681-8C4A-D77F25F76CBC}" presName="composite" presStyleCnt="0"/>
      <dgm:spPr/>
    </dgm:pt>
    <dgm:pt modelId="{8D053F29-1EF4-4A46-A722-47E04297C948}" type="pres">
      <dgm:prSet presAssocID="{323914FC-E8E1-4681-8C4A-D77F25F76CBC}" presName="parTx" presStyleLbl="alignNode1" presStyleIdx="2" presStyleCnt="3">
        <dgm:presLayoutVars>
          <dgm:chMax val="0"/>
          <dgm:chPref val="0"/>
          <dgm:bulletEnabled val="1"/>
        </dgm:presLayoutVars>
      </dgm:prSet>
      <dgm:spPr/>
    </dgm:pt>
    <dgm:pt modelId="{898E9ED8-B5CF-45C4-988C-4CD9776E969B}" type="pres">
      <dgm:prSet presAssocID="{323914FC-E8E1-4681-8C4A-D77F25F76CBC}" presName="desTx" presStyleLbl="alignAccFollowNode1" presStyleIdx="2" presStyleCnt="3">
        <dgm:presLayoutVars>
          <dgm:bulletEnabled val="1"/>
        </dgm:presLayoutVars>
      </dgm:prSet>
      <dgm:spPr/>
    </dgm:pt>
  </dgm:ptLst>
  <dgm:cxnLst>
    <dgm:cxn modelId="{35E58B02-EDD1-4759-B3C0-14132B55D733}" srcId="{41BA7944-9E8A-438C-B381-9099E682F6E2}" destId="{BE0EE922-CEED-42F3-8978-37BE133B7043}" srcOrd="2" destOrd="0" parTransId="{A9D903CA-EB1B-4DBE-ADDD-8FA27F9145EB}" sibTransId="{EA39D433-4F3E-4C9D-9B9A-7C271F08F8F1}"/>
    <dgm:cxn modelId="{F3189E06-0635-4B76-B767-7A8B17087892}" srcId="{C1894044-5C21-43B6-8902-960DAEEADACA}" destId="{3058506D-5978-478E-83F2-E43DA731852B}" srcOrd="2" destOrd="0" parTransId="{B97C3D21-30BE-4DB8-AF7E-43DDD89483ED}" sibTransId="{DF2BFAF5-99CC-421B-9545-EA4D39042AC3}"/>
    <dgm:cxn modelId="{D5E6080D-B540-4578-BE7F-89D2BD1462B9}" type="presOf" srcId="{1D4978BE-15BE-4181-9878-EF6E8A2A5EE5}" destId="{DD5EB663-6B58-422C-B26F-2BA20D710E4E}" srcOrd="0" destOrd="7" presId="urn:microsoft.com/office/officeart/2005/8/layout/hList1"/>
    <dgm:cxn modelId="{4513D90D-38E8-4FF6-85EA-E5C59FB58021}" srcId="{88686A86-76FC-4E0C-8B7C-EA3514AD992E}" destId="{C3D5D39F-8571-4FE7-A0BC-F5788DAE8D60}" srcOrd="1" destOrd="0" parTransId="{D551B729-E30F-47E4-9045-ECFF0A5EEC64}" sibTransId="{E86E490F-693D-499A-8C72-BE4FF59495E9}"/>
    <dgm:cxn modelId="{48CB290F-5EFB-4302-AD4B-7CD7FFBD66B7}" srcId="{4C0EBF15-5875-48EB-95E6-D666C4D59500}" destId="{ED3FE99F-90EF-40CF-B266-B633020AD1B2}" srcOrd="1" destOrd="0" parTransId="{3860F472-9E97-4129-9A8C-77233238BC5F}" sibTransId="{D568F876-63D4-44FF-8331-CB1E52368C9F}"/>
    <dgm:cxn modelId="{CE78F217-ECFB-473C-8A5E-CF1C22D56FF1}" type="presOf" srcId="{C3D5D39F-8571-4FE7-A0BC-F5788DAE8D60}" destId="{898E9ED8-B5CF-45C4-988C-4CD9776E969B}" srcOrd="0" destOrd="2" presId="urn:microsoft.com/office/officeart/2005/8/layout/hList1"/>
    <dgm:cxn modelId="{C8DB631D-71B6-44AE-9372-C7492B4CE980}" srcId="{41BA7944-9E8A-438C-B381-9099E682F6E2}" destId="{8D350516-C76D-4ABB-9866-16F4A0A3D181}" srcOrd="5" destOrd="0" parTransId="{38B4BA89-C090-4312-85E6-C743B0D17C71}" sibTransId="{D778E4C3-0BAE-43C4-8E41-A27409B32613}"/>
    <dgm:cxn modelId="{952B4C21-A4FC-4BA2-A0DF-EC3BC0FD1A3B}" srcId="{88686A86-76FC-4E0C-8B7C-EA3514AD992E}" destId="{EA071AAF-6D3C-4EFD-8567-709625616586}" srcOrd="3" destOrd="0" parTransId="{B9EBE2A6-5EEC-40E4-AF3C-4ADC721332A3}" sibTransId="{A69FDB84-C2F8-4D90-97F9-460019C4B41A}"/>
    <dgm:cxn modelId="{DD7DD727-2326-4461-B7A2-D883F0CFCD9C}" srcId="{41BA7944-9E8A-438C-B381-9099E682F6E2}" destId="{1737FC9B-2BCA-42E7-89D0-6BAC53AFA7F7}" srcOrd="3" destOrd="0" parTransId="{CFBE0582-0E07-4A9F-A341-0F07F174CE86}" sibTransId="{CA643833-6D06-4091-973C-908C517A1720}"/>
    <dgm:cxn modelId="{79BD1B2E-14D7-47CF-97F0-D40CE07F70B6}" type="presOf" srcId="{1737FC9B-2BCA-42E7-89D0-6BAC53AFA7F7}" destId="{DD5EB663-6B58-422C-B26F-2BA20D710E4E}" srcOrd="0" destOrd="4" presId="urn:microsoft.com/office/officeart/2005/8/layout/hList1"/>
    <dgm:cxn modelId="{5831322E-4A1A-4107-A95B-9167D9039640}" srcId="{88686A86-76FC-4E0C-8B7C-EA3514AD992E}" destId="{7FEE2266-5E84-49E4-8B89-BAC3DF0C4700}" srcOrd="2" destOrd="0" parTransId="{7908EB2B-6AC7-49B6-B2B8-1A4C5A7F6B0A}" sibTransId="{2B71BF1D-CA5F-4CA4-9CC4-EEB413D920AB}"/>
    <dgm:cxn modelId="{4DB2402F-EA12-4B4C-9226-45ECD3310C04}" srcId="{41BA7944-9E8A-438C-B381-9099E682F6E2}" destId="{79E20247-423E-4BAC-A7A0-F97C486732F7}" srcOrd="4" destOrd="0" parTransId="{B46519EF-E72D-4972-ACEE-C6A582AE809F}" sibTransId="{8C6FF1DF-DAB7-4ACA-818A-1F5D68380570}"/>
    <dgm:cxn modelId="{6167CE30-42A7-4E5E-9BA2-65990152ECBB}" type="presOf" srcId="{79E20247-423E-4BAC-A7A0-F97C486732F7}" destId="{DD5EB663-6B58-422C-B26F-2BA20D710E4E}" srcOrd="0" destOrd="5" presId="urn:microsoft.com/office/officeart/2005/8/layout/hList1"/>
    <dgm:cxn modelId="{C1B5DA33-AFF2-43D2-9202-D3CBA13CE6C2}" type="presOf" srcId="{DEFDB8F7-47DD-4490-80A4-23E30FB727ED}" destId="{DD5EB663-6B58-422C-B26F-2BA20D710E4E}" srcOrd="0" destOrd="2" presId="urn:microsoft.com/office/officeart/2005/8/layout/hList1"/>
    <dgm:cxn modelId="{D39C5C39-3CEB-4677-86C1-740EF4B5DCE0}" srcId="{323914FC-E8E1-4681-8C4A-D77F25F76CBC}" destId="{88686A86-76FC-4E0C-8B7C-EA3514AD992E}" srcOrd="0" destOrd="0" parTransId="{28FF969D-E257-4B85-AC59-4EE2A32EE9DE}" sibTransId="{69EC6100-AD91-4D71-B82F-944D6DA9E16C}"/>
    <dgm:cxn modelId="{E9279F42-0CB3-44F9-88CE-C93FC92A6943}" srcId="{41BA7944-9E8A-438C-B381-9099E682F6E2}" destId="{924CE3BC-7FCB-4901-96A8-3A6CAA2938BB}" srcOrd="7" destOrd="0" parTransId="{A9ABE3D5-6112-4346-8463-DB577C308A03}" sibTransId="{CFEB8805-58C2-483F-BB62-85C25785955A}"/>
    <dgm:cxn modelId="{23C7FF62-3DB0-4504-8CDA-62C63B65BF5C}" type="presOf" srcId="{00DAE36C-D9B2-4899-A010-384030347DB0}" destId="{35596598-3515-4C8B-95ED-0F86625A0A2D}" srcOrd="0" destOrd="0" presId="urn:microsoft.com/office/officeart/2005/8/layout/hList1"/>
    <dgm:cxn modelId="{5E3D6266-2352-4589-8DF9-69BA8A25E64C}" type="presOf" srcId="{88686A86-76FC-4E0C-8B7C-EA3514AD992E}" destId="{898E9ED8-B5CF-45C4-988C-4CD9776E969B}" srcOrd="0" destOrd="0" presId="urn:microsoft.com/office/officeart/2005/8/layout/hList1"/>
    <dgm:cxn modelId="{07B58169-653E-4780-B4F1-B6C61A129110}" srcId="{A59621CA-7334-4178-B96C-BC526E09B600}" destId="{323914FC-E8E1-4681-8C4A-D77F25F76CBC}" srcOrd="2" destOrd="0" parTransId="{F982860B-DD7B-456C-A93D-07FF332E4B75}" sibTransId="{C8DB1E79-8A79-4561-BA01-97D05C232CCA}"/>
    <dgm:cxn modelId="{2B917A4A-C6C8-4DC8-B3D4-0415E3A3F399}" type="presOf" srcId="{A59621CA-7334-4178-B96C-BC526E09B600}" destId="{1274B34E-0E00-465E-B944-A6090B5A9CE3}" srcOrd="0" destOrd="0" presId="urn:microsoft.com/office/officeart/2005/8/layout/hList1"/>
    <dgm:cxn modelId="{50A15B6D-E5D5-42A7-93F8-13229A38CD6C}" type="presOf" srcId="{BAC27E8D-8A1A-4E01-8A99-CA8F40898863}" destId="{07977B78-C445-4FC7-BD0C-1B987301B01D}" srcOrd="0" destOrd="2" presId="urn:microsoft.com/office/officeart/2005/8/layout/hList1"/>
    <dgm:cxn modelId="{38305F4E-1166-4029-B2E4-014E6A9F8C82}" type="presOf" srcId="{ED3FE99F-90EF-40CF-B266-B633020AD1B2}" destId="{07977B78-C445-4FC7-BD0C-1B987301B01D}" srcOrd="0" destOrd="4" presId="urn:microsoft.com/office/officeart/2005/8/layout/hList1"/>
    <dgm:cxn modelId="{AEFBEA4F-A8BA-4F6A-89AC-1C7F6FA4E928}" srcId="{4C0EBF15-5875-48EB-95E6-D666C4D59500}" destId="{C1894044-5C21-43B6-8902-960DAEEADACA}" srcOrd="0" destOrd="0" parTransId="{883FF9E6-D6C4-42FF-A49B-9FE2E293796E}" sibTransId="{6A5B430A-3089-47A2-936F-4585D6A66C80}"/>
    <dgm:cxn modelId="{B1491550-1043-4BA6-8BAA-48C02BC0C229}" srcId="{A59621CA-7334-4178-B96C-BC526E09B600}" destId="{00DAE36C-D9B2-4899-A010-384030347DB0}" srcOrd="1" destOrd="0" parTransId="{C545E2B0-C47F-4916-85DA-46C9D651137F}" sibTransId="{7AFE1EF6-AF57-490C-BC3B-13FC833F81FB}"/>
    <dgm:cxn modelId="{186ED772-07D6-410D-B51E-8A82C969738E}" type="presOf" srcId="{41BA7944-9E8A-438C-B381-9099E682F6E2}" destId="{DD5EB663-6B58-422C-B26F-2BA20D710E4E}" srcOrd="0" destOrd="0" presId="urn:microsoft.com/office/officeart/2005/8/layout/hList1"/>
    <dgm:cxn modelId="{259A827C-A475-4302-81A3-DB1380C926AE}" type="presOf" srcId="{27D075CE-F5E0-46BD-BFF2-C9D585004A38}" destId="{898E9ED8-B5CF-45C4-988C-4CD9776E969B}" srcOrd="0" destOrd="1" presId="urn:microsoft.com/office/officeart/2005/8/layout/hList1"/>
    <dgm:cxn modelId="{77EAEF82-FE71-43B3-A7F5-88976A61168F}" type="presOf" srcId="{4C0EBF15-5875-48EB-95E6-D666C4D59500}" destId="{72D0B54A-023A-4034-BC16-D746FDA7D68D}" srcOrd="0" destOrd="0" presId="urn:microsoft.com/office/officeart/2005/8/layout/hList1"/>
    <dgm:cxn modelId="{A1E87B8A-3677-478A-9FF7-18C5CB5DDAE8}" type="presOf" srcId="{7FEE2266-5E84-49E4-8B89-BAC3DF0C4700}" destId="{898E9ED8-B5CF-45C4-988C-4CD9776E969B}" srcOrd="0" destOrd="3" presId="urn:microsoft.com/office/officeart/2005/8/layout/hList1"/>
    <dgm:cxn modelId="{439EC28F-9419-4482-9CB3-F90E94A4EA7B}" type="presOf" srcId="{C1894044-5C21-43B6-8902-960DAEEADACA}" destId="{07977B78-C445-4FC7-BD0C-1B987301B01D}" srcOrd="0" destOrd="0" presId="urn:microsoft.com/office/officeart/2005/8/layout/hList1"/>
    <dgm:cxn modelId="{471B2F9A-AD53-4C45-98B0-5EF705FAB28C}" srcId="{C1894044-5C21-43B6-8902-960DAEEADACA}" destId="{BAC27E8D-8A1A-4E01-8A99-CA8F40898863}" srcOrd="1" destOrd="0" parTransId="{8598F00C-5FE3-4843-8808-11FB2988D8C5}" sibTransId="{DC781C76-C775-43C4-99BA-9F2EB7CDA098}"/>
    <dgm:cxn modelId="{8EC1409A-C143-494D-B10C-72536002920B}" type="presOf" srcId="{323914FC-E8E1-4681-8C4A-D77F25F76CBC}" destId="{8D053F29-1EF4-4A46-A722-47E04297C948}" srcOrd="0" destOrd="0" presId="urn:microsoft.com/office/officeart/2005/8/layout/hList1"/>
    <dgm:cxn modelId="{7D97709D-C61E-4E04-944A-2D7A00FC28EE}" type="presOf" srcId="{924CE3BC-7FCB-4901-96A8-3A6CAA2938BB}" destId="{DD5EB663-6B58-422C-B26F-2BA20D710E4E}" srcOrd="0" destOrd="8" presId="urn:microsoft.com/office/officeart/2005/8/layout/hList1"/>
    <dgm:cxn modelId="{F09866B6-A78A-450E-85F9-6571CE2B6F19}" srcId="{C1894044-5C21-43B6-8902-960DAEEADACA}" destId="{FBD180D3-3CFF-4B2F-900F-680D00BDD9FD}" srcOrd="0" destOrd="0" parTransId="{77E66DC0-05B3-45CB-87E0-EB477194FF8C}" sibTransId="{93B9C1C0-07F5-46AB-93E4-0E525D882E33}"/>
    <dgm:cxn modelId="{C3D05BBF-4A6C-43A2-B070-D03C7716FCAE}" srcId="{41BA7944-9E8A-438C-B381-9099E682F6E2}" destId="{41D2642C-07DE-4653-94AF-2263032A6D2A}" srcOrd="0" destOrd="0" parTransId="{9C9EF2E2-F252-4C6C-8075-E22B9816E9D3}" sibTransId="{C2119534-3C75-40F0-AE32-BD92F451C125}"/>
    <dgm:cxn modelId="{0F162FD3-BD95-454D-BD9F-508518D84675}" type="presOf" srcId="{BE0EE922-CEED-42F3-8978-37BE133B7043}" destId="{DD5EB663-6B58-422C-B26F-2BA20D710E4E}" srcOrd="0" destOrd="3" presId="urn:microsoft.com/office/officeart/2005/8/layout/hList1"/>
    <dgm:cxn modelId="{7F3B32D3-F15E-482E-A7A4-3B00EAD8E3D6}" srcId="{41BA7944-9E8A-438C-B381-9099E682F6E2}" destId="{1D4978BE-15BE-4181-9878-EF6E8A2A5EE5}" srcOrd="6" destOrd="0" parTransId="{BE6FBD0F-E718-480C-AE75-3C7EE018DD53}" sibTransId="{D6072630-D1D0-47F3-9AF5-134365BACA12}"/>
    <dgm:cxn modelId="{214B60D5-2364-4D57-A6F2-BA1689907077}" type="presOf" srcId="{FBD180D3-3CFF-4B2F-900F-680D00BDD9FD}" destId="{07977B78-C445-4FC7-BD0C-1B987301B01D}" srcOrd="0" destOrd="1" presId="urn:microsoft.com/office/officeart/2005/8/layout/hList1"/>
    <dgm:cxn modelId="{D38658D8-ADC7-4FD9-82E0-BFDAD91B03D6}" type="presOf" srcId="{3058506D-5978-478E-83F2-E43DA731852B}" destId="{07977B78-C445-4FC7-BD0C-1B987301B01D}" srcOrd="0" destOrd="3" presId="urn:microsoft.com/office/officeart/2005/8/layout/hList1"/>
    <dgm:cxn modelId="{931540DC-D67C-4294-BF8F-0E9C2CDA2731}" srcId="{00DAE36C-D9B2-4899-A010-384030347DB0}" destId="{41BA7944-9E8A-438C-B381-9099E682F6E2}" srcOrd="0" destOrd="0" parTransId="{EBFA401A-632C-4C07-9D4A-FCF1CA9C9C15}" sibTransId="{4B2CA52F-3F99-431A-A9CB-3872FB720003}"/>
    <dgm:cxn modelId="{5B28E4DC-D4A9-4DEB-8A5C-6C11880BE92E}" srcId="{41BA7944-9E8A-438C-B381-9099E682F6E2}" destId="{DEFDB8F7-47DD-4490-80A4-23E30FB727ED}" srcOrd="1" destOrd="0" parTransId="{8347EE0B-D903-4ADF-8F18-E90744386F01}" sibTransId="{5BCA8FF3-8EB0-43C6-ADA7-7EE9AE846C46}"/>
    <dgm:cxn modelId="{8F9CBCDE-9AB3-4C3C-A95E-3E006E9E4C96}" srcId="{A59621CA-7334-4178-B96C-BC526E09B600}" destId="{4C0EBF15-5875-48EB-95E6-D666C4D59500}" srcOrd="0" destOrd="0" parTransId="{D278BAC6-AFCD-46F1-8AFC-41FD1ADF025F}" sibTransId="{038C9A03-8186-4BCA-9996-9C277E917855}"/>
    <dgm:cxn modelId="{72EDE2EA-9237-402B-BE79-5D6CB4BEF1C4}" type="presOf" srcId="{8D350516-C76D-4ABB-9866-16F4A0A3D181}" destId="{DD5EB663-6B58-422C-B26F-2BA20D710E4E}" srcOrd="0" destOrd="6" presId="urn:microsoft.com/office/officeart/2005/8/layout/hList1"/>
    <dgm:cxn modelId="{71F052F0-B2B9-4CF4-9462-5AD53E8AF737}" srcId="{88686A86-76FC-4E0C-8B7C-EA3514AD992E}" destId="{27D075CE-F5E0-46BD-BFF2-C9D585004A38}" srcOrd="0" destOrd="0" parTransId="{D43E156B-E8EF-449E-961D-831A4BBB7030}" sibTransId="{038A933C-7299-4B0A-A9E6-496037DE9033}"/>
    <dgm:cxn modelId="{ED700DF6-9348-4D89-86B2-5EB6DCBD242D}" type="presOf" srcId="{41D2642C-07DE-4653-94AF-2263032A6D2A}" destId="{DD5EB663-6B58-422C-B26F-2BA20D710E4E}" srcOrd="0" destOrd="1" presId="urn:microsoft.com/office/officeart/2005/8/layout/hList1"/>
    <dgm:cxn modelId="{8760FFFB-9A72-41C3-B297-3AE98AE344A3}" type="presOf" srcId="{EA071AAF-6D3C-4EFD-8567-709625616586}" destId="{898E9ED8-B5CF-45C4-988C-4CD9776E969B}" srcOrd="0" destOrd="4" presId="urn:microsoft.com/office/officeart/2005/8/layout/hList1"/>
    <dgm:cxn modelId="{ED95B58C-6D3B-48F2-A346-7CC195C8AD13}" type="presParOf" srcId="{1274B34E-0E00-465E-B944-A6090B5A9CE3}" destId="{0B464464-76FB-454A-ABB7-CFCC5776104D}" srcOrd="0" destOrd="0" presId="urn:microsoft.com/office/officeart/2005/8/layout/hList1"/>
    <dgm:cxn modelId="{D5352C42-A066-45EA-B82B-C6434B8DB308}" type="presParOf" srcId="{0B464464-76FB-454A-ABB7-CFCC5776104D}" destId="{72D0B54A-023A-4034-BC16-D746FDA7D68D}" srcOrd="0" destOrd="0" presId="urn:microsoft.com/office/officeart/2005/8/layout/hList1"/>
    <dgm:cxn modelId="{9A116B11-9BF7-4ACC-88E7-31431A120180}" type="presParOf" srcId="{0B464464-76FB-454A-ABB7-CFCC5776104D}" destId="{07977B78-C445-4FC7-BD0C-1B987301B01D}" srcOrd="1" destOrd="0" presId="urn:microsoft.com/office/officeart/2005/8/layout/hList1"/>
    <dgm:cxn modelId="{F2E36EC9-155C-481D-B068-25F28FB0B06A}" type="presParOf" srcId="{1274B34E-0E00-465E-B944-A6090B5A9CE3}" destId="{74A2C963-930B-47B9-9CEE-96479E4AFFBA}" srcOrd="1" destOrd="0" presId="urn:microsoft.com/office/officeart/2005/8/layout/hList1"/>
    <dgm:cxn modelId="{D4D673A7-1CD9-4430-ACE0-DFDB975DB0B5}" type="presParOf" srcId="{1274B34E-0E00-465E-B944-A6090B5A9CE3}" destId="{B8CD88F3-644E-4818-A740-586909D02134}" srcOrd="2" destOrd="0" presId="urn:microsoft.com/office/officeart/2005/8/layout/hList1"/>
    <dgm:cxn modelId="{0CB37502-BD0E-4CBF-B9A0-F5420D8CC0ED}" type="presParOf" srcId="{B8CD88F3-644E-4818-A740-586909D02134}" destId="{35596598-3515-4C8B-95ED-0F86625A0A2D}" srcOrd="0" destOrd="0" presId="urn:microsoft.com/office/officeart/2005/8/layout/hList1"/>
    <dgm:cxn modelId="{2CB11C58-1B6C-4E58-BC5E-FC09F8C4204D}" type="presParOf" srcId="{B8CD88F3-644E-4818-A740-586909D02134}" destId="{DD5EB663-6B58-422C-B26F-2BA20D710E4E}" srcOrd="1" destOrd="0" presId="urn:microsoft.com/office/officeart/2005/8/layout/hList1"/>
    <dgm:cxn modelId="{51671D57-E772-4C46-A2BF-E5E40FE9C084}" type="presParOf" srcId="{1274B34E-0E00-465E-B944-A6090B5A9CE3}" destId="{E8C117A1-CDA0-4F54-B0BF-9D83463AE74B}" srcOrd="3" destOrd="0" presId="urn:microsoft.com/office/officeart/2005/8/layout/hList1"/>
    <dgm:cxn modelId="{94B43144-42AA-424A-ADB4-76A49A39D190}" type="presParOf" srcId="{1274B34E-0E00-465E-B944-A6090B5A9CE3}" destId="{C73EC4DB-1F1E-4310-A175-D092C146A045}" srcOrd="4" destOrd="0" presId="urn:microsoft.com/office/officeart/2005/8/layout/hList1"/>
    <dgm:cxn modelId="{C4C80588-5F40-416D-A24F-7411EF76E129}" type="presParOf" srcId="{C73EC4DB-1F1E-4310-A175-D092C146A045}" destId="{8D053F29-1EF4-4A46-A722-47E04297C948}" srcOrd="0" destOrd="0" presId="urn:microsoft.com/office/officeart/2005/8/layout/hList1"/>
    <dgm:cxn modelId="{FC6179E3-12B7-471C-98C9-1733BB41916B}" type="presParOf" srcId="{C73EC4DB-1F1E-4310-A175-D092C146A045}" destId="{898E9ED8-B5CF-45C4-988C-4CD9776E969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4016A1-E549-4972-8CBE-84444124B29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64192304-D5F7-4DE3-B8F9-612024D14270}">
      <dgm:prSet/>
      <dgm:spPr/>
      <dgm:t>
        <a:bodyPr/>
        <a:lstStyle/>
        <a:p>
          <a:r>
            <a:rPr lang="en-US" dirty="0"/>
            <a:t>Abuse, neglect, exploitation</a:t>
          </a:r>
        </a:p>
      </dgm:t>
    </dgm:pt>
    <dgm:pt modelId="{6ECAD556-E250-46CE-B457-84FCA0DAFE06}" type="parTrans" cxnId="{7CECC2B8-545C-4EEA-8F51-BD93FA800E49}">
      <dgm:prSet/>
      <dgm:spPr/>
      <dgm:t>
        <a:bodyPr/>
        <a:lstStyle/>
        <a:p>
          <a:endParaRPr lang="en-US"/>
        </a:p>
      </dgm:t>
    </dgm:pt>
    <dgm:pt modelId="{1FD971BD-DD57-4200-8ED7-DABDDE7F28E6}" type="sibTrans" cxnId="{7CECC2B8-545C-4EEA-8F51-BD93FA800E49}">
      <dgm:prSet/>
      <dgm:spPr/>
      <dgm:t>
        <a:bodyPr/>
        <a:lstStyle/>
        <a:p>
          <a:endParaRPr lang="en-US"/>
        </a:p>
      </dgm:t>
    </dgm:pt>
    <dgm:pt modelId="{7EA47AF2-07B9-4B2A-854D-20B6380F9FA3}">
      <dgm:prSet/>
      <dgm:spPr/>
      <dgm:t>
        <a:bodyPr/>
        <a:lstStyle/>
        <a:p>
          <a:r>
            <a:rPr lang="en-US" dirty="0"/>
            <a:t>“School-to-guardianship pipeline”</a:t>
          </a:r>
        </a:p>
      </dgm:t>
    </dgm:pt>
    <dgm:pt modelId="{ED94787A-282A-4158-BBB6-89CFCC850111}" type="parTrans" cxnId="{E16AB948-2221-4A31-A5BD-D1F6DD480694}">
      <dgm:prSet/>
      <dgm:spPr/>
      <dgm:t>
        <a:bodyPr/>
        <a:lstStyle/>
        <a:p>
          <a:endParaRPr lang="en-US"/>
        </a:p>
      </dgm:t>
    </dgm:pt>
    <dgm:pt modelId="{C7891899-36D1-4A99-87D7-2B049592BA9E}" type="sibTrans" cxnId="{E16AB948-2221-4A31-A5BD-D1F6DD480694}">
      <dgm:prSet/>
      <dgm:spPr/>
      <dgm:t>
        <a:bodyPr/>
        <a:lstStyle/>
        <a:p>
          <a:endParaRPr lang="en-US"/>
        </a:p>
      </dgm:t>
    </dgm:pt>
    <dgm:pt modelId="{A7184851-AB5C-4C70-BC14-ADFC76C6397E}">
      <dgm:prSet/>
      <dgm:spPr/>
      <dgm:t>
        <a:bodyPr/>
        <a:lstStyle/>
        <a:p>
          <a:r>
            <a:rPr lang="en-US" dirty="0"/>
            <a:t>Fear</a:t>
          </a:r>
        </a:p>
      </dgm:t>
    </dgm:pt>
    <dgm:pt modelId="{4E91A501-2C3A-41A8-A8AC-030E2D52B30E}" type="parTrans" cxnId="{3A97A7DF-CA54-4448-9ECF-9D13BD0F3138}">
      <dgm:prSet/>
      <dgm:spPr/>
      <dgm:t>
        <a:bodyPr/>
        <a:lstStyle/>
        <a:p>
          <a:endParaRPr lang="en-US"/>
        </a:p>
      </dgm:t>
    </dgm:pt>
    <dgm:pt modelId="{52C85FC6-1EC8-4B2B-A5ED-ABCD84A11A13}" type="sibTrans" cxnId="{3A97A7DF-CA54-4448-9ECF-9D13BD0F3138}">
      <dgm:prSet/>
      <dgm:spPr/>
      <dgm:t>
        <a:bodyPr/>
        <a:lstStyle/>
        <a:p>
          <a:endParaRPr lang="en-US"/>
        </a:p>
      </dgm:t>
    </dgm:pt>
    <dgm:pt modelId="{D57B79D9-3B20-45F3-A050-BF371E7F2DFD}">
      <dgm:prSet/>
      <dgm:spPr/>
      <dgm:t>
        <a:bodyPr/>
        <a:lstStyle/>
        <a:p>
          <a:r>
            <a:rPr lang="en-US" dirty="0"/>
            <a:t>Bias </a:t>
          </a:r>
        </a:p>
      </dgm:t>
    </dgm:pt>
    <dgm:pt modelId="{DF56D60D-6785-42F7-B642-9CB80C7A19D9}" type="parTrans" cxnId="{070C1C30-325F-4EDA-8DAE-6E1E76AD106A}">
      <dgm:prSet/>
      <dgm:spPr/>
      <dgm:t>
        <a:bodyPr/>
        <a:lstStyle/>
        <a:p>
          <a:endParaRPr lang="en-US"/>
        </a:p>
      </dgm:t>
    </dgm:pt>
    <dgm:pt modelId="{CE70ABF3-2671-4FF6-AC52-9FBF943E9221}" type="sibTrans" cxnId="{070C1C30-325F-4EDA-8DAE-6E1E76AD106A}">
      <dgm:prSet/>
      <dgm:spPr/>
      <dgm:t>
        <a:bodyPr/>
        <a:lstStyle/>
        <a:p>
          <a:endParaRPr lang="en-US"/>
        </a:p>
      </dgm:t>
    </dgm:pt>
    <dgm:pt modelId="{6477D455-466F-402B-B43D-FED09B0F7D28}">
      <dgm:prSet/>
      <dgm:spPr/>
      <dgm:t>
        <a:bodyPr/>
        <a:lstStyle/>
        <a:p>
          <a:r>
            <a:rPr lang="en-US" dirty="0"/>
            <a:t>Family conflict</a:t>
          </a:r>
        </a:p>
      </dgm:t>
    </dgm:pt>
    <dgm:pt modelId="{69B96FC4-5644-4DD2-A916-8C7E68A1E1DC}" type="parTrans" cxnId="{3E7FA4F7-4517-479D-9294-022CE6BA1029}">
      <dgm:prSet/>
      <dgm:spPr/>
      <dgm:t>
        <a:bodyPr/>
        <a:lstStyle/>
        <a:p>
          <a:endParaRPr lang="en-US"/>
        </a:p>
      </dgm:t>
    </dgm:pt>
    <dgm:pt modelId="{A62D48A1-538A-4C16-B833-58BAFCBE71F9}" type="sibTrans" cxnId="{3E7FA4F7-4517-479D-9294-022CE6BA1029}">
      <dgm:prSet/>
      <dgm:spPr/>
      <dgm:t>
        <a:bodyPr/>
        <a:lstStyle/>
        <a:p>
          <a:endParaRPr lang="en-US"/>
        </a:p>
      </dgm:t>
    </dgm:pt>
    <dgm:pt modelId="{56DFC9FF-DE2D-4EDB-AB5D-01C06EBF98A2}" type="pres">
      <dgm:prSet presAssocID="{DF4016A1-E549-4972-8CBE-84444124B29C}" presName="Name0" presStyleCnt="0">
        <dgm:presLayoutVars>
          <dgm:chMax val="7"/>
          <dgm:chPref val="7"/>
          <dgm:dir/>
        </dgm:presLayoutVars>
      </dgm:prSet>
      <dgm:spPr/>
    </dgm:pt>
    <dgm:pt modelId="{F170E4BA-3E9E-437C-8164-F154EC9FDF78}" type="pres">
      <dgm:prSet presAssocID="{DF4016A1-E549-4972-8CBE-84444124B29C}" presName="Name1" presStyleCnt="0"/>
      <dgm:spPr/>
    </dgm:pt>
    <dgm:pt modelId="{9284D6F7-EC43-449D-85D3-D9BF3E861045}" type="pres">
      <dgm:prSet presAssocID="{DF4016A1-E549-4972-8CBE-84444124B29C}" presName="cycle" presStyleCnt="0"/>
      <dgm:spPr/>
    </dgm:pt>
    <dgm:pt modelId="{7E48FADD-18DD-4B02-8463-D23171382717}" type="pres">
      <dgm:prSet presAssocID="{DF4016A1-E549-4972-8CBE-84444124B29C}" presName="srcNode" presStyleLbl="node1" presStyleIdx="0" presStyleCnt="5"/>
      <dgm:spPr/>
    </dgm:pt>
    <dgm:pt modelId="{F964DBC8-2722-450D-A505-D19D7CFB0B43}" type="pres">
      <dgm:prSet presAssocID="{DF4016A1-E549-4972-8CBE-84444124B29C}" presName="conn" presStyleLbl="parChTrans1D2" presStyleIdx="0" presStyleCnt="1"/>
      <dgm:spPr/>
    </dgm:pt>
    <dgm:pt modelId="{D8DC0480-354F-4BBE-8CA8-FD51B13785B7}" type="pres">
      <dgm:prSet presAssocID="{DF4016A1-E549-4972-8CBE-84444124B29C}" presName="extraNode" presStyleLbl="node1" presStyleIdx="0" presStyleCnt="5"/>
      <dgm:spPr/>
    </dgm:pt>
    <dgm:pt modelId="{B70D60BD-CE16-48C8-8952-46B7E209A936}" type="pres">
      <dgm:prSet presAssocID="{DF4016A1-E549-4972-8CBE-84444124B29C}" presName="dstNode" presStyleLbl="node1" presStyleIdx="0" presStyleCnt="5"/>
      <dgm:spPr/>
    </dgm:pt>
    <dgm:pt modelId="{2DCF510E-C2E2-403B-B3B9-53FD227B908C}" type="pres">
      <dgm:prSet presAssocID="{64192304-D5F7-4DE3-B8F9-612024D14270}" presName="text_1" presStyleLbl="node1" presStyleIdx="0" presStyleCnt="5">
        <dgm:presLayoutVars>
          <dgm:bulletEnabled val="1"/>
        </dgm:presLayoutVars>
      </dgm:prSet>
      <dgm:spPr/>
    </dgm:pt>
    <dgm:pt modelId="{F0975CC0-A681-4156-8352-3210F4CEDDF6}" type="pres">
      <dgm:prSet presAssocID="{64192304-D5F7-4DE3-B8F9-612024D14270}" presName="accent_1" presStyleCnt="0"/>
      <dgm:spPr/>
    </dgm:pt>
    <dgm:pt modelId="{C31C9DA3-A583-46B0-A6E8-B73EE94A2A3E}" type="pres">
      <dgm:prSet presAssocID="{64192304-D5F7-4DE3-B8F9-612024D14270}" presName="accentRepeatNode" presStyleLbl="solidFgAcc1" presStyleIdx="0" presStyleCnt="5"/>
      <dgm:spPr/>
    </dgm:pt>
    <dgm:pt modelId="{9168F79D-5160-497C-A535-C460950DF612}" type="pres">
      <dgm:prSet presAssocID="{6477D455-466F-402B-B43D-FED09B0F7D28}" presName="text_2" presStyleLbl="node1" presStyleIdx="1" presStyleCnt="5">
        <dgm:presLayoutVars>
          <dgm:bulletEnabled val="1"/>
        </dgm:presLayoutVars>
      </dgm:prSet>
      <dgm:spPr/>
    </dgm:pt>
    <dgm:pt modelId="{5A456668-6254-4359-B6B7-1F068EADA968}" type="pres">
      <dgm:prSet presAssocID="{6477D455-466F-402B-B43D-FED09B0F7D28}" presName="accent_2" presStyleCnt="0"/>
      <dgm:spPr/>
    </dgm:pt>
    <dgm:pt modelId="{DAB43596-D3CC-4A9E-A10D-0F7831919FB8}" type="pres">
      <dgm:prSet presAssocID="{6477D455-466F-402B-B43D-FED09B0F7D28}" presName="accentRepeatNode" presStyleLbl="solidFgAcc1" presStyleIdx="1" presStyleCnt="5"/>
      <dgm:spPr/>
    </dgm:pt>
    <dgm:pt modelId="{7267D0E9-745E-4B9E-A754-ADBD636FA4C6}" type="pres">
      <dgm:prSet presAssocID="{7EA47AF2-07B9-4B2A-854D-20B6380F9FA3}" presName="text_3" presStyleLbl="node1" presStyleIdx="2" presStyleCnt="5">
        <dgm:presLayoutVars>
          <dgm:bulletEnabled val="1"/>
        </dgm:presLayoutVars>
      </dgm:prSet>
      <dgm:spPr/>
    </dgm:pt>
    <dgm:pt modelId="{292EA679-2089-4CC9-ABD4-2C09EBE0C6DF}" type="pres">
      <dgm:prSet presAssocID="{7EA47AF2-07B9-4B2A-854D-20B6380F9FA3}" presName="accent_3" presStyleCnt="0"/>
      <dgm:spPr/>
    </dgm:pt>
    <dgm:pt modelId="{0B0AB4F5-FDDE-4FCC-BCEB-FF755A2ED70B}" type="pres">
      <dgm:prSet presAssocID="{7EA47AF2-07B9-4B2A-854D-20B6380F9FA3}" presName="accentRepeatNode" presStyleLbl="solidFgAcc1" presStyleIdx="2" presStyleCnt="5"/>
      <dgm:spPr/>
    </dgm:pt>
    <dgm:pt modelId="{33F8E36C-50DC-42E5-B8BD-6E75BF016CF9}" type="pres">
      <dgm:prSet presAssocID="{A7184851-AB5C-4C70-BC14-ADFC76C6397E}" presName="text_4" presStyleLbl="node1" presStyleIdx="3" presStyleCnt="5">
        <dgm:presLayoutVars>
          <dgm:bulletEnabled val="1"/>
        </dgm:presLayoutVars>
      </dgm:prSet>
      <dgm:spPr/>
    </dgm:pt>
    <dgm:pt modelId="{66827E4E-BC14-49BD-938C-0A9C2ED8E381}" type="pres">
      <dgm:prSet presAssocID="{A7184851-AB5C-4C70-BC14-ADFC76C6397E}" presName="accent_4" presStyleCnt="0"/>
      <dgm:spPr/>
    </dgm:pt>
    <dgm:pt modelId="{67DBAFF2-0035-4353-8D2D-8C335FB88BBB}" type="pres">
      <dgm:prSet presAssocID="{A7184851-AB5C-4C70-BC14-ADFC76C6397E}" presName="accentRepeatNode" presStyleLbl="solidFgAcc1" presStyleIdx="3" presStyleCnt="5"/>
      <dgm:spPr/>
    </dgm:pt>
    <dgm:pt modelId="{105E1355-A2C2-44C0-8D02-7D5A67567566}" type="pres">
      <dgm:prSet presAssocID="{D57B79D9-3B20-45F3-A050-BF371E7F2DFD}" presName="text_5" presStyleLbl="node1" presStyleIdx="4" presStyleCnt="5">
        <dgm:presLayoutVars>
          <dgm:bulletEnabled val="1"/>
        </dgm:presLayoutVars>
      </dgm:prSet>
      <dgm:spPr/>
    </dgm:pt>
    <dgm:pt modelId="{C3AE3241-A1D5-400D-8212-73F09CC6C92E}" type="pres">
      <dgm:prSet presAssocID="{D57B79D9-3B20-45F3-A050-BF371E7F2DFD}" presName="accent_5" presStyleCnt="0"/>
      <dgm:spPr/>
    </dgm:pt>
    <dgm:pt modelId="{F576573A-FA30-4D4D-997F-E69977E08338}" type="pres">
      <dgm:prSet presAssocID="{D57B79D9-3B20-45F3-A050-BF371E7F2DFD}" presName="accentRepeatNode" presStyleLbl="solidFgAcc1" presStyleIdx="4" presStyleCnt="5"/>
      <dgm:spPr/>
    </dgm:pt>
  </dgm:ptLst>
  <dgm:cxnLst>
    <dgm:cxn modelId="{7A274703-A529-4F34-B0BF-7C3FE5E53C0E}" type="presOf" srcId="{64192304-D5F7-4DE3-B8F9-612024D14270}" destId="{2DCF510E-C2E2-403B-B3B9-53FD227B908C}" srcOrd="0" destOrd="0" presId="urn:microsoft.com/office/officeart/2008/layout/VerticalCurvedList"/>
    <dgm:cxn modelId="{CCC4502E-FF8C-4CF0-B847-75046C853996}" type="presOf" srcId="{A7184851-AB5C-4C70-BC14-ADFC76C6397E}" destId="{33F8E36C-50DC-42E5-B8BD-6E75BF016CF9}" srcOrd="0" destOrd="0" presId="urn:microsoft.com/office/officeart/2008/layout/VerticalCurvedList"/>
    <dgm:cxn modelId="{070C1C30-325F-4EDA-8DAE-6E1E76AD106A}" srcId="{DF4016A1-E549-4972-8CBE-84444124B29C}" destId="{D57B79D9-3B20-45F3-A050-BF371E7F2DFD}" srcOrd="4" destOrd="0" parTransId="{DF56D60D-6785-42F7-B642-9CB80C7A19D9}" sibTransId="{CE70ABF3-2671-4FF6-AC52-9FBF943E9221}"/>
    <dgm:cxn modelId="{F9C54C3F-C998-4E56-887E-127E7063FD98}" type="presOf" srcId="{DF4016A1-E549-4972-8CBE-84444124B29C}" destId="{56DFC9FF-DE2D-4EDB-AB5D-01C06EBF98A2}" srcOrd="0" destOrd="0" presId="urn:microsoft.com/office/officeart/2008/layout/VerticalCurvedList"/>
    <dgm:cxn modelId="{E16AB948-2221-4A31-A5BD-D1F6DD480694}" srcId="{DF4016A1-E549-4972-8CBE-84444124B29C}" destId="{7EA47AF2-07B9-4B2A-854D-20B6380F9FA3}" srcOrd="2" destOrd="0" parTransId="{ED94787A-282A-4158-BBB6-89CFCC850111}" sibTransId="{C7891899-36D1-4A99-87D7-2B049592BA9E}"/>
    <dgm:cxn modelId="{4C8F3E6D-6570-46AB-ABA6-96CAB9789BD6}" type="presOf" srcId="{1FD971BD-DD57-4200-8ED7-DABDDE7F28E6}" destId="{F964DBC8-2722-450D-A505-D19D7CFB0B43}" srcOrd="0" destOrd="0" presId="urn:microsoft.com/office/officeart/2008/layout/VerticalCurvedList"/>
    <dgm:cxn modelId="{7CECC2B8-545C-4EEA-8F51-BD93FA800E49}" srcId="{DF4016A1-E549-4972-8CBE-84444124B29C}" destId="{64192304-D5F7-4DE3-B8F9-612024D14270}" srcOrd="0" destOrd="0" parTransId="{6ECAD556-E250-46CE-B457-84FCA0DAFE06}" sibTransId="{1FD971BD-DD57-4200-8ED7-DABDDE7F28E6}"/>
    <dgm:cxn modelId="{09F64EC0-AD4F-4120-9AF3-CCD3A0B840AC}" type="presOf" srcId="{D57B79D9-3B20-45F3-A050-BF371E7F2DFD}" destId="{105E1355-A2C2-44C0-8D02-7D5A67567566}" srcOrd="0" destOrd="0" presId="urn:microsoft.com/office/officeart/2008/layout/VerticalCurvedList"/>
    <dgm:cxn modelId="{A23CAFCE-9235-4EB0-977A-B0E85E010B3E}" type="presOf" srcId="{7EA47AF2-07B9-4B2A-854D-20B6380F9FA3}" destId="{7267D0E9-745E-4B9E-A754-ADBD636FA4C6}" srcOrd="0" destOrd="0" presId="urn:microsoft.com/office/officeart/2008/layout/VerticalCurvedList"/>
    <dgm:cxn modelId="{3A97A7DF-CA54-4448-9ECF-9D13BD0F3138}" srcId="{DF4016A1-E549-4972-8CBE-84444124B29C}" destId="{A7184851-AB5C-4C70-BC14-ADFC76C6397E}" srcOrd="3" destOrd="0" parTransId="{4E91A501-2C3A-41A8-A8AC-030E2D52B30E}" sibTransId="{52C85FC6-1EC8-4B2B-A5ED-ABCD84A11A13}"/>
    <dgm:cxn modelId="{1F0425E9-098D-482A-9D09-27CF5B02C906}" type="presOf" srcId="{6477D455-466F-402B-B43D-FED09B0F7D28}" destId="{9168F79D-5160-497C-A535-C460950DF612}" srcOrd="0" destOrd="0" presId="urn:microsoft.com/office/officeart/2008/layout/VerticalCurvedList"/>
    <dgm:cxn modelId="{3E7FA4F7-4517-479D-9294-022CE6BA1029}" srcId="{DF4016A1-E549-4972-8CBE-84444124B29C}" destId="{6477D455-466F-402B-B43D-FED09B0F7D28}" srcOrd="1" destOrd="0" parTransId="{69B96FC4-5644-4DD2-A916-8C7E68A1E1DC}" sibTransId="{A62D48A1-538A-4C16-B833-58BAFCBE71F9}"/>
    <dgm:cxn modelId="{2E2E68FE-2CA0-44C9-9121-2D092DCA60C1}" type="presParOf" srcId="{56DFC9FF-DE2D-4EDB-AB5D-01C06EBF98A2}" destId="{F170E4BA-3E9E-437C-8164-F154EC9FDF78}" srcOrd="0" destOrd="0" presId="urn:microsoft.com/office/officeart/2008/layout/VerticalCurvedList"/>
    <dgm:cxn modelId="{0AEBCAFA-236F-48EC-B075-05BC4A20024A}" type="presParOf" srcId="{F170E4BA-3E9E-437C-8164-F154EC9FDF78}" destId="{9284D6F7-EC43-449D-85D3-D9BF3E861045}" srcOrd="0" destOrd="0" presId="urn:microsoft.com/office/officeart/2008/layout/VerticalCurvedList"/>
    <dgm:cxn modelId="{48CC71C3-DFAF-488A-80E8-DEFC9722E6F4}" type="presParOf" srcId="{9284D6F7-EC43-449D-85D3-D9BF3E861045}" destId="{7E48FADD-18DD-4B02-8463-D23171382717}" srcOrd="0" destOrd="0" presId="urn:microsoft.com/office/officeart/2008/layout/VerticalCurvedList"/>
    <dgm:cxn modelId="{51ABBDCD-0A91-48BE-A6DE-457BAA44EAE6}" type="presParOf" srcId="{9284D6F7-EC43-449D-85D3-D9BF3E861045}" destId="{F964DBC8-2722-450D-A505-D19D7CFB0B43}" srcOrd="1" destOrd="0" presId="urn:microsoft.com/office/officeart/2008/layout/VerticalCurvedList"/>
    <dgm:cxn modelId="{083A8BEA-5E5D-434F-8AFE-00A8024FBB8C}" type="presParOf" srcId="{9284D6F7-EC43-449D-85D3-D9BF3E861045}" destId="{D8DC0480-354F-4BBE-8CA8-FD51B13785B7}" srcOrd="2" destOrd="0" presId="urn:microsoft.com/office/officeart/2008/layout/VerticalCurvedList"/>
    <dgm:cxn modelId="{BEAD1A9C-A8F4-4256-9654-A537E4EC8E59}" type="presParOf" srcId="{9284D6F7-EC43-449D-85D3-D9BF3E861045}" destId="{B70D60BD-CE16-48C8-8952-46B7E209A936}" srcOrd="3" destOrd="0" presId="urn:microsoft.com/office/officeart/2008/layout/VerticalCurvedList"/>
    <dgm:cxn modelId="{A23FA5B2-8E99-4D88-95E9-D5A1DA6C13F3}" type="presParOf" srcId="{F170E4BA-3E9E-437C-8164-F154EC9FDF78}" destId="{2DCF510E-C2E2-403B-B3B9-53FD227B908C}" srcOrd="1" destOrd="0" presId="urn:microsoft.com/office/officeart/2008/layout/VerticalCurvedList"/>
    <dgm:cxn modelId="{63CEC35F-ACB1-42A8-88F4-6C79D83ACE4C}" type="presParOf" srcId="{F170E4BA-3E9E-437C-8164-F154EC9FDF78}" destId="{F0975CC0-A681-4156-8352-3210F4CEDDF6}" srcOrd="2" destOrd="0" presId="urn:microsoft.com/office/officeart/2008/layout/VerticalCurvedList"/>
    <dgm:cxn modelId="{BE069D0C-FC6B-4197-901B-10FBA9978D74}" type="presParOf" srcId="{F0975CC0-A681-4156-8352-3210F4CEDDF6}" destId="{C31C9DA3-A583-46B0-A6E8-B73EE94A2A3E}" srcOrd="0" destOrd="0" presId="urn:microsoft.com/office/officeart/2008/layout/VerticalCurvedList"/>
    <dgm:cxn modelId="{528677E0-7796-4A24-B9F5-D038935918C1}" type="presParOf" srcId="{F170E4BA-3E9E-437C-8164-F154EC9FDF78}" destId="{9168F79D-5160-497C-A535-C460950DF612}" srcOrd="3" destOrd="0" presId="urn:microsoft.com/office/officeart/2008/layout/VerticalCurvedList"/>
    <dgm:cxn modelId="{78FF1906-B025-41BB-969E-F66E81632AF0}" type="presParOf" srcId="{F170E4BA-3E9E-437C-8164-F154EC9FDF78}" destId="{5A456668-6254-4359-B6B7-1F068EADA968}" srcOrd="4" destOrd="0" presId="urn:microsoft.com/office/officeart/2008/layout/VerticalCurvedList"/>
    <dgm:cxn modelId="{7280AE9E-59BF-473F-8C9A-3429C53CD896}" type="presParOf" srcId="{5A456668-6254-4359-B6B7-1F068EADA968}" destId="{DAB43596-D3CC-4A9E-A10D-0F7831919FB8}" srcOrd="0" destOrd="0" presId="urn:microsoft.com/office/officeart/2008/layout/VerticalCurvedList"/>
    <dgm:cxn modelId="{8E90A785-BA7C-4171-BC16-AA54EAEDEEB3}" type="presParOf" srcId="{F170E4BA-3E9E-437C-8164-F154EC9FDF78}" destId="{7267D0E9-745E-4B9E-A754-ADBD636FA4C6}" srcOrd="5" destOrd="0" presId="urn:microsoft.com/office/officeart/2008/layout/VerticalCurvedList"/>
    <dgm:cxn modelId="{92EF911A-2E9A-4F47-AAC1-DC2D5E90F2F1}" type="presParOf" srcId="{F170E4BA-3E9E-437C-8164-F154EC9FDF78}" destId="{292EA679-2089-4CC9-ABD4-2C09EBE0C6DF}" srcOrd="6" destOrd="0" presId="urn:microsoft.com/office/officeart/2008/layout/VerticalCurvedList"/>
    <dgm:cxn modelId="{C9BB5F27-0388-46BC-A510-FCCB315CC30F}" type="presParOf" srcId="{292EA679-2089-4CC9-ABD4-2C09EBE0C6DF}" destId="{0B0AB4F5-FDDE-4FCC-BCEB-FF755A2ED70B}" srcOrd="0" destOrd="0" presId="urn:microsoft.com/office/officeart/2008/layout/VerticalCurvedList"/>
    <dgm:cxn modelId="{BA0EDC58-D735-49EE-84E7-24B4D38B7702}" type="presParOf" srcId="{F170E4BA-3E9E-437C-8164-F154EC9FDF78}" destId="{33F8E36C-50DC-42E5-B8BD-6E75BF016CF9}" srcOrd="7" destOrd="0" presId="urn:microsoft.com/office/officeart/2008/layout/VerticalCurvedList"/>
    <dgm:cxn modelId="{4A80DA46-0588-4D9E-89A9-1AF0731AD993}" type="presParOf" srcId="{F170E4BA-3E9E-437C-8164-F154EC9FDF78}" destId="{66827E4E-BC14-49BD-938C-0A9C2ED8E381}" srcOrd="8" destOrd="0" presId="urn:microsoft.com/office/officeart/2008/layout/VerticalCurvedList"/>
    <dgm:cxn modelId="{F79CBEAB-674F-4F9A-A8CA-CFA5A9C705C6}" type="presParOf" srcId="{66827E4E-BC14-49BD-938C-0A9C2ED8E381}" destId="{67DBAFF2-0035-4353-8D2D-8C335FB88BBB}" srcOrd="0" destOrd="0" presId="urn:microsoft.com/office/officeart/2008/layout/VerticalCurvedList"/>
    <dgm:cxn modelId="{3E1D69C6-386C-4FE6-A7BC-D3138912B75C}" type="presParOf" srcId="{F170E4BA-3E9E-437C-8164-F154EC9FDF78}" destId="{105E1355-A2C2-44C0-8D02-7D5A67567566}" srcOrd="9" destOrd="0" presId="urn:microsoft.com/office/officeart/2008/layout/VerticalCurvedList"/>
    <dgm:cxn modelId="{4C07268C-1B06-4073-9BBC-0E533D02A960}" type="presParOf" srcId="{F170E4BA-3E9E-437C-8164-F154EC9FDF78}" destId="{C3AE3241-A1D5-400D-8212-73F09CC6C92E}" srcOrd="10" destOrd="0" presId="urn:microsoft.com/office/officeart/2008/layout/VerticalCurvedList"/>
    <dgm:cxn modelId="{760B3B75-A9C3-413E-A7FB-0FEBAF76F99B}" type="presParOf" srcId="{C3AE3241-A1D5-400D-8212-73F09CC6C92E}" destId="{F576573A-FA30-4D4D-997F-E69977E0833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26252F-1846-478E-9E87-8EFDC18918A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E74E360B-B9C3-470C-8CA2-1E18EF8B8E69}">
      <dgm:prSet/>
      <dgm:spPr/>
      <dgm:t>
        <a:bodyPr/>
        <a:lstStyle/>
        <a:p>
          <a:r>
            <a:rPr lang="en-US" b="1" dirty="0"/>
            <a:t>Need for education</a:t>
          </a:r>
          <a:endParaRPr lang="en-US" dirty="0"/>
        </a:p>
      </dgm:t>
    </dgm:pt>
    <dgm:pt modelId="{C6D33E19-419C-4A88-AF48-064A698DF72F}" type="parTrans" cxnId="{0E65F329-8B57-4619-852F-6E6DBBD6B49D}">
      <dgm:prSet/>
      <dgm:spPr/>
      <dgm:t>
        <a:bodyPr/>
        <a:lstStyle/>
        <a:p>
          <a:endParaRPr lang="en-US"/>
        </a:p>
      </dgm:t>
    </dgm:pt>
    <dgm:pt modelId="{67E85163-244F-4927-BA03-941BB468DD66}" type="sibTrans" cxnId="{0E65F329-8B57-4619-852F-6E6DBBD6B49D}">
      <dgm:prSet/>
      <dgm:spPr/>
      <dgm:t>
        <a:bodyPr/>
        <a:lstStyle/>
        <a:p>
          <a:endParaRPr lang="en-US"/>
        </a:p>
      </dgm:t>
    </dgm:pt>
    <dgm:pt modelId="{A494B5D6-036A-4493-A5FE-189215EF681A}">
      <dgm:prSet/>
      <dgm:spPr/>
      <dgm:t>
        <a:bodyPr/>
        <a:lstStyle/>
        <a:p>
          <a:r>
            <a:rPr lang="en-US" dirty="0"/>
            <a:t>Alternatives to guardianship </a:t>
          </a:r>
        </a:p>
      </dgm:t>
    </dgm:pt>
    <dgm:pt modelId="{341B4C90-CDFA-4A07-BDB3-A57BF7CF6680}" type="parTrans" cxnId="{F39BAED6-A609-43C2-961C-42D697AA0BC1}">
      <dgm:prSet/>
      <dgm:spPr/>
      <dgm:t>
        <a:bodyPr/>
        <a:lstStyle/>
        <a:p>
          <a:endParaRPr lang="en-US"/>
        </a:p>
      </dgm:t>
    </dgm:pt>
    <dgm:pt modelId="{EDC39DFA-AB13-4B84-AC27-DE3EA9EC42CD}" type="sibTrans" cxnId="{F39BAED6-A609-43C2-961C-42D697AA0BC1}">
      <dgm:prSet/>
      <dgm:spPr/>
      <dgm:t>
        <a:bodyPr/>
        <a:lstStyle/>
        <a:p>
          <a:endParaRPr lang="en-US"/>
        </a:p>
      </dgm:t>
    </dgm:pt>
    <dgm:pt modelId="{1B5D5138-7DFC-4B2A-B56B-77BE581A0989}">
      <dgm:prSet/>
      <dgm:spPr/>
      <dgm:t>
        <a:bodyPr/>
        <a:lstStyle/>
        <a:p>
          <a:r>
            <a:rPr lang="en-US" dirty="0"/>
            <a:t>Supports &amp; accommodations</a:t>
          </a:r>
        </a:p>
      </dgm:t>
    </dgm:pt>
    <dgm:pt modelId="{98C749BA-DD36-41DB-8EA8-0A752B0938D1}" type="parTrans" cxnId="{B5BA9234-BCDC-4ECA-BC03-7F84C46979DD}">
      <dgm:prSet/>
      <dgm:spPr/>
      <dgm:t>
        <a:bodyPr/>
        <a:lstStyle/>
        <a:p>
          <a:endParaRPr lang="en-US"/>
        </a:p>
      </dgm:t>
    </dgm:pt>
    <dgm:pt modelId="{3CBD9422-F9BE-4B65-A1E1-7E7A78B55DCC}" type="sibTrans" cxnId="{B5BA9234-BCDC-4ECA-BC03-7F84C46979DD}">
      <dgm:prSet/>
      <dgm:spPr/>
      <dgm:t>
        <a:bodyPr/>
        <a:lstStyle/>
        <a:p>
          <a:endParaRPr lang="en-US"/>
        </a:p>
      </dgm:t>
    </dgm:pt>
    <dgm:pt modelId="{95235A6E-BBE1-45BE-BB63-12F2CF0EF981}">
      <dgm:prSet/>
      <dgm:spPr/>
      <dgm:t>
        <a:bodyPr/>
        <a:lstStyle/>
        <a:p>
          <a:r>
            <a:rPr lang="en-US" dirty="0"/>
            <a:t>Representation of respondents and persons subject to guardianship</a:t>
          </a:r>
        </a:p>
      </dgm:t>
    </dgm:pt>
    <dgm:pt modelId="{5EAFD9A0-8C1F-44F4-9EAF-877526795083}" type="parTrans" cxnId="{52134524-25E2-4F40-BE4D-09D88E87E579}">
      <dgm:prSet/>
      <dgm:spPr/>
      <dgm:t>
        <a:bodyPr/>
        <a:lstStyle/>
        <a:p>
          <a:endParaRPr lang="en-US"/>
        </a:p>
      </dgm:t>
    </dgm:pt>
    <dgm:pt modelId="{6F4616F6-66C3-40EA-9166-1503AF3DD063}" type="sibTrans" cxnId="{52134524-25E2-4F40-BE4D-09D88E87E579}">
      <dgm:prSet/>
      <dgm:spPr/>
      <dgm:t>
        <a:bodyPr/>
        <a:lstStyle/>
        <a:p>
          <a:endParaRPr lang="en-US"/>
        </a:p>
      </dgm:t>
    </dgm:pt>
    <dgm:pt modelId="{38832D94-EDCA-4CA8-8C57-FFD82B2706AE}" type="pres">
      <dgm:prSet presAssocID="{1C26252F-1846-478E-9E87-8EFDC18918AA}" presName="linearFlow" presStyleCnt="0">
        <dgm:presLayoutVars>
          <dgm:dir/>
          <dgm:resizeHandles val="exact"/>
        </dgm:presLayoutVars>
      </dgm:prSet>
      <dgm:spPr/>
    </dgm:pt>
    <dgm:pt modelId="{CA524C38-9094-400F-80A9-1869E8915A7B}" type="pres">
      <dgm:prSet presAssocID="{E74E360B-B9C3-470C-8CA2-1E18EF8B8E69}" presName="composite" presStyleCnt="0"/>
      <dgm:spPr/>
    </dgm:pt>
    <dgm:pt modelId="{4E9BD19C-553A-4D4D-B63D-8273B9A82F1E}" type="pres">
      <dgm:prSet presAssocID="{E74E360B-B9C3-470C-8CA2-1E18EF8B8E69}"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assroom with solid fill"/>
        </a:ext>
      </dgm:extLst>
    </dgm:pt>
    <dgm:pt modelId="{1B97D2F6-6DE5-4182-B82A-35B4647FD07E}" type="pres">
      <dgm:prSet presAssocID="{E74E360B-B9C3-470C-8CA2-1E18EF8B8E69}" presName="txShp" presStyleLbl="node1" presStyleIdx="0" presStyleCnt="1">
        <dgm:presLayoutVars>
          <dgm:bulletEnabled val="1"/>
        </dgm:presLayoutVars>
      </dgm:prSet>
      <dgm:spPr/>
    </dgm:pt>
  </dgm:ptLst>
  <dgm:cxnLst>
    <dgm:cxn modelId="{64AF4806-FF03-4DA9-866D-C0C419424380}" type="presOf" srcId="{A494B5D6-036A-4493-A5FE-189215EF681A}" destId="{1B97D2F6-6DE5-4182-B82A-35B4647FD07E}" srcOrd="0" destOrd="1" presId="urn:microsoft.com/office/officeart/2005/8/layout/vList3"/>
    <dgm:cxn modelId="{52134524-25E2-4F40-BE4D-09D88E87E579}" srcId="{E74E360B-B9C3-470C-8CA2-1E18EF8B8E69}" destId="{95235A6E-BBE1-45BE-BB63-12F2CF0EF981}" srcOrd="2" destOrd="0" parTransId="{5EAFD9A0-8C1F-44F4-9EAF-877526795083}" sibTransId="{6F4616F6-66C3-40EA-9166-1503AF3DD063}"/>
    <dgm:cxn modelId="{0E65F329-8B57-4619-852F-6E6DBBD6B49D}" srcId="{1C26252F-1846-478E-9E87-8EFDC18918AA}" destId="{E74E360B-B9C3-470C-8CA2-1E18EF8B8E69}" srcOrd="0" destOrd="0" parTransId="{C6D33E19-419C-4A88-AF48-064A698DF72F}" sibTransId="{67E85163-244F-4927-BA03-941BB468DD66}"/>
    <dgm:cxn modelId="{B5BA9234-BCDC-4ECA-BC03-7F84C46979DD}" srcId="{E74E360B-B9C3-470C-8CA2-1E18EF8B8E69}" destId="{1B5D5138-7DFC-4B2A-B56B-77BE581A0989}" srcOrd="1" destOrd="0" parTransId="{98C749BA-DD36-41DB-8EA8-0A752B0938D1}" sibTransId="{3CBD9422-F9BE-4B65-A1E1-7E7A78B55DCC}"/>
    <dgm:cxn modelId="{D549BD69-1608-493A-B2AF-A3C51CC0B546}" type="presOf" srcId="{95235A6E-BBE1-45BE-BB63-12F2CF0EF981}" destId="{1B97D2F6-6DE5-4182-B82A-35B4647FD07E}" srcOrd="0" destOrd="3" presId="urn:microsoft.com/office/officeart/2005/8/layout/vList3"/>
    <dgm:cxn modelId="{4FB66E55-18E3-4922-94F2-2BE283448406}" type="presOf" srcId="{1C26252F-1846-478E-9E87-8EFDC18918AA}" destId="{38832D94-EDCA-4CA8-8C57-FFD82B2706AE}" srcOrd="0" destOrd="0" presId="urn:microsoft.com/office/officeart/2005/8/layout/vList3"/>
    <dgm:cxn modelId="{0B981C97-FFAD-4A67-8A32-6DF0309A3E37}" type="presOf" srcId="{E74E360B-B9C3-470C-8CA2-1E18EF8B8E69}" destId="{1B97D2F6-6DE5-4182-B82A-35B4647FD07E}" srcOrd="0" destOrd="0" presId="urn:microsoft.com/office/officeart/2005/8/layout/vList3"/>
    <dgm:cxn modelId="{F39BAED6-A609-43C2-961C-42D697AA0BC1}" srcId="{E74E360B-B9C3-470C-8CA2-1E18EF8B8E69}" destId="{A494B5D6-036A-4493-A5FE-189215EF681A}" srcOrd="0" destOrd="0" parTransId="{341B4C90-CDFA-4A07-BDB3-A57BF7CF6680}" sibTransId="{EDC39DFA-AB13-4B84-AC27-DE3EA9EC42CD}"/>
    <dgm:cxn modelId="{00DDF7FC-C57C-4A3F-BEE1-FC3BA742F270}" type="presOf" srcId="{1B5D5138-7DFC-4B2A-B56B-77BE581A0989}" destId="{1B97D2F6-6DE5-4182-B82A-35B4647FD07E}" srcOrd="0" destOrd="2" presId="urn:microsoft.com/office/officeart/2005/8/layout/vList3"/>
    <dgm:cxn modelId="{D7D5FBC8-68B0-41EE-B168-A3157F9BE224}" type="presParOf" srcId="{38832D94-EDCA-4CA8-8C57-FFD82B2706AE}" destId="{CA524C38-9094-400F-80A9-1869E8915A7B}" srcOrd="0" destOrd="0" presId="urn:microsoft.com/office/officeart/2005/8/layout/vList3"/>
    <dgm:cxn modelId="{3A312EA1-6B98-47EB-BEE7-44B10293805A}" type="presParOf" srcId="{CA524C38-9094-400F-80A9-1869E8915A7B}" destId="{4E9BD19C-553A-4D4D-B63D-8273B9A82F1E}" srcOrd="0" destOrd="0" presId="urn:microsoft.com/office/officeart/2005/8/layout/vList3"/>
    <dgm:cxn modelId="{F5D2D450-15F3-402D-B936-7FE6B26D034B}" type="presParOf" srcId="{CA524C38-9094-400F-80A9-1869E8915A7B}" destId="{1B97D2F6-6DE5-4182-B82A-35B4647FD07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23C78F-C57D-43E5-87F2-417BC02F187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317B86B-E3D0-4187-A0CD-9574FF733333}">
      <dgm:prSet/>
      <dgm:spPr/>
      <dgm:t>
        <a:bodyPr/>
        <a:lstStyle/>
        <a:p>
          <a:r>
            <a:rPr lang="en-US" b="1" dirty="0"/>
            <a:t>Capacity assessments </a:t>
          </a:r>
          <a:endParaRPr lang="en-US" dirty="0"/>
        </a:p>
      </dgm:t>
    </dgm:pt>
    <dgm:pt modelId="{A64C38F6-83D4-4069-A903-F99DE7FF843D}" type="parTrans" cxnId="{80E49401-9C65-4B6B-9EA5-C6E80AA8E4A9}">
      <dgm:prSet/>
      <dgm:spPr/>
      <dgm:t>
        <a:bodyPr/>
        <a:lstStyle/>
        <a:p>
          <a:endParaRPr lang="en-US"/>
        </a:p>
      </dgm:t>
    </dgm:pt>
    <dgm:pt modelId="{414A4525-FC7F-4780-8348-707697C9865C}" type="sibTrans" cxnId="{80E49401-9C65-4B6B-9EA5-C6E80AA8E4A9}">
      <dgm:prSet/>
      <dgm:spPr/>
      <dgm:t>
        <a:bodyPr/>
        <a:lstStyle/>
        <a:p>
          <a:endParaRPr lang="en-US"/>
        </a:p>
      </dgm:t>
    </dgm:pt>
    <dgm:pt modelId="{1C013CA5-1223-459F-BFAF-B7263C59D7F6}">
      <dgm:prSet/>
      <dgm:spPr/>
      <dgm:t>
        <a:bodyPr/>
        <a:lstStyle/>
        <a:p>
          <a:r>
            <a:rPr lang="en-US" dirty="0"/>
            <a:t>Limitations</a:t>
          </a:r>
        </a:p>
      </dgm:t>
    </dgm:pt>
    <dgm:pt modelId="{0CE9D1E5-C072-463C-8257-4A849C2286D2}" type="parTrans" cxnId="{30AA5010-2B03-4EF3-8E6F-CA07C4164C1F}">
      <dgm:prSet/>
      <dgm:spPr/>
      <dgm:t>
        <a:bodyPr/>
        <a:lstStyle/>
        <a:p>
          <a:endParaRPr lang="en-US"/>
        </a:p>
      </dgm:t>
    </dgm:pt>
    <dgm:pt modelId="{C7A01C38-F26A-4F47-B41D-FF416775D894}" type="sibTrans" cxnId="{30AA5010-2B03-4EF3-8E6F-CA07C4164C1F}">
      <dgm:prSet/>
      <dgm:spPr/>
      <dgm:t>
        <a:bodyPr/>
        <a:lstStyle/>
        <a:p>
          <a:endParaRPr lang="en-US"/>
        </a:p>
      </dgm:t>
    </dgm:pt>
    <dgm:pt modelId="{335D5428-F94A-4CDD-BFA4-C50E25FCCD5E}">
      <dgm:prSet/>
      <dgm:spPr/>
      <dgm:t>
        <a:bodyPr/>
        <a:lstStyle/>
        <a:p>
          <a:r>
            <a:rPr lang="en-US" dirty="0"/>
            <a:t>Access to independent assessments ($)</a:t>
          </a:r>
        </a:p>
      </dgm:t>
    </dgm:pt>
    <dgm:pt modelId="{DDCDF1F9-A88A-4A0F-BD33-B6C49544C6FD}" type="parTrans" cxnId="{7D0B6473-42DA-45E7-B7B9-23F5150E51C2}">
      <dgm:prSet/>
      <dgm:spPr/>
      <dgm:t>
        <a:bodyPr/>
        <a:lstStyle/>
        <a:p>
          <a:endParaRPr lang="en-US"/>
        </a:p>
      </dgm:t>
    </dgm:pt>
    <dgm:pt modelId="{B495D959-4EC8-444F-9450-743D49379492}" type="sibTrans" cxnId="{7D0B6473-42DA-45E7-B7B9-23F5150E51C2}">
      <dgm:prSet/>
      <dgm:spPr/>
      <dgm:t>
        <a:bodyPr/>
        <a:lstStyle/>
        <a:p>
          <a:endParaRPr lang="en-US"/>
        </a:p>
      </dgm:t>
    </dgm:pt>
    <dgm:pt modelId="{AB233CF9-72D1-41D1-84F9-197ACCE25FAB}" type="pres">
      <dgm:prSet presAssocID="{8423C78F-C57D-43E5-87F2-417BC02F187A}" presName="linearFlow" presStyleCnt="0">
        <dgm:presLayoutVars>
          <dgm:dir/>
          <dgm:resizeHandles val="exact"/>
        </dgm:presLayoutVars>
      </dgm:prSet>
      <dgm:spPr/>
    </dgm:pt>
    <dgm:pt modelId="{FE2D346D-348F-4567-80D2-E88CACCC512A}" type="pres">
      <dgm:prSet presAssocID="{0317B86B-E3D0-4187-A0CD-9574FF733333}" presName="composite" presStyleCnt="0"/>
      <dgm:spPr/>
    </dgm:pt>
    <dgm:pt modelId="{AEE751C9-ABD6-431F-BB46-8F0D7646B719}" type="pres">
      <dgm:prSet presAssocID="{0317B86B-E3D0-4187-A0CD-9574FF733333}"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ental Health outline"/>
        </a:ext>
      </dgm:extLst>
    </dgm:pt>
    <dgm:pt modelId="{609038C9-0296-4E51-A807-0A8F2F70B27D}" type="pres">
      <dgm:prSet presAssocID="{0317B86B-E3D0-4187-A0CD-9574FF733333}" presName="txShp" presStyleLbl="node1" presStyleIdx="0" presStyleCnt="1">
        <dgm:presLayoutVars>
          <dgm:bulletEnabled val="1"/>
        </dgm:presLayoutVars>
      </dgm:prSet>
      <dgm:spPr/>
    </dgm:pt>
  </dgm:ptLst>
  <dgm:cxnLst>
    <dgm:cxn modelId="{80E49401-9C65-4B6B-9EA5-C6E80AA8E4A9}" srcId="{8423C78F-C57D-43E5-87F2-417BC02F187A}" destId="{0317B86B-E3D0-4187-A0CD-9574FF733333}" srcOrd="0" destOrd="0" parTransId="{A64C38F6-83D4-4069-A903-F99DE7FF843D}" sibTransId="{414A4525-FC7F-4780-8348-707697C9865C}"/>
    <dgm:cxn modelId="{B3ADB80C-7618-4FCE-979F-59D80BADC722}" type="presOf" srcId="{335D5428-F94A-4CDD-BFA4-C50E25FCCD5E}" destId="{609038C9-0296-4E51-A807-0A8F2F70B27D}" srcOrd="0" destOrd="2" presId="urn:microsoft.com/office/officeart/2005/8/layout/vList3"/>
    <dgm:cxn modelId="{30AA5010-2B03-4EF3-8E6F-CA07C4164C1F}" srcId="{0317B86B-E3D0-4187-A0CD-9574FF733333}" destId="{1C013CA5-1223-459F-BFAF-B7263C59D7F6}" srcOrd="0" destOrd="0" parTransId="{0CE9D1E5-C072-463C-8257-4A849C2286D2}" sibTransId="{C7A01C38-F26A-4F47-B41D-FF416775D894}"/>
    <dgm:cxn modelId="{527F4B1A-7DAF-4ACC-A617-67B857841089}" type="presOf" srcId="{8423C78F-C57D-43E5-87F2-417BC02F187A}" destId="{AB233CF9-72D1-41D1-84F9-197ACCE25FAB}" srcOrd="0" destOrd="0" presId="urn:microsoft.com/office/officeart/2005/8/layout/vList3"/>
    <dgm:cxn modelId="{7D0B6473-42DA-45E7-B7B9-23F5150E51C2}" srcId="{0317B86B-E3D0-4187-A0CD-9574FF733333}" destId="{335D5428-F94A-4CDD-BFA4-C50E25FCCD5E}" srcOrd="1" destOrd="0" parTransId="{DDCDF1F9-A88A-4A0F-BD33-B6C49544C6FD}" sibTransId="{B495D959-4EC8-444F-9450-743D49379492}"/>
    <dgm:cxn modelId="{D6E1F294-D58E-417C-AE6C-1C1A6E59FD92}" type="presOf" srcId="{1C013CA5-1223-459F-BFAF-B7263C59D7F6}" destId="{609038C9-0296-4E51-A807-0A8F2F70B27D}" srcOrd="0" destOrd="1" presId="urn:microsoft.com/office/officeart/2005/8/layout/vList3"/>
    <dgm:cxn modelId="{250F4EFA-2A91-483B-8FBE-3FDBD8A8F596}" type="presOf" srcId="{0317B86B-E3D0-4187-A0CD-9574FF733333}" destId="{609038C9-0296-4E51-A807-0A8F2F70B27D}" srcOrd="0" destOrd="0" presId="urn:microsoft.com/office/officeart/2005/8/layout/vList3"/>
    <dgm:cxn modelId="{9483F38A-81F4-4434-B4E1-B9AF72B1AB66}" type="presParOf" srcId="{AB233CF9-72D1-41D1-84F9-197ACCE25FAB}" destId="{FE2D346D-348F-4567-80D2-E88CACCC512A}" srcOrd="0" destOrd="0" presId="urn:microsoft.com/office/officeart/2005/8/layout/vList3"/>
    <dgm:cxn modelId="{211E5621-F6D4-4B66-AA93-4C6EBFA31526}" type="presParOf" srcId="{FE2D346D-348F-4567-80D2-E88CACCC512A}" destId="{AEE751C9-ABD6-431F-BB46-8F0D7646B719}" srcOrd="0" destOrd="0" presId="urn:microsoft.com/office/officeart/2005/8/layout/vList3"/>
    <dgm:cxn modelId="{282CCB0B-3231-4709-8FF7-F66FE1329514}" type="presParOf" srcId="{FE2D346D-348F-4567-80D2-E88CACCC512A}" destId="{609038C9-0296-4E51-A807-0A8F2F70B27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23C78F-C57D-43E5-87F2-417BC02F187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317B86B-E3D0-4187-A0CD-9574FF733333}">
      <dgm:prSet/>
      <dgm:spPr/>
      <dgm:t>
        <a:bodyPr/>
        <a:lstStyle/>
        <a:p>
          <a:r>
            <a:rPr lang="en-US" b="0" dirty="0"/>
            <a:t>Placements and case management</a:t>
          </a:r>
        </a:p>
      </dgm:t>
    </dgm:pt>
    <dgm:pt modelId="{A64C38F6-83D4-4069-A903-F99DE7FF843D}" type="parTrans" cxnId="{80E49401-9C65-4B6B-9EA5-C6E80AA8E4A9}">
      <dgm:prSet/>
      <dgm:spPr/>
      <dgm:t>
        <a:bodyPr/>
        <a:lstStyle/>
        <a:p>
          <a:endParaRPr lang="en-US"/>
        </a:p>
      </dgm:t>
    </dgm:pt>
    <dgm:pt modelId="{414A4525-FC7F-4780-8348-707697C9865C}" type="sibTrans" cxnId="{80E49401-9C65-4B6B-9EA5-C6E80AA8E4A9}">
      <dgm:prSet/>
      <dgm:spPr/>
      <dgm:t>
        <a:bodyPr/>
        <a:lstStyle/>
        <a:p>
          <a:endParaRPr lang="en-US"/>
        </a:p>
      </dgm:t>
    </dgm:pt>
    <dgm:pt modelId="{5AF377D7-24DE-4B09-BA8B-0607279D1ECB}">
      <dgm:prSet/>
      <dgm:spPr/>
      <dgm:t>
        <a:bodyPr/>
        <a:lstStyle/>
        <a:p>
          <a:r>
            <a:rPr lang="en-US" b="0" dirty="0"/>
            <a:t>Medicaid eligibility</a:t>
          </a:r>
        </a:p>
      </dgm:t>
    </dgm:pt>
    <dgm:pt modelId="{83E12599-CEC0-4ECB-81E2-B868658A2E27}" type="parTrans" cxnId="{BDF83EC3-99F0-4CF6-A288-6F73D2624282}">
      <dgm:prSet/>
      <dgm:spPr/>
      <dgm:t>
        <a:bodyPr/>
        <a:lstStyle/>
        <a:p>
          <a:endParaRPr lang="en-US"/>
        </a:p>
      </dgm:t>
    </dgm:pt>
    <dgm:pt modelId="{20C99823-E95A-441D-BF29-3A262A537289}" type="sibTrans" cxnId="{BDF83EC3-99F0-4CF6-A288-6F73D2624282}">
      <dgm:prSet/>
      <dgm:spPr/>
      <dgm:t>
        <a:bodyPr/>
        <a:lstStyle/>
        <a:p>
          <a:endParaRPr lang="en-US"/>
        </a:p>
      </dgm:t>
    </dgm:pt>
    <dgm:pt modelId="{8A68F382-AB9D-4C35-97A1-66B7FE523EA5}">
      <dgm:prSet/>
      <dgm:spPr/>
      <dgm:t>
        <a:bodyPr/>
        <a:lstStyle/>
        <a:p>
          <a:r>
            <a:rPr lang="en-US" b="0" dirty="0"/>
            <a:t>Agency budgets</a:t>
          </a:r>
        </a:p>
      </dgm:t>
    </dgm:pt>
    <dgm:pt modelId="{5BAC48D6-9641-4564-BC97-0219BEBAA93D}" type="parTrans" cxnId="{72B2F67C-E468-4F06-8AC2-4A58A4220A0E}">
      <dgm:prSet/>
      <dgm:spPr/>
      <dgm:t>
        <a:bodyPr/>
        <a:lstStyle/>
        <a:p>
          <a:endParaRPr lang="en-US"/>
        </a:p>
      </dgm:t>
    </dgm:pt>
    <dgm:pt modelId="{7295DABB-4112-4759-9C90-02B12AF7DA04}" type="sibTrans" cxnId="{72B2F67C-E468-4F06-8AC2-4A58A4220A0E}">
      <dgm:prSet/>
      <dgm:spPr/>
      <dgm:t>
        <a:bodyPr/>
        <a:lstStyle/>
        <a:p>
          <a:endParaRPr lang="en-US"/>
        </a:p>
      </dgm:t>
    </dgm:pt>
    <dgm:pt modelId="{F360F863-3B8B-4660-94B2-78700CB94BA6}">
      <dgm:prSet/>
      <dgm:spPr/>
      <dgm:t>
        <a:bodyPr/>
        <a:lstStyle/>
        <a:p>
          <a:r>
            <a:rPr lang="en-US" b="0" dirty="0"/>
            <a:t>Access to advance planning options</a:t>
          </a:r>
        </a:p>
      </dgm:t>
    </dgm:pt>
    <dgm:pt modelId="{9D76522F-E484-48F2-B539-AF0D6DCA7986}" type="parTrans" cxnId="{067C1129-E7C4-43AB-9395-7BAED93EEBF2}">
      <dgm:prSet/>
      <dgm:spPr/>
      <dgm:t>
        <a:bodyPr/>
        <a:lstStyle/>
        <a:p>
          <a:endParaRPr lang="en-US"/>
        </a:p>
      </dgm:t>
    </dgm:pt>
    <dgm:pt modelId="{5A89C7DC-4514-44D9-8727-7CB26013E8F4}" type="sibTrans" cxnId="{067C1129-E7C4-43AB-9395-7BAED93EEBF2}">
      <dgm:prSet/>
      <dgm:spPr/>
      <dgm:t>
        <a:bodyPr/>
        <a:lstStyle/>
        <a:p>
          <a:endParaRPr lang="en-US"/>
        </a:p>
      </dgm:t>
    </dgm:pt>
    <dgm:pt modelId="{C3E3F647-461F-48CE-B49F-284E6CE9322A}">
      <dgm:prSet/>
      <dgm:spPr/>
      <dgm:t>
        <a:bodyPr/>
        <a:lstStyle/>
        <a:p>
          <a:r>
            <a:rPr lang="en-US" dirty="0"/>
            <a:t>Need for resources</a:t>
          </a:r>
        </a:p>
      </dgm:t>
    </dgm:pt>
    <dgm:pt modelId="{28B19C69-2342-4A2C-B7F4-5BE41A9F4D94}" type="parTrans" cxnId="{0E1108FD-2C20-4C95-AEC1-02E032D25092}">
      <dgm:prSet/>
      <dgm:spPr/>
    </dgm:pt>
    <dgm:pt modelId="{A45773B3-1CD7-4A38-BF00-3CE2BC9EC34E}" type="sibTrans" cxnId="{0E1108FD-2C20-4C95-AEC1-02E032D25092}">
      <dgm:prSet/>
      <dgm:spPr/>
    </dgm:pt>
    <dgm:pt modelId="{AB233CF9-72D1-41D1-84F9-197ACCE25FAB}" type="pres">
      <dgm:prSet presAssocID="{8423C78F-C57D-43E5-87F2-417BC02F187A}" presName="linearFlow" presStyleCnt="0">
        <dgm:presLayoutVars>
          <dgm:dir/>
          <dgm:resizeHandles val="exact"/>
        </dgm:presLayoutVars>
      </dgm:prSet>
      <dgm:spPr/>
    </dgm:pt>
    <dgm:pt modelId="{8F03BF66-8590-4CCD-A0EB-8360F979B9A6}" type="pres">
      <dgm:prSet presAssocID="{C3E3F647-461F-48CE-B49F-284E6CE9322A}" presName="composite" presStyleCnt="0"/>
      <dgm:spPr/>
    </dgm:pt>
    <dgm:pt modelId="{E592EEA6-B4D7-4185-AC5D-AFFBB5A8653E}" type="pres">
      <dgm:prSet presAssocID="{C3E3F647-461F-48CE-B49F-284E6CE9322A}"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llar with solid fill"/>
        </a:ext>
      </dgm:extLst>
    </dgm:pt>
    <dgm:pt modelId="{25C4B4C8-4DB3-47F1-89CD-14663D67D3F9}" type="pres">
      <dgm:prSet presAssocID="{C3E3F647-461F-48CE-B49F-284E6CE9322A}" presName="txShp" presStyleLbl="node1" presStyleIdx="0" presStyleCnt="1">
        <dgm:presLayoutVars>
          <dgm:bulletEnabled val="1"/>
        </dgm:presLayoutVars>
      </dgm:prSet>
      <dgm:spPr/>
    </dgm:pt>
  </dgm:ptLst>
  <dgm:cxnLst>
    <dgm:cxn modelId="{80E49401-9C65-4B6B-9EA5-C6E80AA8E4A9}" srcId="{C3E3F647-461F-48CE-B49F-284E6CE9322A}" destId="{0317B86B-E3D0-4187-A0CD-9574FF733333}" srcOrd="0" destOrd="0" parTransId="{A64C38F6-83D4-4069-A903-F99DE7FF843D}" sibTransId="{414A4525-FC7F-4780-8348-707697C9865C}"/>
    <dgm:cxn modelId="{527F4B1A-7DAF-4ACC-A617-67B857841089}" type="presOf" srcId="{8423C78F-C57D-43E5-87F2-417BC02F187A}" destId="{AB233CF9-72D1-41D1-84F9-197ACCE25FAB}" srcOrd="0" destOrd="0" presId="urn:microsoft.com/office/officeart/2005/8/layout/vList3"/>
    <dgm:cxn modelId="{F9EAC51F-2196-44CB-A814-0C38208128FF}" type="presOf" srcId="{F360F863-3B8B-4660-94B2-78700CB94BA6}" destId="{25C4B4C8-4DB3-47F1-89CD-14663D67D3F9}" srcOrd="0" destOrd="4" presId="urn:microsoft.com/office/officeart/2005/8/layout/vList3"/>
    <dgm:cxn modelId="{067C1129-E7C4-43AB-9395-7BAED93EEBF2}" srcId="{C3E3F647-461F-48CE-B49F-284E6CE9322A}" destId="{F360F863-3B8B-4660-94B2-78700CB94BA6}" srcOrd="3" destOrd="0" parTransId="{9D76522F-E484-48F2-B539-AF0D6DCA7986}" sibTransId="{5A89C7DC-4514-44D9-8727-7CB26013E8F4}"/>
    <dgm:cxn modelId="{A4A43257-A44C-4B6B-B713-BA4DD5C0EB7C}" type="presOf" srcId="{5AF377D7-24DE-4B09-BA8B-0607279D1ECB}" destId="{25C4B4C8-4DB3-47F1-89CD-14663D67D3F9}" srcOrd="0" destOrd="2" presId="urn:microsoft.com/office/officeart/2005/8/layout/vList3"/>
    <dgm:cxn modelId="{72B2F67C-E468-4F06-8AC2-4A58A4220A0E}" srcId="{C3E3F647-461F-48CE-B49F-284E6CE9322A}" destId="{8A68F382-AB9D-4C35-97A1-66B7FE523EA5}" srcOrd="2" destOrd="0" parTransId="{5BAC48D6-9641-4564-BC97-0219BEBAA93D}" sibTransId="{7295DABB-4112-4759-9C90-02B12AF7DA04}"/>
    <dgm:cxn modelId="{C695F383-A036-4C5E-929E-6E8FA12B7815}" type="presOf" srcId="{8A68F382-AB9D-4C35-97A1-66B7FE523EA5}" destId="{25C4B4C8-4DB3-47F1-89CD-14663D67D3F9}" srcOrd="0" destOrd="3" presId="urn:microsoft.com/office/officeart/2005/8/layout/vList3"/>
    <dgm:cxn modelId="{7B293FA2-02A6-4503-A42F-C3951B151462}" type="presOf" srcId="{0317B86B-E3D0-4187-A0CD-9574FF733333}" destId="{25C4B4C8-4DB3-47F1-89CD-14663D67D3F9}" srcOrd="0" destOrd="1" presId="urn:microsoft.com/office/officeart/2005/8/layout/vList3"/>
    <dgm:cxn modelId="{1FA622B3-2351-4FE4-872B-E33C89B68DE8}" type="presOf" srcId="{C3E3F647-461F-48CE-B49F-284E6CE9322A}" destId="{25C4B4C8-4DB3-47F1-89CD-14663D67D3F9}" srcOrd="0" destOrd="0" presId="urn:microsoft.com/office/officeart/2005/8/layout/vList3"/>
    <dgm:cxn modelId="{BDF83EC3-99F0-4CF6-A288-6F73D2624282}" srcId="{C3E3F647-461F-48CE-B49F-284E6CE9322A}" destId="{5AF377D7-24DE-4B09-BA8B-0607279D1ECB}" srcOrd="1" destOrd="0" parTransId="{83E12599-CEC0-4ECB-81E2-B868658A2E27}" sibTransId="{20C99823-E95A-441D-BF29-3A262A537289}"/>
    <dgm:cxn modelId="{0E1108FD-2C20-4C95-AEC1-02E032D25092}" srcId="{8423C78F-C57D-43E5-87F2-417BC02F187A}" destId="{C3E3F647-461F-48CE-B49F-284E6CE9322A}" srcOrd="0" destOrd="0" parTransId="{28B19C69-2342-4A2C-B7F4-5BE41A9F4D94}" sibTransId="{A45773B3-1CD7-4A38-BF00-3CE2BC9EC34E}"/>
    <dgm:cxn modelId="{D28036B4-F895-41FB-AEFB-75E280485E5B}" type="presParOf" srcId="{AB233CF9-72D1-41D1-84F9-197ACCE25FAB}" destId="{8F03BF66-8590-4CCD-A0EB-8360F979B9A6}" srcOrd="0" destOrd="0" presId="urn:microsoft.com/office/officeart/2005/8/layout/vList3"/>
    <dgm:cxn modelId="{74555DD7-FFDB-4DB9-9E71-1330FDBD81B8}" type="presParOf" srcId="{8F03BF66-8590-4CCD-A0EB-8360F979B9A6}" destId="{E592EEA6-B4D7-4185-AC5D-AFFBB5A8653E}" srcOrd="0" destOrd="0" presId="urn:microsoft.com/office/officeart/2005/8/layout/vList3"/>
    <dgm:cxn modelId="{8CDCCE8B-807A-4BF1-BF59-999FD4BFCEA0}" type="presParOf" srcId="{8F03BF66-8590-4CCD-A0EB-8360F979B9A6}" destId="{25C4B4C8-4DB3-47F1-89CD-14663D67D3F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205AA7-D5B2-4868-8373-C402A3A5573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22F37F11-4F16-467F-BC37-9D905527046E}">
      <dgm:prSet/>
      <dgm:spPr/>
      <dgm:t>
        <a:bodyPr/>
        <a:lstStyle/>
        <a:p>
          <a:r>
            <a:rPr lang="en-US" b="1" dirty="0"/>
            <a:t>Court practices </a:t>
          </a:r>
          <a:endParaRPr lang="en-US" dirty="0"/>
        </a:p>
      </dgm:t>
    </dgm:pt>
    <dgm:pt modelId="{1B68EA69-5A78-42A7-A1E4-10FBC297F682}" type="parTrans" cxnId="{A7957D82-A8C7-4AD0-9FE4-B70B7EFE2E03}">
      <dgm:prSet/>
      <dgm:spPr/>
      <dgm:t>
        <a:bodyPr/>
        <a:lstStyle/>
        <a:p>
          <a:endParaRPr lang="en-US"/>
        </a:p>
      </dgm:t>
    </dgm:pt>
    <dgm:pt modelId="{3A4897D4-542B-4EDF-B6B8-BE402DE619CC}" type="sibTrans" cxnId="{A7957D82-A8C7-4AD0-9FE4-B70B7EFE2E03}">
      <dgm:prSet/>
      <dgm:spPr/>
      <dgm:t>
        <a:bodyPr/>
        <a:lstStyle/>
        <a:p>
          <a:endParaRPr lang="en-US"/>
        </a:p>
      </dgm:t>
    </dgm:pt>
    <dgm:pt modelId="{48DA6112-ADEA-498B-A1AD-E0F6DB94CE0B}">
      <dgm:prSet/>
      <dgm:spPr/>
      <dgm:t>
        <a:bodyPr/>
        <a:lstStyle/>
        <a:p>
          <a:r>
            <a:rPr lang="en-US" dirty="0"/>
            <a:t>Case processing times </a:t>
          </a:r>
        </a:p>
      </dgm:t>
    </dgm:pt>
    <dgm:pt modelId="{2E6A7C76-93FE-4AE3-93AA-5967677154DA}" type="parTrans" cxnId="{38F3463C-125D-4A18-AD1F-F3032D70430E}">
      <dgm:prSet/>
      <dgm:spPr/>
      <dgm:t>
        <a:bodyPr/>
        <a:lstStyle/>
        <a:p>
          <a:endParaRPr lang="en-US"/>
        </a:p>
      </dgm:t>
    </dgm:pt>
    <dgm:pt modelId="{C976D709-A2DD-4F9C-ACF7-4DF23FC9C1F0}" type="sibTrans" cxnId="{38F3463C-125D-4A18-AD1F-F3032D70430E}">
      <dgm:prSet/>
      <dgm:spPr/>
      <dgm:t>
        <a:bodyPr/>
        <a:lstStyle/>
        <a:p>
          <a:endParaRPr lang="en-US"/>
        </a:p>
      </dgm:t>
    </dgm:pt>
    <dgm:pt modelId="{2DBDBC50-D796-4531-A97D-BDA0D53290C5}">
      <dgm:prSet/>
      <dgm:spPr/>
      <dgm:t>
        <a:bodyPr/>
        <a:lstStyle/>
        <a:p>
          <a:r>
            <a:rPr lang="en-US" dirty="0"/>
            <a:t>Limited guardianships </a:t>
          </a:r>
        </a:p>
      </dgm:t>
    </dgm:pt>
    <dgm:pt modelId="{6DC2929E-C8A4-4C21-8225-86D8FE20F490}" type="parTrans" cxnId="{2F752040-7B4E-4315-944C-2C0BDBE1C3E6}">
      <dgm:prSet/>
      <dgm:spPr/>
      <dgm:t>
        <a:bodyPr/>
        <a:lstStyle/>
        <a:p>
          <a:endParaRPr lang="en-US"/>
        </a:p>
      </dgm:t>
    </dgm:pt>
    <dgm:pt modelId="{DD4A9A3A-33C9-47FB-BE5E-DA392E948FF7}" type="sibTrans" cxnId="{2F752040-7B4E-4315-944C-2C0BDBE1C3E6}">
      <dgm:prSet/>
      <dgm:spPr/>
      <dgm:t>
        <a:bodyPr/>
        <a:lstStyle/>
        <a:p>
          <a:endParaRPr lang="en-US"/>
        </a:p>
      </dgm:t>
    </dgm:pt>
    <dgm:pt modelId="{0F4C41CC-44E9-42F3-8417-A1A79F0E45A6}">
      <dgm:prSet/>
      <dgm:spPr/>
      <dgm:t>
        <a:bodyPr/>
        <a:lstStyle/>
        <a:p>
          <a:r>
            <a:rPr lang="en-US" dirty="0"/>
            <a:t>Restoration of rights </a:t>
          </a:r>
        </a:p>
      </dgm:t>
    </dgm:pt>
    <dgm:pt modelId="{691B2209-48DE-495F-8D18-74424D58634C}" type="parTrans" cxnId="{E41F0BAF-E925-4FA5-B2B4-D7183FFA8C91}">
      <dgm:prSet/>
      <dgm:spPr/>
      <dgm:t>
        <a:bodyPr/>
        <a:lstStyle/>
        <a:p>
          <a:endParaRPr lang="en-US"/>
        </a:p>
      </dgm:t>
    </dgm:pt>
    <dgm:pt modelId="{D52EBF3F-BE48-46FA-8076-AF98E0464CC6}" type="sibTrans" cxnId="{E41F0BAF-E925-4FA5-B2B4-D7183FFA8C91}">
      <dgm:prSet/>
      <dgm:spPr/>
      <dgm:t>
        <a:bodyPr/>
        <a:lstStyle/>
        <a:p>
          <a:endParaRPr lang="en-US"/>
        </a:p>
      </dgm:t>
    </dgm:pt>
    <dgm:pt modelId="{6FBC78E3-A5B5-46C0-9461-41443A8972A3}">
      <dgm:prSet/>
      <dgm:spPr/>
      <dgm:t>
        <a:bodyPr/>
        <a:lstStyle/>
        <a:p>
          <a:r>
            <a:rPr lang="en-US" dirty="0"/>
            <a:t>Monitoring practices </a:t>
          </a:r>
        </a:p>
      </dgm:t>
    </dgm:pt>
    <dgm:pt modelId="{04C00E56-9AA6-46F9-8EF7-D2C3997055A6}" type="parTrans" cxnId="{3F4F70F5-D3FE-4FCF-BAC6-DFA69E1836B8}">
      <dgm:prSet/>
      <dgm:spPr/>
      <dgm:t>
        <a:bodyPr/>
        <a:lstStyle/>
        <a:p>
          <a:endParaRPr lang="en-US"/>
        </a:p>
      </dgm:t>
    </dgm:pt>
    <dgm:pt modelId="{FB455E32-4662-45F2-A668-99778EC3DD93}" type="sibTrans" cxnId="{3F4F70F5-D3FE-4FCF-BAC6-DFA69E1836B8}">
      <dgm:prSet/>
      <dgm:spPr/>
      <dgm:t>
        <a:bodyPr/>
        <a:lstStyle/>
        <a:p>
          <a:endParaRPr lang="en-US"/>
        </a:p>
      </dgm:t>
    </dgm:pt>
    <dgm:pt modelId="{95BD1941-99AA-4120-A765-6A511B494121}" type="pres">
      <dgm:prSet presAssocID="{77205AA7-D5B2-4868-8373-C402A3A55739}" presName="linearFlow" presStyleCnt="0">
        <dgm:presLayoutVars>
          <dgm:dir/>
          <dgm:resizeHandles val="exact"/>
        </dgm:presLayoutVars>
      </dgm:prSet>
      <dgm:spPr/>
    </dgm:pt>
    <dgm:pt modelId="{86EF7D5B-EBEC-45C3-8677-96343687406C}" type="pres">
      <dgm:prSet presAssocID="{22F37F11-4F16-467F-BC37-9D905527046E}" presName="composite" presStyleCnt="0"/>
      <dgm:spPr/>
    </dgm:pt>
    <dgm:pt modelId="{74D965AF-50CE-4EA6-B1DF-0EEA1B880839}" type="pres">
      <dgm:prSet presAssocID="{22F37F11-4F16-467F-BC37-9D905527046E}"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urt outline"/>
        </a:ext>
      </dgm:extLst>
    </dgm:pt>
    <dgm:pt modelId="{859A3A8D-D0C2-4006-A398-2281B3B19255}" type="pres">
      <dgm:prSet presAssocID="{22F37F11-4F16-467F-BC37-9D905527046E}" presName="txShp" presStyleLbl="node1" presStyleIdx="0" presStyleCnt="1">
        <dgm:presLayoutVars>
          <dgm:bulletEnabled val="1"/>
        </dgm:presLayoutVars>
      </dgm:prSet>
      <dgm:spPr/>
    </dgm:pt>
  </dgm:ptLst>
  <dgm:cxnLst>
    <dgm:cxn modelId="{9116000A-39F7-47EC-BA81-1787BBAC4B77}" type="presOf" srcId="{6FBC78E3-A5B5-46C0-9461-41443A8972A3}" destId="{859A3A8D-D0C2-4006-A398-2281B3B19255}" srcOrd="0" destOrd="4" presId="urn:microsoft.com/office/officeart/2005/8/layout/vList3"/>
    <dgm:cxn modelId="{38F3463C-125D-4A18-AD1F-F3032D70430E}" srcId="{22F37F11-4F16-467F-BC37-9D905527046E}" destId="{48DA6112-ADEA-498B-A1AD-E0F6DB94CE0B}" srcOrd="0" destOrd="0" parTransId="{2E6A7C76-93FE-4AE3-93AA-5967677154DA}" sibTransId="{C976D709-A2DD-4F9C-ACF7-4DF23FC9C1F0}"/>
    <dgm:cxn modelId="{2F752040-7B4E-4315-944C-2C0BDBE1C3E6}" srcId="{22F37F11-4F16-467F-BC37-9D905527046E}" destId="{2DBDBC50-D796-4531-A97D-BDA0D53290C5}" srcOrd="1" destOrd="0" parTransId="{6DC2929E-C8A4-4C21-8225-86D8FE20F490}" sibTransId="{DD4A9A3A-33C9-47FB-BE5E-DA392E948FF7}"/>
    <dgm:cxn modelId="{F7BF7F60-16A9-4C2D-B69B-33615D42F392}" type="presOf" srcId="{0F4C41CC-44E9-42F3-8417-A1A79F0E45A6}" destId="{859A3A8D-D0C2-4006-A398-2281B3B19255}" srcOrd="0" destOrd="3" presId="urn:microsoft.com/office/officeart/2005/8/layout/vList3"/>
    <dgm:cxn modelId="{41608553-01AC-4658-99A7-D230BE86E503}" type="presOf" srcId="{22F37F11-4F16-467F-BC37-9D905527046E}" destId="{859A3A8D-D0C2-4006-A398-2281B3B19255}" srcOrd="0" destOrd="0" presId="urn:microsoft.com/office/officeart/2005/8/layout/vList3"/>
    <dgm:cxn modelId="{079E2157-C945-4746-8703-EFD6309A8229}" type="presOf" srcId="{2DBDBC50-D796-4531-A97D-BDA0D53290C5}" destId="{859A3A8D-D0C2-4006-A398-2281B3B19255}" srcOrd="0" destOrd="2" presId="urn:microsoft.com/office/officeart/2005/8/layout/vList3"/>
    <dgm:cxn modelId="{A7957D82-A8C7-4AD0-9FE4-B70B7EFE2E03}" srcId="{77205AA7-D5B2-4868-8373-C402A3A55739}" destId="{22F37F11-4F16-467F-BC37-9D905527046E}" srcOrd="0" destOrd="0" parTransId="{1B68EA69-5A78-42A7-A1E4-10FBC297F682}" sibTransId="{3A4897D4-542B-4EDF-B6B8-BE402DE619CC}"/>
    <dgm:cxn modelId="{E41F0BAF-E925-4FA5-B2B4-D7183FFA8C91}" srcId="{22F37F11-4F16-467F-BC37-9D905527046E}" destId="{0F4C41CC-44E9-42F3-8417-A1A79F0E45A6}" srcOrd="2" destOrd="0" parTransId="{691B2209-48DE-495F-8D18-74424D58634C}" sibTransId="{D52EBF3F-BE48-46FA-8076-AF98E0464CC6}"/>
    <dgm:cxn modelId="{AA0DA4B2-4242-43B2-860A-FF301EAA058C}" type="presOf" srcId="{48DA6112-ADEA-498B-A1AD-E0F6DB94CE0B}" destId="{859A3A8D-D0C2-4006-A398-2281B3B19255}" srcOrd="0" destOrd="1" presId="urn:microsoft.com/office/officeart/2005/8/layout/vList3"/>
    <dgm:cxn modelId="{C4C9F4C1-6245-4BFE-94BA-AA8B0FE14C6C}" type="presOf" srcId="{77205AA7-D5B2-4868-8373-C402A3A55739}" destId="{95BD1941-99AA-4120-A765-6A511B494121}" srcOrd="0" destOrd="0" presId="urn:microsoft.com/office/officeart/2005/8/layout/vList3"/>
    <dgm:cxn modelId="{3F4F70F5-D3FE-4FCF-BAC6-DFA69E1836B8}" srcId="{22F37F11-4F16-467F-BC37-9D905527046E}" destId="{6FBC78E3-A5B5-46C0-9461-41443A8972A3}" srcOrd="3" destOrd="0" parTransId="{04C00E56-9AA6-46F9-8EF7-D2C3997055A6}" sibTransId="{FB455E32-4662-45F2-A668-99778EC3DD93}"/>
    <dgm:cxn modelId="{471C6FBB-F4B2-4A83-8439-B7075046C290}" type="presParOf" srcId="{95BD1941-99AA-4120-A765-6A511B494121}" destId="{86EF7D5B-EBEC-45C3-8677-96343687406C}" srcOrd="0" destOrd="0" presId="urn:microsoft.com/office/officeart/2005/8/layout/vList3"/>
    <dgm:cxn modelId="{35885F08-08A4-459A-9E0A-F061BE30E2E1}" type="presParOf" srcId="{86EF7D5B-EBEC-45C3-8677-96343687406C}" destId="{74D965AF-50CE-4EA6-B1DF-0EEA1B880839}" srcOrd="0" destOrd="0" presId="urn:microsoft.com/office/officeart/2005/8/layout/vList3"/>
    <dgm:cxn modelId="{5D076128-B90E-43AB-96BA-7BE5DC610F52}" type="presParOf" srcId="{86EF7D5B-EBEC-45C3-8677-96343687406C}" destId="{859A3A8D-D0C2-4006-A398-2281B3B1925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4A4706-99F7-4917-BA1B-56875F66B8DF}">
      <dsp:nvSpPr>
        <dsp:cNvPr id="0" name=""/>
        <dsp:cNvSpPr/>
      </dsp:nvSpPr>
      <dsp:spPr>
        <a:xfrm>
          <a:off x="0" y="3399"/>
          <a:ext cx="10671048"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EE8AC-24F1-43EF-99B4-91765BB8EB3E}">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1F288B-9878-4FB8-98F1-D5637DFDDC16}">
      <dsp:nvSpPr>
        <dsp:cNvPr id="0" name=""/>
        <dsp:cNvSpPr/>
      </dsp:nvSpPr>
      <dsp:spPr>
        <a:xfrm>
          <a:off x="836323" y="3399"/>
          <a:ext cx="983472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dirty="0"/>
            <a:t>Medical care or treatment</a:t>
          </a:r>
        </a:p>
      </dsp:txBody>
      <dsp:txXfrm>
        <a:off x="836323" y="3399"/>
        <a:ext cx="9834724" cy="724089"/>
      </dsp:txXfrm>
    </dsp:sp>
    <dsp:sp modelId="{A7D1EF32-35F8-45EC-AE83-21B28A27EC47}">
      <dsp:nvSpPr>
        <dsp:cNvPr id="0" name=""/>
        <dsp:cNvSpPr/>
      </dsp:nvSpPr>
      <dsp:spPr>
        <a:xfrm>
          <a:off x="0" y="908511"/>
          <a:ext cx="10671048"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E4D4AC-324C-4B17-B393-C0D450C659CB}">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D59562-EDF8-467A-BBD0-874E62AB9E4E}">
      <dsp:nvSpPr>
        <dsp:cNvPr id="0" name=""/>
        <dsp:cNvSpPr/>
      </dsp:nvSpPr>
      <dsp:spPr>
        <a:xfrm>
          <a:off x="836323" y="908511"/>
          <a:ext cx="983472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dirty="0"/>
            <a:t>Discharge to a residential setting</a:t>
          </a:r>
        </a:p>
      </dsp:txBody>
      <dsp:txXfrm>
        <a:off x="836323" y="908511"/>
        <a:ext cx="9834724" cy="724089"/>
      </dsp:txXfrm>
    </dsp:sp>
    <dsp:sp modelId="{85DCE62B-2B88-488F-A681-8483F128FEB1}">
      <dsp:nvSpPr>
        <dsp:cNvPr id="0" name=""/>
        <dsp:cNvSpPr/>
      </dsp:nvSpPr>
      <dsp:spPr>
        <a:xfrm>
          <a:off x="0" y="1813624"/>
          <a:ext cx="10671048"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072B18-1138-4569-9C58-9D9FF04AB41B}">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22B4CD-DA9C-4B71-9A44-8638177DF1AE}">
      <dsp:nvSpPr>
        <dsp:cNvPr id="0" name=""/>
        <dsp:cNvSpPr/>
      </dsp:nvSpPr>
      <dsp:spPr>
        <a:xfrm>
          <a:off x="836323" y="1813624"/>
          <a:ext cx="983472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dirty="0"/>
            <a:t>Payment for a skilled nursing facility</a:t>
          </a:r>
        </a:p>
      </dsp:txBody>
      <dsp:txXfrm>
        <a:off x="836323" y="1813624"/>
        <a:ext cx="9834724" cy="724089"/>
      </dsp:txXfrm>
    </dsp:sp>
    <dsp:sp modelId="{8D736DAA-0BB9-4F98-81B0-3151FCCF88AC}">
      <dsp:nvSpPr>
        <dsp:cNvPr id="0" name=""/>
        <dsp:cNvSpPr/>
      </dsp:nvSpPr>
      <dsp:spPr>
        <a:xfrm>
          <a:off x="0" y="2718736"/>
          <a:ext cx="10671048"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94341A-4FA6-4740-B396-105F12BF79E2}">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42D713-DEE8-4698-9005-CCFDF8606969}">
      <dsp:nvSpPr>
        <dsp:cNvPr id="0" name=""/>
        <dsp:cNvSpPr/>
      </dsp:nvSpPr>
      <dsp:spPr>
        <a:xfrm>
          <a:off x="836323" y="2718736"/>
          <a:ext cx="983472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dirty="0"/>
            <a:t>Application for government benefits</a:t>
          </a:r>
        </a:p>
      </dsp:txBody>
      <dsp:txXfrm>
        <a:off x="836323" y="2718736"/>
        <a:ext cx="9834724" cy="724089"/>
      </dsp:txXfrm>
    </dsp:sp>
    <dsp:sp modelId="{35C5C640-0317-46BE-BAC5-D66354024D59}">
      <dsp:nvSpPr>
        <dsp:cNvPr id="0" name=""/>
        <dsp:cNvSpPr/>
      </dsp:nvSpPr>
      <dsp:spPr>
        <a:xfrm>
          <a:off x="0" y="3623848"/>
          <a:ext cx="10671048" cy="7240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7CBEA3-9AD2-4465-985E-EB7F89EF4F0F}">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DA2527-60E9-4E4D-9D8D-E3A575A786F4}">
      <dsp:nvSpPr>
        <dsp:cNvPr id="0" name=""/>
        <dsp:cNvSpPr/>
      </dsp:nvSpPr>
      <dsp:spPr>
        <a:xfrm>
          <a:off x="836323" y="3623848"/>
          <a:ext cx="9834724"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dirty="0"/>
            <a:t>Access to financial records</a:t>
          </a:r>
        </a:p>
      </dsp:txBody>
      <dsp:txXfrm>
        <a:off x="836323" y="3623848"/>
        <a:ext cx="9834724" cy="72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0B54A-023A-4034-BC16-D746FDA7D68D}">
      <dsp:nvSpPr>
        <dsp:cNvPr id="0" name=""/>
        <dsp:cNvSpPr/>
      </dsp:nvSpPr>
      <dsp:spPr>
        <a:xfrm>
          <a:off x="3810" y="82460"/>
          <a:ext cx="3714749" cy="5760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Consent for medical care</a:t>
          </a:r>
        </a:p>
      </dsp:txBody>
      <dsp:txXfrm>
        <a:off x="3810" y="82460"/>
        <a:ext cx="3714749" cy="576000"/>
      </dsp:txXfrm>
    </dsp:sp>
    <dsp:sp modelId="{07977B78-C445-4FC7-BD0C-1B987301B01D}">
      <dsp:nvSpPr>
        <dsp:cNvPr id="0" name=""/>
        <dsp:cNvSpPr/>
      </dsp:nvSpPr>
      <dsp:spPr>
        <a:xfrm>
          <a:off x="3810" y="658460"/>
          <a:ext cx="3714749" cy="508511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Barriers:</a:t>
          </a:r>
        </a:p>
        <a:p>
          <a:pPr marL="457200" lvl="2" indent="-228600" algn="l" defTabSz="889000">
            <a:lnSpc>
              <a:spcPct val="90000"/>
            </a:lnSpc>
            <a:spcBef>
              <a:spcPct val="0"/>
            </a:spcBef>
            <a:spcAft>
              <a:spcPct val="15000"/>
            </a:spcAft>
            <a:buChar char="•"/>
          </a:pPr>
          <a:r>
            <a:rPr lang="en-US" sz="2000" kern="1200" dirty="0"/>
            <a:t>Lack of accommodations or supports</a:t>
          </a:r>
        </a:p>
        <a:p>
          <a:pPr marL="457200" lvl="2" indent="-228600" algn="l" defTabSz="889000">
            <a:lnSpc>
              <a:spcPct val="90000"/>
            </a:lnSpc>
            <a:spcBef>
              <a:spcPct val="0"/>
            </a:spcBef>
            <a:spcAft>
              <a:spcPct val="15000"/>
            </a:spcAft>
            <a:buChar char="•"/>
          </a:pPr>
          <a:r>
            <a:rPr lang="en-US" sz="2000" kern="1200" dirty="0"/>
            <a:t>No surrogate decision-maker</a:t>
          </a:r>
        </a:p>
        <a:p>
          <a:pPr marL="457200" lvl="2" indent="-228600" algn="l" defTabSz="889000">
            <a:lnSpc>
              <a:spcPct val="90000"/>
            </a:lnSpc>
            <a:spcBef>
              <a:spcPct val="0"/>
            </a:spcBef>
            <a:spcAft>
              <a:spcPct val="15000"/>
            </a:spcAft>
            <a:buChar char="•"/>
          </a:pPr>
          <a:r>
            <a:rPr lang="en-US" sz="2000" kern="1200" dirty="0"/>
            <a:t>Unavailable, unresponsive, abusive surrogate</a:t>
          </a:r>
        </a:p>
        <a:p>
          <a:pPr marL="228600" lvl="1" indent="-228600" algn="l" defTabSz="889000">
            <a:lnSpc>
              <a:spcPct val="90000"/>
            </a:lnSpc>
            <a:spcBef>
              <a:spcPct val="0"/>
            </a:spcBef>
            <a:spcAft>
              <a:spcPct val="15000"/>
            </a:spcAft>
            <a:buChar char="•"/>
          </a:pPr>
          <a:endParaRPr lang="en-US" sz="2000" kern="1200" dirty="0"/>
        </a:p>
      </dsp:txBody>
      <dsp:txXfrm>
        <a:off x="3810" y="658460"/>
        <a:ext cx="3714749" cy="5085112"/>
      </dsp:txXfrm>
    </dsp:sp>
    <dsp:sp modelId="{35596598-3515-4C8B-95ED-0F86625A0A2D}">
      <dsp:nvSpPr>
        <dsp:cNvPr id="0" name=""/>
        <dsp:cNvSpPr/>
      </dsp:nvSpPr>
      <dsp:spPr>
        <a:xfrm>
          <a:off x="4238625" y="82460"/>
          <a:ext cx="3714749" cy="576000"/>
        </a:xfrm>
        <a:prstGeom prst="rect">
          <a:avLst/>
        </a:prstGeom>
        <a:solidFill>
          <a:schemeClr val="accent4">
            <a:hueOff val="3475451"/>
            <a:satOff val="5691"/>
            <a:lumOff val="12745"/>
            <a:alphaOff val="0"/>
          </a:schemeClr>
        </a:solidFill>
        <a:ln w="12700" cap="flat" cmpd="sng" algn="ctr">
          <a:solidFill>
            <a:schemeClr val="accent4">
              <a:hueOff val="3475451"/>
              <a:satOff val="5691"/>
              <a:lumOff val="1274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Discharge Planning</a:t>
          </a:r>
        </a:p>
      </dsp:txBody>
      <dsp:txXfrm>
        <a:off x="4238625" y="82460"/>
        <a:ext cx="3714749" cy="576000"/>
      </dsp:txXfrm>
    </dsp:sp>
    <dsp:sp modelId="{DD5EB663-6B58-422C-B26F-2BA20D710E4E}">
      <dsp:nvSpPr>
        <dsp:cNvPr id="0" name=""/>
        <dsp:cNvSpPr/>
      </dsp:nvSpPr>
      <dsp:spPr>
        <a:xfrm>
          <a:off x="4238625" y="658460"/>
          <a:ext cx="3714749" cy="5085112"/>
        </a:xfrm>
        <a:prstGeom prst="rect">
          <a:avLst/>
        </a:prstGeom>
        <a:solidFill>
          <a:schemeClr val="accent4">
            <a:tint val="40000"/>
            <a:alpha val="90000"/>
            <a:hueOff val="3466601"/>
            <a:satOff val="7918"/>
            <a:lumOff val="2592"/>
            <a:alphaOff val="0"/>
          </a:schemeClr>
        </a:solidFill>
        <a:ln w="12700" cap="flat" cmpd="sng" algn="ctr">
          <a:solidFill>
            <a:schemeClr val="accent4">
              <a:tint val="40000"/>
              <a:alpha val="90000"/>
              <a:hueOff val="3466601"/>
              <a:satOff val="7918"/>
              <a:lumOff val="25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Concerns:</a:t>
          </a:r>
        </a:p>
        <a:p>
          <a:pPr marL="457200" lvl="2" indent="-228600" algn="l" defTabSz="889000">
            <a:lnSpc>
              <a:spcPct val="90000"/>
            </a:lnSpc>
            <a:spcBef>
              <a:spcPct val="0"/>
            </a:spcBef>
            <a:spcAft>
              <a:spcPct val="15000"/>
            </a:spcAft>
            <a:buChar char="•"/>
          </a:pPr>
          <a:r>
            <a:rPr lang="en-US" sz="2000" kern="1200" dirty="0"/>
            <a:t>Risk of infection </a:t>
          </a:r>
        </a:p>
        <a:p>
          <a:pPr marL="457200" lvl="2" indent="-228600" algn="l" defTabSz="889000">
            <a:lnSpc>
              <a:spcPct val="90000"/>
            </a:lnSpc>
            <a:spcBef>
              <a:spcPct val="0"/>
            </a:spcBef>
            <a:spcAft>
              <a:spcPct val="15000"/>
            </a:spcAft>
            <a:buChar char="•"/>
          </a:pPr>
          <a:r>
            <a:rPr lang="en-US" sz="2000" kern="1200" dirty="0"/>
            <a:t>Increase dementia and/or disorientation in some patients</a:t>
          </a:r>
        </a:p>
        <a:p>
          <a:pPr marL="457200" lvl="2" indent="-228600" algn="l" defTabSz="889000">
            <a:lnSpc>
              <a:spcPct val="90000"/>
            </a:lnSpc>
            <a:spcBef>
              <a:spcPct val="0"/>
            </a:spcBef>
            <a:spcAft>
              <a:spcPct val="15000"/>
            </a:spcAft>
            <a:buChar char="•"/>
          </a:pPr>
          <a:r>
            <a:rPr lang="en-US" sz="2000" kern="1200" dirty="0"/>
            <a:t>Limits on available beds</a:t>
          </a:r>
        </a:p>
        <a:p>
          <a:pPr marL="457200" lvl="2" indent="-228600" algn="l" defTabSz="889000">
            <a:lnSpc>
              <a:spcPct val="90000"/>
            </a:lnSpc>
            <a:spcBef>
              <a:spcPct val="0"/>
            </a:spcBef>
            <a:spcAft>
              <a:spcPct val="15000"/>
            </a:spcAft>
            <a:buChar char="•"/>
          </a:pPr>
          <a:r>
            <a:rPr lang="en-US" sz="2000" kern="1200" dirty="0"/>
            <a:t>Uncompensated care</a:t>
          </a:r>
        </a:p>
        <a:p>
          <a:pPr marL="457200" lvl="2" indent="-228600" algn="l" defTabSz="889000">
            <a:lnSpc>
              <a:spcPct val="90000"/>
            </a:lnSpc>
            <a:spcBef>
              <a:spcPct val="0"/>
            </a:spcBef>
            <a:spcAft>
              <a:spcPct val="15000"/>
            </a:spcAft>
            <a:buChar char="•"/>
          </a:pPr>
          <a:r>
            <a:rPr lang="en-US" sz="2000" kern="1200" dirty="0"/>
            <a:t>Effect on hospital ratings</a:t>
          </a:r>
        </a:p>
        <a:p>
          <a:pPr marL="457200" lvl="2" indent="-228600" algn="l" defTabSz="889000">
            <a:lnSpc>
              <a:spcPct val="90000"/>
            </a:lnSpc>
            <a:spcBef>
              <a:spcPct val="0"/>
            </a:spcBef>
            <a:spcAft>
              <a:spcPct val="15000"/>
            </a:spcAft>
            <a:buChar char="•"/>
          </a:pPr>
          <a:r>
            <a:rPr lang="en-US" sz="2000" kern="1200" dirty="0"/>
            <a:t>Standard of care </a:t>
          </a:r>
        </a:p>
        <a:p>
          <a:pPr marL="457200" lvl="2" indent="-228600" algn="l" defTabSz="889000">
            <a:lnSpc>
              <a:spcPct val="90000"/>
            </a:lnSpc>
            <a:spcBef>
              <a:spcPct val="0"/>
            </a:spcBef>
            <a:spcAft>
              <a:spcPct val="15000"/>
            </a:spcAft>
            <a:buChar char="•"/>
          </a:pPr>
          <a:r>
            <a:rPr lang="en-US" sz="2000" kern="1200" dirty="0"/>
            <a:t>Risk of readmission</a:t>
          </a:r>
        </a:p>
        <a:p>
          <a:pPr marL="457200" lvl="2" indent="-228600" algn="l" defTabSz="889000">
            <a:lnSpc>
              <a:spcPct val="90000"/>
            </a:lnSpc>
            <a:spcBef>
              <a:spcPct val="0"/>
            </a:spcBef>
            <a:spcAft>
              <a:spcPct val="15000"/>
            </a:spcAft>
            <a:buChar char="•"/>
          </a:pPr>
          <a:r>
            <a:rPr lang="en-US" sz="2000" kern="1200" dirty="0"/>
            <a:t>Logistics of home &amp; community-based services (HCBS)</a:t>
          </a:r>
        </a:p>
      </dsp:txBody>
      <dsp:txXfrm>
        <a:off x="4238625" y="658460"/>
        <a:ext cx="3714749" cy="5085112"/>
      </dsp:txXfrm>
    </dsp:sp>
    <dsp:sp modelId="{8D053F29-1EF4-4A46-A722-47E04297C948}">
      <dsp:nvSpPr>
        <dsp:cNvPr id="0" name=""/>
        <dsp:cNvSpPr/>
      </dsp:nvSpPr>
      <dsp:spPr>
        <a:xfrm>
          <a:off x="8473439" y="82460"/>
          <a:ext cx="3714749" cy="576000"/>
        </a:xfrm>
        <a:prstGeom prst="rect">
          <a:avLst/>
        </a:prstGeom>
        <a:solidFill>
          <a:schemeClr val="accent4">
            <a:hueOff val="6950901"/>
            <a:satOff val="11381"/>
            <a:lumOff val="25490"/>
            <a:alphaOff val="0"/>
          </a:schemeClr>
        </a:solidFill>
        <a:ln w="12700" cap="flat" cmpd="sng" algn="ctr">
          <a:solidFill>
            <a:schemeClr val="accent4">
              <a:hueOff val="6950901"/>
              <a:satOff val="11381"/>
              <a:lumOff val="2549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Payment </a:t>
          </a:r>
        </a:p>
      </dsp:txBody>
      <dsp:txXfrm>
        <a:off x="8473439" y="82460"/>
        <a:ext cx="3714749" cy="576000"/>
      </dsp:txXfrm>
    </dsp:sp>
    <dsp:sp modelId="{898E9ED8-B5CF-45C4-988C-4CD9776E969B}">
      <dsp:nvSpPr>
        <dsp:cNvPr id="0" name=""/>
        <dsp:cNvSpPr/>
      </dsp:nvSpPr>
      <dsp:spPr>
        <a:xfrm>
          <a:off x="8473439" y="658460"/>
          <a:ext cx="3714749" cy="5085112"/>
        </a:xfrm>
        <a:prstGeom prst="rect">
          <a:avLst/>
        </a:prstGeom>
        <a:solidFill>
          <a:schemeClr val="accent4">
            <a:tint val="40000"/>
            <a:alpha val="90000"/>
            <a:hueOff val="6933201"/>
            <a:satOff val="15835"/>
            <a:lumOff val="5184"/>
            <a:alphaOff val="0"/>
          </a:schemeClr>
        </a:solidFill>
        <a:ln w="12700" cap="flat" cmpd="sng" algn="ctr">
          <a:solidFill>
            <a:schemeClr val="accent4">
              <a:tint val="40000"/>
              <a:alpha val="90000"/>
              <a:hueOff val="6933201"/>
              <a:satOff val="15835"/>
              <a:lumOff val="51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Barriers:</a:t>
          </a:r>
        </a:p>
        <a:p>
          <a:pPr marL="457200" lvl="2" indent="-228600" algn="l" defTabSz="889000">
            <a:lnSpc>
              <a:spcPct val="90000"/>
            </a:lnSpc>
            <a:spcBef>
              <a:spcPct val="0"/>
            </a:spcBef>
            <a:spcAft>
              <a:spcPct val="15000"/>
            </a:spcAft>
            <a:buChar char="•"/>
          </a:pPr>
          <a:r>
            <a:rPr lang="en-US" sz="2000" kern="1200" dirty="0"/>
            <a:t>May be an expectation of a skilled nursing facility</a:t>
          </a:r>
        </a:p>
        <a:p>
          <a:pPr marL="457200" lvl="2" indent="-228600" algn="l" defTabSz="889000">
            <a:lnSpc>
              <a:spcPct val="90000"/>
            </a:lnSpc>
            <a:spcBef>
              <a:spcPct val="0"/>
            </a:spcBef>
            <a:spcAft>
              <a:spcPct val="15000"/>
            </a:spcAft>
            <a:buChar char="•"/>
          </a:pPr>
          <a:r>
            <a:rPr lang="en-US" sz="2000" kern="1200" dirty="0"/>
            <a:t>Application for Medicaid</a:t>
          </a:r>
        </a:p>
        <a:p>
          <a:pPr marL="457200" lvl="2" indent="-228600" algn="l" defTabSz="889000">
            <a:lnSpc>
              <a:spcPct val="90000"/>
            </a:lnSpc>
            <a:spcBef>
              <a:spcPct val="0"/>
            </a:spcBef>
            <a:spcAft>
              <a:spcPct val="15000"/>
            </a:spcAft>
            <a:buChar char="•"/>
          </a:pPr>
          <a:r>
            <a:rPr lang="en-US" sz="2000" kern="1200" dirty="0"/>
            <a:t>Access to financial records</a:t>
          </a:r>
        </a:p>
        <a:p>
          <a:pPr marL="457200" lvl="2" indent="-228600" algn="l" defTabSz="889000">
            <a:lnSpc>
              <a:spcPct val="90000"/>
            </a:lnSpc>
            <a:spcBef>
              <a:spcPct val="0"/>
            </a:spcBef>
            <a:spcAft>
              <a:spcPct val="15000"/>
            </a:spcAft>
            <a:buChar char="•"/>
          </a:pPr>
          <a:r>
            <a:rPr lang="en-US" sz="2000" kern="1200" dirty="0"/>
            <a:t>Financial exploitation </a:t>
          </a:r>
        </a:p>
      </dsp:txBody>
      <dsp:txXfrm>
        <a:off x="8473439" y="658460"/>
        <a:ext cx="3714749" cy="5085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4DBC8-2722-450D-A505-D19D7CFB0B43}">
      <dsp:nvSpPr>
        <dsp:cNvPr id="0" name=""/>
        <dsp:cNvSpPr/>
      </dsp:nvSpPr>
      <dsp:spPr>
        <a:xfrm>
          <a:off x="-4568386" y="-700463"/>
          <a:ext cx="5441990" cy="5441990"/>
        </a:xfrm>
        <a:prstGeom prst="blockArc">
          <a:avLst>
            <a:gd name="adj1" fmla="val 18900000"/>
            <a:gd name="adj2" fmla="val 2700000"/>
            <a:gd name="adj3" fmla="val 39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CF510E-C2E2-403B-B3B9-53FD227B908C}">
      <dsp:nvSpPr>
        <dsp:cNvPr id="0" name=""/>
        <dsp:cNvSpPr/>
      </dsp:nvSpPr>
      <dsp:spPr>
        <a:xfrm>
          <a:off x="382418" y="252485"/>
          <a:ext cx="7528216" cy="5052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1078"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Abuse, neglect, exploitation</a:t>
          </a:r>
        </a:p>
      </dsp:txBody>
      <dsp:txXfrm>
        <a:off x="382418" y="252485"/>
        <a:ext cx="7528216" cy="505294"/>
      </dsp:txXfrm>
    </dsp:sp>
    <dsp:sp modelId="{C31C9DA3-A583-46B0-A6E8-B73EE94A2A3E}">
      <dsp:nvSpPr>
        <dsp:cNvPr id="0" name=""/>
        <dsp:cNvSpPr/>
      </dsp:nvSpPr>
      <dsp:spPr>
        <a:xfrm>
          <a:off x="66609" y="189323"/>
          <a:ext cx="631618" cy="6316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68F79D-5160-497C-A535-C460950DF612}">
      <dsp:nvSpPr>
        <dsp:cNvPr id="0" name=""/>
        <dsp:cNvSpPr/>
      </dsp:nvSpPr>
      <dsp:spPr>
        <a:xfrm>
          <a:off x="744498" y="1010185"/>
          <a:ext cx="7166137" cy="5052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1078"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Family conflict</a:t>
          </a:r>
        </a:p>
      </dsp:txBody>
      <dsp:txXfrm>
        <a:off x="744498" y="1010185"/>
        <a:ext cx="7166137" cy="505294"/>
      </dsp:txXfrm>
    </dsp:sp>
    <dsp:sp modelId="{DAB43596-D3CC-4A9E-A10D-0F7831919FB8}">
      <dsp:nvSpPr>
        <dsp:cNvPr id="0" name=""/>
        <dsp:cNvSpPr/>
      </dsp:nvSpPr>
      <dsp:spPr>
        <a:xfrm>
          <a:off x="428688" y="947023"/>
          <a:ext cx="631618" cy="6316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67D0E9-745E-4B9E-A754-ADBD636FA4C6}">
      <dsp:nvSpPr>
        <dsp:cNvPr id="0" name=""/>
        <dsp:cNvSpPr/>
      </dsp:nvSpPr>
      <dsp:spPr>
        <a:xfrm>
          <a:off x="855627" y="1767884"/>
          <a:ext cx="7055008" cy="5052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1078"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“School-to-guardianship pipeline”</a:t>
          </a:r>
        </a:p>
      </dsp:txBody>
      <dsp:txXfrm>
        <a:off x="855627" y="1767884"/>
        <a:ext cx="7055008" cy="505294"/>
      </dsp:txXfrm>
    </dsp:sp>
    <dsp:sp modelId="{0B0AB4F5-FDDE-4FCC-BCEB-FF755A2ED70B}">
      <dsp:nvSpPr>
        <dsp:cNvPr id="0" name=""/>
        <dsp:cNvSpPr/>
      </dsp:nvSpPr>
      <dsp:spPr>
        <a:xfrm>
          <a:off x="539818" y="1704722"/>
          <a:ext cx="631618" cy="6316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F8E36C-50DC-42E5-B8BD-6E75BF016CF9}">
      <dsp:nvSpPr>
        <dsp:cNvPr id="0" name=""/>
        <dsp:cNvSpPr/>
      </dsp:nvSpPr>
      <dsp:spPr>
        <a:xfrm>
          <a:off x="744498" y="2525584"/>
          <a:ext cx="7166137" cy="5052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1078"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Fear</a:t>
          </a:r>
        </a:p>
      </dsp:txBody>
      <dsp:txXfrm>
        <a:off x="744498" y="2525584"/>
        <a:ext cx="7166137" cy="505294"/>
      </dsp:txXfrm>
    </dsp:sp>
    <dsp:sp modelId="{67DBAFF2-0035-4353-8D2D-8C335FB88BBB}">
      <dsp:nvSpPr>
        <dsp:cNvPr id="0" name=""/>
        <dsp:cNvSpPr/>
      </dsp:nvSpPr>
      <dsp:spPr>
        <a:xfrm>
          <a:off x="428688" y="2462422"/>
          <a:ext cx="631618" cy="6316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5E1355-A2C2-44C0-8D02-7D5A67567566}">
      <dsp:nvSpPr>
        <dsp:cNvPr id="0" name=""/>
        <dsp:cNvSpPr/>
      </dsp:nvSpPr>
      <dsp:spPr>
        <a:xfrm>
          <a:off x="382418" y="3283283"/>
          <a:ext cx="7528216" cy="5052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1078"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Bias </a:t>
          </a:r>
        </a:p>
      </dsp:txBody>
      <dsp:txXfrm>
        <a:off x="382418" y="3283283"/>
        <a:ext cx="7528216" cy="505294"/>
      </dsp:txXfrm>
    </dsp:sp>
    <dsp:sp modelId="{F576573A-FA30-4D4D-997F-E69977E08338}">
      <dsp:nvSpPr>
        <dsp:cNvPr id="0" name=""/>
        <dsp:cNvSpPr/>
      </dsp:nvSpPr>
      <dsp:spPr>
        <a:xfrm>
          <a:off x="66609" y="3220121"/>
          <a:ext cx="631618" cy="6316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7D2F6-6DE5-4182-B82A-35B4647FD07E}">
      <dsp:nvSpPr>
        <dsp:cNvPr id="0" name=""/>
        <dsp:cNvSpPr/>
      </dsp:nvSpPr>
      <dsp:spPr>
        <a:xfrm rot="10800000">
          <a:off x="2681132" y="388246"/>
          <a:ext cx="7096331" cy="35748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6407" tIns="125730" rIns="234696" bIns="125730" numCol="1" spcCol="1270" anchor="t" anchorCtr="0">
          <a:noAutofit/>
        </a:bodyPr>
        <a:lstStyle/>
        <a:p>
          <a:pPr marL="0" lvl="0" indent="0" algn="l" defTabSz="1466850">
            <a:lnSpc>
              <a:spcPct val="90000"/>
            </a:lnSpc>
            <a:spcBef>
              <a:spcPct val="0"/>
            </a:spcBef>
            <a:spcAft>
              <a:spcPct val="35000"/>
            </a:spcAft>
            <a:buNone/>
          </a:pPr>
          <a:r>
            <a:rPr lang="en-US" sz="3300" b="1" kern="1200" dirty="0"/>
            <a:t>Need for education</a:t>
          </a:r>
          <a:endParaRPr lang="en-US" sz="3300" kern="1200" dirty="0"/>
        </a:p>
        <a:p>
          <a:pPr marL="228600" lvl="1" indent="-228600" algn="l" defTabSz="1155700">
            <a:lnSpc>
              <a:spcPct val="90000"/>
            </a:lnSpc>
            <a:spcBef>
              <a:spcPct val="0"/>
            </a:spcBef>
            <a:spcAft>
              <a:spcPct val="15000"/>
            </a:spcAft>
            <a:buChar char="•"/>
          </a:pPr>
          <a:r>
            <a:rPr lang="en-US" sz="2600" kern="1200" dirty="0"/>
            <a:t>Alternatives to guardianship </a:t>
          </a:r>
        </a:p>
        <a:p>
          <a:pPr marL="228600" lvl="1" indent="-228600" algn="l" defTabSz="1155700">
            <a:lnSpc>
              <a:spcPct val="90000"/>
            </a:lnSpc>
            <a:spcBef>
              <a:spcPct val="0"/>
            </a:spcBef>
            <a:spcAft>
              <a:spcPct val="15000"/>
            </a:spcAft>
            <a:buChar char="•"/>
          </a:pPr>
          <a:r>
            <a:rPr lang="en-US" sz="2600" kern="1200" dirty="0"/>
            <a:t>Supports &amp; accommodations</a:t>
          </a:r>
        </a:p>
        <a:p>
          <a:pPr marL="228600" lvl="1" indent="-228600" algn="l" defTabSz="1155700">
            <a:lnSpc>
              <a:spcPct val="90000"/>
            </a:lnSpc>
            <a:spcBef>
              <a:spcPct val="0"/>
            </a:spcBef>
            <a:spcAft>
              <a:spcPct val="15000"/>
            </a:spcAft>
            <a:buChar char="•"/>
          </a:pPr>
          <a:r>
            <a:rPr lang="en-US" sz="2600" kern="1200" dirty="0"/>
            <a:t>Representation of respondents and persons subject to guardianship</a:t>
          </a:r>
        </a:p>
      </dsp:txBody>
      <dsp:txXfrm rot="10800000">
        <a:off x="3574843" y="388246"/>
        <a:ext cx="6202620" cy="3574843"/>
      </dsp:txXfrm>
    </dsp:sp>
    <dsp:sp modelId="{4E9BD19C-553A-4D4D-B63D-8273B9A82F1E}">
      <dsp:nvSpPr>
        <dsp:cNvPr id="0" name=""/>
        <dsp:cNvSpPr/>
      </dsp:nvSpPr>
      <dsp:spPr>
        <a:xfrm>
          <a:off x="893710" y="388246"/>
          <a:ext cx="3574843" cy="357484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038C9-0296-4E51-A807-0A8F2F70B27D}">
      <dsp:nvSpPr>
        <dsp:cNvPr id="0" name=""/>
        <dsp:cNvSpPr/>
      </dsp:nvSpPr>
      <dsp:spPr>
        <a:xfrm rot="10800000">
          <a:off x="2681132" y="388246"/>
          <a:ext cx="7096331" cy="35748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6407" tIns="152400" rIns="284480" bIns="152400" numCol="1" spcCol="1270" anchor="t" anchorCtr="0">
          <a:noAutofit/>
        </a:bodyPr>
        <a:lstStyle/>
        <a:p>
          <a:pPr marL="0" lvl="0" indent="0" algn="l" defTabSz="1778000">
            <a:lnSpc>
              <a:spcPct val="90000"/>
            </a:lnSpc>
            <a:spcBef>
              <a:spcPct val="0"/>
            </a:spcBef>
            <a:spcAft>
              <a:spcPct val="35000"/>
            </a:spcAft>
            <a:buNone/>
          </a:pPr>
          <a:r>
            <a:rPr lang="en-US" sz="4000" b="1" kern="1200" dirty="0"/>
            <a:t>Capacity assessments </a:t>
          </a:r>
          <a:endParaRPr lang="en-US" sz="4000" kern="1200" dirty="0"/>
        </a:p>
        <a:p>
          <a:pPr marL="285750" lvl="1" indent="-285750" algn="l" defTabSz="1377950">
            <a:lnSpc>
              <a:spcPct val="90000"/>
            </a:lnSpc>
            <a:spcBef>
              <a:spcPct val="0"/>
            </a:spcBef>
            <a:spcAft>
              <a:spcPct val="15000"/>
            </a:spcAft>
            <a:buChar char="•"/>
          </a:pPr>
          <a:r>
            <a:rPr lang="en-US" sz="3100" kern="1200" dirty="0"/>
            <a:t>Limitations</a:t>
          </a:r>
        </a:p>
        <a:p>
          <a:pPr marL="285750" lvl="1" indent="-285750" algn="l" defTabSz="1377950">
            <a:lnSpc>
              <a:spcPct val="90000"/>
            </a:lnSpc>
            <a:spcBef>
              <a:spcPct val="0"/>
            </a:spcBef>
            <a:spcAft>
              <a:spcPct val="15000"/>
            </a:spcAft>
            <a:buChar char="•"/>
          </a:pPr>
          <a:r>
            <a:rPr lang="en-US" sz="3100" kern="1200" dirty="0"/>
            <a:t>Access to independent assessments ($)</a:t>
          </a:r>
        </a:p>
      </dsp:txBody>
      <dsp:txXfrm rot="10800000">
        <a:off x="3574843" y="388246"/>
        <a:ext cx="6202620" cy="3574843"/>
      </dsp:txXfrm>
    </dsp:sp>
    <dsp:sp modelId="{AEE751C9-ABD6-431F-BB46-8F0D7646B719}">
      <dsp:nvSpPr>
        <dsp:cNvPr id="0" name=""/>
        <dsp:cNvSpPr/>
      </dsp:nvSpPr>
      <dsp:spPr>
        <a:xfrm>
          <a:off x="893710" y="388246"/>
          <a:ext cx="3574843" cy="357484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C4B4C8-4DB3-47F1-89CD-14663D67D3F9}">
      <dsp:nvSpPr>
        <dsp:cNvPr id="0" name=""/>
        <dsp:cNvSpPr/>
      </dsp:nvSpPr>
      <dsp:spPr>
        <a:xfrm rot="10800000">
          <a:off x="2681132" y="388246"/>
          <a:ext cx="7096331" cy="35748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6407" tIns="118110" rIns="220472" bIns="118110" numCol="1" spcCol="1270" anchor="t" anchorCtr="0">
          <a:noAutofit/>
        </a:bodyPr>
        <a:lstStyle/>
        <a:p>
          <a:pPr marL="0" lvl="0" indent="0" algn="l" defTabSz="1377950">
            <a:lnSpc>
              <a:spcPct val="90000"/>
            </a:lnSpc>
            <a:spcBef>
              <a:spcPct val="0"/>
            </a:spcBef>
            <a:spcAft>
              <a:spcPct val="35000"/>
            </a:spcAft>
            <a:buNone/>
          </a:pPr>
          <a:r>
            <a:rPr lang="en-US" sz="3100" kern="1200" dirty="0"/>
            <a:t>Need for resources</a:t>
          </a:r>
        </a:p>
        <a:p>
          <a:pPr marL="228600" lvl="1" indent="-228600" algn="l" defTabSz="1066800">
            <a:lnSpc>
              <a:spcPct val="90000"/>
            </a:lnSpc>
            <a:spcBef>
              <a:spcPct val="0"/>
            </a:spcBef>
            <a:spcAft>
              <a:spcPct val="15000"/>
            </a:spcAft>
            <a:buChar char="•"/>
          </a:pPr>
          <a:r>
            <a:rPr lang="en-US" sz="2400" b="0" kern="1200" dirty="0"/>
            <a:t>Placements and case management</a:t>
          </a:r>
        </a:p>
        <a:p>
          <a:pPr marL="228600" lvl="1" indent="-228600" algn="l" defTabSz="1066800">
            <a:lnSpc>
              <a:spcPct val="90000"/>
            </a:lnSpc>
            <a:spcBef>
              <a:spcPct val="0"/>
            </a:spcBef>
            <a:spcAft>
              <a:spcPct val="15000"/>
            </a:spcAft>
            <a:buChar char="•"/>
          </a:pPr>
          <a:r>
            <a:rPr lang="en-US" sz="2400" b="0" kern="1200" dirty="0"/>
            <a:t>Medicaid eligibility</a:t>
          </a:r>
        </a:p>
        <a:p>
          <a:pPr marL="228600" lvl="1" indent="-228600" algn="l" defTabSz="1066800">
            <a:lnSpc>
              <a:spcPct val="90000"/>
            </a:lnSpc>
            <a:spcBef>
              <a:spcPct val="0"/>
            </a:spcBef>
            <a:spcAft>
              <a:spcPct val="15000"/>
            </a:spcAft>
            <a:buChar char="•"/>
          </a:pPr>
          <a:r>
            <a:rPr lang="en-US" sz="2400" b="0" kern="1200" dirty="0"/>
            <a:t>Agency budgets</a:t>
          </a:r>
        </a:p>
        <a:p>
          <a:pPr marL="228600" lvl="1" indent="-228600" algn="l" defTabSz="1066800">
            <a:lnSpc>
              <a:spcPct val="90000"/>
            </a:lnSpc>
            <a:spcBef>
              <a:spcPct val="0"/>
            </a:spcBef>
            <a:spcAft>
              <a:spcPct val="15000"/>
            </a:spcAft>
            <a:buChar char="•"/>
          </a:pPr>
          <a:r>
            <a:rPr lang="en-US" sz="2400" b="0" kern="1200" dirty="0"/>
            <a:t>Access to advance planning options</a:t>
          </a:r>
        </a:p>
      </dsp:txBody>
      <dsp:txXfrm rot="10800000">
        <a:off x="3574843" y="388246"/>
        <a:ext cx="6202620" cy="3574843"/>
      </dsp:txXfrm>
    </dsp:sp>
    <dsp:sp modelId="{E592EEA6-B4D7-4185-AC5D-AFFBB5A8653E}">
      <dsp:nvSpPr>
        <dsp:cNvPr id="0" name=""/>
        <dsp:cNvSpPr/>
      </dsp:nvSpPr>
      <dsp:spPr>
        <a:xfrm>
          <a:off x="893710" y="388246"/>
          <a:ext cx="3574843" cy="357484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A3A8D-D0C2-4006-A398-2281B3B19255}">
      <dsp:nvSpPr>
        <dsp:cNvPr id="0" name=""/>
        <dsp:cNvSpPr/>
      </dsp:nvSpPr>
      <dsp:spPr>
        <a:xfrm rot="10800000">
          <a:off x="2681132" y="388246"/>
          <a:ext cx="7096331" cy="35748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6407" tIns="152400" rIns="284480" bIns="152400" numCol="1" spcCol="1270" anchor="t" anchorCtr="0">
          <a:noAutofit/>
        </a:bodyPr>
        <a:lstStyle/>
        <a:p>
          <a:pPr marL="0" lvl="0" indent="0" algn="l" defTabSz="1778000">
            <a:lnSpc>
              <a:spcPct val="90000"/>
            </a:lnSpc>
            <a:spcBef>
              <a:spcPct val="0"/>
            </a:spcBef>
            <a:spcAft>
              <a:spcPct val="35000"/>
            </a:spcAft>
            <a:buNone/>
          </a:pPr>
          <a:r>
            <a:rPr lang="en-US" sz="4000" b="1" kern="1200" dirty="0"/>
            <a:t>Court practices </a:t>
          </a:r>
          <a:endParaRPr lang="en-US" sz="4000" kern="1200" dirty="0"/>
        </a:p>
        <a:p>
          <a:pPr marL="285750" lvl="1" indent="-285750" algn="l" defTabSz="1377950">
            <a:lnSpc>
              <a:spcPct val="90000"/>
            </a:lnSpc>
            <a:spcBef>
              <a:spcPct val="0"/>
            </a:spcBef>
            <a:spcAft>
              <a:spcPct val="15000"/>
            </a:spcAft>
            <a:buChar char="•"/>
          </a:pPr>
          <a:r>
            <a:rPr lang="en-US" sz="3100" kern="1200" dirty="0"/>
            <a:t>Case processing times </a:t>
          </a:r>
        </a:p>
        <a:p>
          <a:pPr marL="285750" lvl="1" indent="-285750" algn="l" defTabSz="1377950">
            <a:lnSpc>
              <a:spcPct val="90000"/>
            </a:lnSpc>
            <a:spcBef>
              <a:spcPct val="0"/>
            </a:spcBef>
            <a:spcAft>
              <a:spcPct val="15000"/>
            </a:spcAft>
            <a:buChar char="•"/>
          </a:pPr>
          <a:r>
            <a:rPr lang="en-US" sz="3100" kern="1200" dirty="0"/>
            <a:t>Limited guardianships </a:t>
          </a:r>
        </a:p>
        <a:p>
          <a:pPr marL="285750" lvl="1" indent="-285750" algn="l" defTabSz="1377950">
            <a:lnSpc>
              <a:spcPct val="90000"/>
            </a:lnSpc>
            <a:spcBef>
              <a:spcPct val="0"/>
            </a:spcBef>
            <a:spcAft>
              <a:spcPct val="15000"/>
            </a:spcAft>
            <a:buChar char="•"/>
          </a:pPr>
          <a:r>
            <a:rPr lang="en-US" sz="3100" kern="1200" dirty="0"/>
            <a:t>Restoration of rights </a:t>
          </a:r>
        </a:p>
        <a:p>
          <a:pPr marL="285750" lvl="1" indent="-285750" algn="l" defTabSz="1377950">
            <a:lnSpc>
              <a:spcPct val="90000"/>
            </a:lnSpc>
            <a:spcBef>
              <a:spcPct val="0"/>
            </a:spcBef>
            <a:spcAft>
              <a:spcPct val="15000"/>
            </a:spcAft>
            <a:buChar char="•"/>
          </a:pPr>
          <a:r>
            <a:rPr lang="en-US" sz="3100" kern="1200" dirty="0"/>
            <a:t>Monitoring practices </a:t>
          </a:r>
        </a:p>
      </dsp:txBody>
      <dsp:txXfrm rot="10800000">
        <a:off x="3574843" y="388246"/>
        <a:ext cx="6202620" cy="3574843"/>
      </dsp:txXfrm>
    </dsp:sp>
    <dsp:sp modelId="{74D965AF-50CE-4EA6-B1DF-0EEA1B880839}">
      <dsp:nvSpPr>
        <dsp:cNvPr id="0" name=""/>
        <dsp:cNvSpPr/>
      </dsp:nvSpPr>
      <dsp:spPr>
        <a:xfrm>
          <a:off x="893710" y="388246"/>
          <a:ext cx="3574843" cy="357484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426ABF-A8C0-D94B-8DA4-89B3D95177FD}"/>
              </a:ext>
            </a:extLst>
          </p:cNvPr>
          <p:cNvSpPr>
            <a:spLocks noGrp="1"/>
          </p:cNvSpPr>
          <p:nvPr>
            <p:ph type="hdr" sz="quarter"/>
          </p:nvPr>
        </p:nvSpPr>
        <p:spPr>
          <a:xfrm>
            <a:off x="0" y="0"/>
            <a:ext cx="5943600" cy="122237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73E1C36-C21F-0B70-27E7-5B59DAE27561}"/>
              </a:ext>
            </a:extLst>
          </p:cNvPr>
          <p:cNvSpPr>
            <a:spLocks noGrp="1"/>
          </p:cNvSpPr>
          <p:nvPr>
            <p:ph type="dt" sz="quarter" idx="1"/>
          </p:nvPr>
        </p:nvSpPr>
        <p:spPr>
          <a:xfrm>
            <a:off x="7769225" y="0"/>
            <a:ext cx="5943600" cy="1222375"/>
          </a:xfrm>
          <a:prstGeom prst="rect">
            <a:avLst/>
          </a:prstGeom>
        </p:spPr>
        <p:txBody>
          <a:bodyPr vert="horz" lIns="91440" tIns="45720" rIns="91440" bIns="45720" rtlCol="0"/>
          <a:lstStyle>
            <a:lvl1pPr algn="r">
              <a:defRPr sz="1200"/>
            </a:lvl1pPr>
          </a:lstStyle>
          <a:p>
            <a:fld id="{AA970FB6-164E-0840-A35B-09E9F3D45F76}" type="datetimeyyyy">
              <a:rPr lang="en-US" smtClean="0"/>
              <a:t>2024</a:t>
            </a:fld>
            <a:endParaRPr lang="en-US" dirty="0"/>
          </a:p>
        </p:txBody>
      </p:sp>
      <p:sp>
        <p:nvSpPr>
          <p:cNvPr id="4" name="Footer Placeholder 3">
            <a:extLst>
              <a:ext uri="{FF2B5EF4-FFF2-40B4-BE49-F238E27FC236}">
                <a16:creationId xmlns:a16="http://schemas.microsoft.com/office/drawing/2014/main" id="{E5942066-244B-8673-5E9A-26E4265AD0B2}"/>
              </a:ext>
            </a:extLst>
          </p:cNvPr>
          <p:cNvSpPr>
            <a:spLocks noGrp="1"/>
          </p:cNvSpPr>
          <p:nvPr>
            <p:ph type="ftr" sz="quarter" idx="2"/>
          </p:nvPr>
        </p:nvSpPr>
        <p:spPr>
          <a:xfrm>
            <a:off x="0" y="23161625"/>
            <a:ext cx="5943600" cy="122237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530EE97-1F54-6631-A4BB-FD938296488E}"/>
              </a:ext>
            </a:extLst>
          </p:cNvPr>
          <p:cNvSpPr>
            <a:spLocks noGrp="1"/>
          </p:cNvSpPr>
          <p:nvPr>
            <p:ph type="sldNum" sz="quarter" idx="3"/>
          </p:nvPr>
        </p:nvSpPr>
        <p:spPr>
          <a:xfrm>
            <a:off x="7769225" y="23161625"/>
            <a:ext cx="5943600" cy="1222375"/>
          </a:xfrm>
          <a:prstGeom prst="rect">
            <a:avLst/>
          </a:prstGeom>
        </p:spPr>
        <p:txBody>
          <a:bodyPr vert="horz" lIns="91440" tIns="45720" rIns="91440" bIns="45720" rtlCol="0" anchor="b"/>
          <a:lstStyle>
            <a:lvl1pPr algn="r">
              <a:defRPr sz="1200"/>
            </a:lvl1pPr>
          </a:lstStyle>
          <a:p>
            <a:fld id="{420BD0AB-C59E-4A46-83D3-F07787446BA0}" type="slidenum">
              <a:rPr lang="en-US" smtClean="0"/>
              <a:t>‹#›</a:t>
            </a:fld>
            <a:endParaRPr lang="en-US" dirty="0"/>
          </a:p>
        </p:txBody>
      </p:sp>
    </p:spTree>
    <p:extLst>
      <p:ext uri="{BB962C8B-B14F-4D97-AF65-F5344CB8AC3E}">
        <p14:creationId xmlns:p14="http://schemas.microsoft.com/office/powerpoint/2010/main" val="413378359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997654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b="1"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23</a:t>
            </a:fld>
            <a:endParaRPr lang="en-US" dirty="0"/>
          </a:p>
        </p:txBody>
      </p:sp>
    </p:spTree>
    <p:extLst>
      <p:ext uri="{BB962C8B-B14F-4D97-AF65-F5344CB8AC3E}">
        <p14:creationId xmlns:p14="http://schemas.microsoft.com/office/powerpoint/2010/main" val="151080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423726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25</a:t>
            </a:fld>
            <a:endParaRPr lang="en-US" dirty="0"/>
          </a:p>
        </p:txBody>
      </p:sp>
    </p:spTree>
    <p:extLst>
      <p:ext uri="{BB962C8B-B14F-4D97-AF65-F5344CB8AC3E}">
        <p14:creationId xmlns:p14="http://schemas.microsoft.com/office/powerpoint/2010/main" val="3255182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26</a:t>
            </a:fld>
            <a:endParaRPr lang="en-US" dirty="0"/>
          </a:p>
        </p:txBody>
      </p:sp>
    </p:spTree>
    <p:extLst>
      <p:ext uri="{BB962C8B-B14F-4D97-AF65-F5344CB8AC3E}">
        <p14:creationId xmlns:p14="http://schemas.microsoft.com/office/powerpoint/2010/main" val="182593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b="1" dirty="0">
              <a:solidFill>
                <a:srgbClr val="000000"/>
              </a:solidFill>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27</a:t>
            </a:fld>
            <a:endParaRPr lang="en-US" dirty="0"/>
          </a:p>
        </p:txBody>
      </p:sp>
    </p:spTree>
    <p:extLst>
      <p:ext uri="{BB962C8B-B14F-4D97-AF65-F5344CB8AC3E}">
        <p14:creationId xmlns:p14="http://schemas.microsoft.com/office/powerpoint/2010/main" val="1442156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184821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2797843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33608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305237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20807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3382191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21</a:t>
            </a:fld>
            <a:endParaRPr lang="en-US" dirty="0"/>
          </a:p>
        </p:txBody>
      </p:sp>
    </p:spTree>
    <p:extLst>
      <p:ext uri="{BB962C8B-B14F-4D97-AF65-F5344CB8AC3E}">
        <p14:creationId xmlns:p14="http://schemas.microsoft.com/office/powerpoint/2010/main" val="1638368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p>
        </p:txBody>
      </p:sp>
    </p:spTree>
    <p:extLst>
      <p:ext uri="{BB962C8B-B14F-4D97-AF65-F5344CB8AC3E}">
        <p14:creationId xmlns:p14="http://schemas.microsoft.com/office/powerpoint/2010/main" val="1241610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dirty="0"/>
              <a:t>Click to add title</a:t>
            </a:r>
          </a:p>
        </p:txBody>
      </p:sp>
    </p:spTree>
    <p:extLst>
      <p:ext uri="{BB962C8B-B14F-4D97-AF65-F5344CB8AC3E}">
        <p14:creationId xmlns:p14="http://schemas.microsoft.com/office/powerpoint/2010/main" val="2631799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dirty="0"/>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dirty="0"/>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95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dirty="0"/>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dirty="0"/>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Tree>
    <p:extLst>
      <p:ext uri="{BB962C8B-B14F-4D97-AF65-F5344CB8AC3E}">
        <p14:creationId xmlns:p14="http://schemas.microsoft.com/office/powerpoint/2010/main" val="258665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5"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dirty="0"/>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7508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dirty="0"/>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372898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p:txBody>
          <a:bodyPr anchor="ctr" anchorCtr="0"/>
          <a:lstStyle/>
          <a:p>
            <a:r>
              <a:rPr lang="en-US" dirty="0"/>
              <a:t>Click to add title</a:t>
            </a:r>
          </a:p>
        </p:txBody>
      </p:sp>
    </p:spTree>
    <p:extLst>
      <p:ext uri="{BB962C8B-B14F-4D97-AF65-F5344CB8AC3E}">
        <p14:creationId xmlns:p14="http://schemas.microsoft.com/office/powerpoint/2010/main" val="2071868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1581182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dirty="0"/>
              <a:t>Click to add title</a:t>
            </a:r>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5005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dirty="0"/>
              <a:t>Click to add title</a:t>
            </a:r>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Tree>
    <p:extLst>
      <p:ext uri="{BB962C8B-B14F-4D97-AF65-F5344CB8AC3E}">
        <p14:creationId xmlns:p14="http://schemas.microsoft.com/office/powerpoint/2010/main" val="2234670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dirty="0"/>
              <a:t>Click icon to add picture</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1923287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180A9-7A83-412D-A8AC-5AF60A8AA507}" type="datetime1">
              <a:rPr lang="en-US" smtClean="0"/>
              <a:t>08/28/2024</a:t>
            </a:fld>
            <a:endParaRPr lang="en-US" dirty="0"/>
          </a:p>
        </p:txBody>
      </p:sp>
      <p:sp>
        <p:nvSpPr>
          <p:cNvPr id="5" name="Footer Placeholder 4"/>
          <p:cNvSpPr>
            <a:spLocks noGrp="1"/>
          </p:cNvSpPr>
          <p:nvPr>
            <p:ph type="ftr" sz="quarter" idx="11"/>
          </p:nvPr>
        </p:nvSpPr>
        <p:spPr/>
        <p:txBody>
          <a:bodyPr/>
          <a:lstStyle/>
          <a:p>
            <a:r>
              <a:rPr lang="en-US" dirty="0"/>
              <a:t>Add a footer</a:t>
            </a:r>
          </a:p>
        </p:txBody>
      </p:sp>
    </p:spTree>
    <p:extLst>
      <p:ext uri="{BB962C8B-B14F-4D97-AF65-F5344CB8AC3E}">
        <p14:creationId xmlns:p14="http://schemas.microsoft.com/office/powerpoint/2010/main" val="424455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dirty="0"/>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dirty="0"/>
              <a:t>Click to add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dirty="0"/>
              <a:t>Click icon to add table</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063232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49326170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dirty="0"/>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43318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dirty="0"/>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dirty="0"/>
              <a:t>Click to add picture</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dirty="0"/>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dirty="0"/>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285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dirty="0"/>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311629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dirty="0"/>
              <a:t>Click to add title</a:t>
            </a:r>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673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dirty="0"/>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dirty="0"/>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18362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dirty="0"/>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dirty="0"/>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dirty="0"/>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r>
              <a:rPr lang="en-US"/>
              <a:t>Click to edit Master title style</a:t>
            </a:r>
            <a:endParaRPr lang="en-US" dirty="0"/>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dirty="0"/>
              <a:t>Click to add text</a:t>
            </a:r>
          </a:p>
          <a:p>
            <a:pPr lvl="1"/>
            <a:r>
              <a:rPr lang="en-US" dirty="0"/>
              <a:t>Second level</a:t>
            </a:r>
          </a:p>
          <a:p>
            <a:pPr lvl="2"/>
            <a:r>
              <a:rPr lang="en-US" dirty="0"/>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r>
              <a:rPr lang="en-US" dirty="0"/>
              <a:t>Click icon to add picture</a:t>
            </a:r>
          </a:p>
        </p:txBody>
      </p:sp>
    </p:spTree>
    <p:extLst>
      <p:ext uri="{BB962C8B-B14F-4D97-AF65-F5344CB8AC3E}">
        <p14:creationId xmlns:p14="http://schemas.microsoft.com/office/powerpoint/2010/main" val="220710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dirty="0"/>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80" r:id="rId3"/>
    <p:sldLayoutId id="2147483653" r:id="rId4"/>
    <p:sldLayoutId id="2147483668" r:id="rId5"/>
    <p:sldLayoutId id="2147483685" r:id="rId6"/>
    <p:sldLayoutId id="2147483686" r:id="rId7"/>
    <p:sldLayoutId id="2147483687" r:id="rId8"/>
    <p:sldLayoutId id="2147483688" r:id="rId9"/>
    <p:sldLayoutId id="2147483689" r:id="rId10"/>
    <p:sldLayoutId id="2147483691" r:id="rId11"/>
    <p:sldLayoutId id="2147483692" r:id="rId12"/>
    <p:sldLayoutId id="2147483676" r:id="rId13"/>
    <p:sldLayoutId id="2147483656" r:id="rId14"/>
    <p:sldLayoutId id="2147483657" r:id="rId15"/>
    <p:sldLayoutId id="2147483658" r:id="rId16"/>
    <p:sldLayoutId id="2147483659" r:id="rId17"/>
    <p:sldLayoutId id="2147483695" r:id="rId18"/>
    <p:sldLayoutId id="2147483696" r:id="rId19"/>
    <p:sldLayoutId id="2147483697" r:id="rId20"/>
    <p:sldLayoutId id="2147483698" r:id="rId21"/>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pnews.com/article/covid-health-washington-government-and-politics-51de6cbe6f440170e5bf42e65b118d7a"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missouriindependent.com/2024/06/20/missouri-is-breaking-federal-law-by-housing-mentally-ill-in-nursing-homes-doj-find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mgaleg.maryland.gov/cmte_testimony/2021/hgo/1ivsqy_g5w197DmAWJ_EV9148rfYA6jch.pdf"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mgaleg.maryland.gov/cmte_testimony/2021/hgo/1ivsqy_g5w197DmAWJ_EV9148rfYA6jch.pdf" TargetMode="Externa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mgaleg.maryland.gov/cmte_testimony/2021/hgo/1ivsqy_g5w197DmAWJ_EV9148rfYA6jch.pdf"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3.jpg"/><Relationship Id="rId5" Type="http://schemas.openxmlformats.org/officeDocument/2006/relationships/image" Target="../media/image13.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americanbar.org/groups/law_aging/publications/bifocal/vol44/bif-vol44-issue6/hospital-guardianship-pipeline/" TargetMode="Externa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nytimes.com/2015/01/26/nyregion/to-collect-debts-nursing-home-seizing-control-over-patients.html?hp&amp;action=click&amp;pgtype=Homepage&amp;module=second-column-region&amp;region=top-news&amp;WT.nav=top-news" TargetMode="Externa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hyperlink" Target="https://www.bmc.org/healthcity/policy-and-industry/guardianship-process-change-better-patients-and-hospitals"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7FF65-A536-F639-8591-ED024C223308}"/>
              </a:ext>
            </a:extLst>
          </p:cNvPr>
          <p:cNvSpPr>
            <a:spLocks noGrp="1"/>
          </p:cNvSpPr>
          <p:nvPr>
            <p:ph type="ctrTitle"/>
          </p:nvPr>
        </p:nvSpPr>
        <p:spPr>
          <a:xfrm>
            <a:off x="2899789" y="1525845"/>
            <a:ext cx="6392421" cy="2799748"/>
          </a:xfrm>
        </p:spPr>
        <p:txBody>
          <a:bodyPr anchor="ctr"/>
          <a:lstStyle/>
          <a:p>
            <a:r>
              <a:rPr lang="en-US" sz="3200" dirty="0"/>
              <a:t>The “healthcare to guardianship pipeline”</a:t>
            </a:r>
          </a:p>
        </p:txBody>
      </p:sp>
      <p:sp>
        <p:nvSpPr>
          <p:cNvPr id="5" name="TextBox 4">
            <a:extLst>
              <a:ext uri="{FF2B5EF4-FFF2-40B4-BE49-F238E27FC236}">
                <a16:creationId xmlns:a16="http://schemas.microsoft.com/office/drawing/2014/main" id="{DE99FB07-B67E-9A6E-8106-5D9254894E8C}"/>
              </a:ext>
            </a:extLst>
          </p:cNvPr>
          <p:cNvSpPr txBox="1"/>
          <p:nvPr/>
        </p:nvSpPr>
        <p:spPr>
          <a:xfrm>
            <a:off x="1714500" y="5451157"/>
            <a:ext cx="8848725" cy="1323439"/>
          </a:xfrm>
          <a:prstGeom prst="rect">
            <a:avLst/>
          </a:prstGeom>
          <a:noFill/>
        </p:spPr>
        <p:txBody>
          <a:bodyPr wrap="square">
            <a:spAutoFit/>
          </a:bodyPr>
          <a:lstStyle/>
          <a:p>
            <a:pPr marL="0" indent="0">
              <a:buNone/>
            </a:pPr>
            <a:r>
              <a:rPr lang="en-US" sz="1600">
                <a:solidFill>
                  <a:schemeClr val="bg1"/>
                </a:solidFill>
              </a:rPr>
              <a:t>This presentation was </a:t>
            </a:r>
            <a:r>
              <a:rPr lang="en-US" sz="1600" dirty="0">
                <a:solidFill>
                  <a:schemeClr val="bg1"/>
                </a:solidFill>
              </a:rPr>
              <a:t>supported, in part, by a grant (No. 90EJIG0027-02-00) from the Administration for Community Living (ACL), U.S. Department of Health and Human Services (DHHS). Grantees carrying out projects under government sponsorship are encouraged to express freely their findings and conclusions. Therefore, points of view or opinions do not necessarily represent official ACL or DHHS policy. </a:t>
            </a:r>
          </a:p>
        </p:txBody>
      </p:sp>
    </p:spTree>
    <p:extLst>
      <p:ext uri="{BB962C8B-B14F-4D97-AF65-F5344CB8AC3E}">
        <p14:creationId xmlns:p14="http://schemas.microsoft.com/office/powerpoint/2010/main" val="220243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BA65-6D1A-3470-1175-C0CFF5ACB89F}"/>
              </a:ext>
            </a:extLst>
          </p:cNvPr>
          <p:cNvSpPr>
            <a:spLocks noGrp="1"/>
          </p:cNvSpPr>
          <p:nvPr>
            <p:ph type="title"/>
          </p:nvPr>
        </p:nvSpPr>
        <p:spPr>
          <a:xfrm>
            <a:off x="3460565" y="1057274"/>
            <a:ext cx="7965461" cy="994164"/>
          </a:xfrm>
        </p:spPr>
        <p:txBody>
          <a:bodyPr anchor="b">
            <a:normAutofit/>
          </a:bodyPr>
          <a:lstStyle/>
          <a:p>
            <a:r>
              <a:rPr lang="en-US" dirty="0"/>
              <a:t>Washington</a:t>
            </a:r>
          </a:p>
        </p:txBody>
      </p:sp>
      <p:sp>
        <p:nvSpPr>
          <p:cNvPr id="9" name="Content Placeholder 2">
            <a:extLst>
              <a:ext uri="{FF2B5EF4-FFF2-40B4-BE49-F238E27FC236}">
                <a16:creationId xmlns:a16="http://schemas.microsoft.com/office/drawing/2014/main" id="{5C81BF7E-357B-ED87-7FF5-20F2FC04BD6D}"/>
              </a:ext>
            </a:extLst>
          </p:cNvPr>
          <p:cNvSpPr>
            <a:spLocks noGrp="1"/>
          </p:cNvSpPr>
          <p:nvPr>
            <p:ph sz="half" idx="2"/>
          </p:nvPr>
        </p:nvSpPr>
        <p:spPr>
          <a:xfrm>
            <a:off x="3460565" y="2303028"/>
            <a:ext cx="7965460" cy="4554972"/>
          </a:xfrm>
        </p:spPr>
        <p:txBody>
          <a:bodyPr>
            <a:normAutofit/>
          </a:bodyPr>
          <a:lstStyle/>
          <a:p>
            <a:pPr>
              <a:lnSpc>
                <a:spcPct val="110000"/>
              </a:lnSpc>
            </a:pPr>
            <a:r>
              <a:rPr lang="en-US" sz="2000" dirty="0"/>
              <a:t>In July 2022, the Washington State Hospital Association (WSHA) reported healthcare facilities were 120 to 130% full, leading to long wait times in the ER, declining patient care, and disruptions in ambulance services throughout the state.</a:t>
            </a:r>
          </a:p>
          <a:p>
            <a:pPr>
              <a:lnSpc>
                <a:spcPct val="110000"/>
              </a:lnSpc>
            </a:pPr>
            <a:r>
              <a:rPr lang="en-US" sz="2000" dirty="0"/>
              <a:t>If the patient has not appointed a decision maker in a power of attorney document, state law requires a court appointed guardian.</a:t>
            </a:r>
          </a:p>
          <a:p>
            <a:pPr>
              <a:lnSpc>
                <a:spcPct val="110000"/>
              </a:lnSpc>
            </a:pPr>
            <a:r>
              <a:rPr lang="en-US" sz="2000" dirty="0"/>
              <a:t>The hospitals asked state officials to address discharge and staff issues with measure that include reconsidering the state’s guardianship laws.</a:t>
            </a:r>
          </a:p>
          <a:p>
            <a:pPr marL="0" indent="0">
              <a:lnSpc>
                <a:spcPct val="110000"/>
              </a:lnSpc>
              <a:buNone/>
            </a:pPr>
            <a:endParaRPr lang="en-US" sz="1050" dirty="0"/>
          </a:p>
          <a:p>
            <a:pPr marL="0" indent="0">
              <a:lnSpc>
                <a:spcPct val="110000"/>
              </a:lnSpc>
              <a:buNone/>
            </a:pPr>
            <a:r>
              <a:rPr lang="en-US" sz="1200" kern="1000" spc="-50" dirty="0">
                <a:effectLst/>
                <a:latin typeface="Aptos Display" panose="020B0004020202020204" pitchFamily="34" charset="0"/>
                <a:ea typeface="Calibri" panose="020F0502020204030204" pitchFamily="34" charset="0"/>
              </a:rPr>
              <a:t>Associated Press, </a:t>
            </a:r>
            <a:r>
              <a:rPr lang="en-US" sz="1200" i="1" kern="1000" spc="-50" dirty="0">
                <a:effectLst/>
                <a:latin typeface="Aptos Display" panose="020B0004020202020204" pitchFamily="34" charset="0"/>
                <a:ea typeface="Calibri" panose="020F0502020204030204" pitchFamily="34" charset="0"/>
              </a:rPr>
              <a:t>WA Hospitals Over Capacity Due to Patient Discharging Woes, </a:t>
            </a:r>
            <a:r>
              <a:rPr lang="en-US" sz="1200" kern="1000" cap="small" spc="-50" dirty="0">
                <a:effectLst/>
                <a:latin typeface="Aptos Display" panose="020B0004020202020204" pitchFamily="34" charset="0"/>
                <a:ea typeface="Calibri" panose="020F0502020204030204" pitchFamily="34" charset="0"/>
              </a:rPr>
              <a:t>apnews.com</a:t>
            </a:r>
            <a:r>
              <a:rPr lang="en-US" sz="1200" kern="1000" spc="-50" dirty="0">
                <a:effectLst/>
                <a:latin typeface="Aptos Display" panose="020B0004020202020204" pitchFamily="34" charset="0"/>
                <a:ea typeface="Calibri" panose="020F0502020204030204" pitchFamily="34" charset="0"/>
              </a:rPr>
              <a:t>, (July 18, 2022), </a:t>
            </a:r>
            <a:r>
              <a:rPr lang="en-US" sz="1200" u="sng" dirty="0">
                <a:effectLst/>
                <a:latin typeface="Times New Roman" panose="02020603050405020304" pitchFamily="18" charset="0"/>
                <a:ea typeface="Times New Roman" panose="02020603050405020304" pitchFamily="18" charset="0"/>
                <a:hlinkClick r:id="rId3"/>
              </a:rPr>
              <a:t>https://apnews.com/article/covid-health-washington-government-and-politics-51de6cbe6f440170e5bf42e65b118d7a</a:t>
            </a:r>
            <a:endParaRPr lang="en-US" sz="12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676274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6CC38-516B-FE3D-00F5-832BA9F3DEAB}"/>
              </a:ext>
            </a:extLst>
          </p:cNvPr>
          <p:cNvSpPr>
            <a:spLocks noGrp="1"/>
          </p:cNvSpPr>
          <p:nvPr>
            <p:ph type="title"/>
          </p:nvPr>
        </p:nvSpPr>
        <p:spPr>
          <a:xfrm>
            <a:off x="914400" y="1057275"/>
            <a:ext cx="5259554" cy="680085"/>
          </a:xfrm>
        </p:spPr>
        <p:txBody>
          <a:bodyPr anchor="b">
            <a:normAutofit/>
          </a:bodyPr>
          <a:lstStyle/>
          <a:p>
            <a:r>
              <a:rPr lang="en-US" dirty="0"/>
              <a:t>Missouri</a:t>
            </a:r>
          </a:p>
        </p:txBody>
      </p:sp>
      <p:sp>
        <p:nvSpPr>
          <p:cNvPr id="3" name="Content Placeholder 2">
            <a:extLst>
              <a:ext uri="{FF2B5EF4-FFF2-40B4-BE49-F238E27FC236}">
                <a16:creationId xmlns:a16="http://schemas.microsoft.com/office/drawing/2014/main" id="{81049C7A-1F29-3A67-0F19-4E98C41AC366}"/>
              </a:ext>
            </a:extLst>
          </p:cNvPr>
          <p:cNvSpPr>
            <a:spLocks noGrp="1"/>
          </p:cNvSpPr>
          <p:nvPr>
            <p:ph idx="1"/>
          </p:nvPr>
        </p:nvSpPr>
        <p:spPr>
          <a:xfrm>
            <a:off x="914400" y="1907177"/>
            <a:ext cx="5878286" cy="4741817"/>
          </a:xfrm>
        </p:spPr>
        <p:txBody>
          <a:bodyPr>
            <a:normAutofit/>
          </a:bodyPr>
          <a:lstStyle/>
          <a:p>
            <a:pPr marL="285750" indent="-285750">
              <a:spcAft>
                <a:spcPts val="600"/>
              </a:spcAft>
              <a:buFont typeface="Arial" panose="020B0604020202020204" pitchFamily="34" charset="0"/>
              <a:buChar char="•"/>
            </a:pPr>
            <a:r>
              <a:rPr lang="en-US" sz="2000" dirty="0"/>
              <a:t>In June 2024, the Department of Justice (DOJ) found the state was violating the Americans with Disabilities Act (Act) by unnecessarily institutionalizing adults with mental illness in nursing facilities.</a:t>
            </a:r>
          </a:p>
          <a:p>
            <a:pPr marL="285750" indent="-285750">
              <a:spcAft>
                <a:spcPts val="600"/>
              </a:spcAft>
              <a:buFont typeface="Arial" panose="020B0604020202020204" pitchFamily="34" charset="0"/>
              <a:buChar char="•"/>
            </a:pPr>
            <a:r>
              <a:rPr lang="en-US" sz="2000" dirty="0"/>
              <a:t>The DOJ found the state’s court appointed guardianship system was a “pipeline to unnecessary institutionalization.”</a:t>
            </a:r>
          </a:p>
          <a:p>
            <a:pPr marL="285750" indent="-285750">
              <a:spcAft>
                <a:spcPts val="600"/>
              </a:spcAft>
              <a:buFont typeface="Arial" panose="020B0604020202020204" pitchFamily="34" charset="0"/>
              <a:buChar char="•"/>
            </a:pPr>
            <a:r>
              <a:rPr lang="en-US" sz="2000" dirty="0"/>
              <a:t>Missouri needs to work with the DOJ to come up with a plan to fix the violations or risks being sued by the DOJ. </a:t>
            </a:r>
          </a:p>
          <a:p>
            <a:pPr>
              <a:spcAft>
                <a:spcPts val="600"/>
              </a:spcAft>
            </a:pPr>
            <a:endParaRPr lang="en-US" sz="1000" dirty="0"/>
          </a:p>
          <a:p>
            <a:pPr>
              <a:spcAft>
                <a:spcPts val="600"/>
              </a:spcAft>
            </a:pPr>
            <a:r>
              <a:rPr lang="en-US" sz="1100" dirty="0">
                <a:latin typeface="Aptos Display" panose="020B0004020202020204" pitchFamily="34" charset="0"/>
                <a:ea typeface="Calibri" panose="020F0502020204030204" pitchFamily="34" charset="0"/>
                <a:cs typeface="Calibri" panose="020F0502020204030204" pitchFamily="34" charset="0"/>
              </a:rPr>
              <a:t>Clara Bates, </a:t>
            </a:r>
            <a:r>
              <a:rPr lang="en-US" sz="1100" i="1" dirty="0">
                <a:latin typeface="Aptos Display" panose="020B0004020202020204" pitchFamily="34" charset="0"/>
                <a:ea typeface="Calibri" panose="020F0502020204030204" pitchFamily="34" charset="0"/>
                <a:cs typeface="Calibri" panose="020F0502020204030204" pitchFamily="34" charset="0"/>
              </a:rPr>
              <a:t>Missouri is Breaking Federal Law by Housing Mentally Ill in Nursing Homes, DOJ finds</a:t>
            </a:r>
            <a:r>
              <a:rPr lang="en-US" sz="1100" dirty="0">
                <a:latin typeface="Aptos Display" panose="020B0004020202020204" pitchFamily="34" charset="0"/>
                <a:ea typeface="Calibri" panose="020F0502020204030204" pitchFamily="34" charset="0"/>
                <a:cs typeface="Calibri" panose="020F0502020204030204" pitchFamily="34" charset="0"/>
              </a:rPr>
              <a:t>, Missouri Independent (June 20, 2024): </a:t>
            </a:r>
            <a:r>
              <a:rPr lang="en-US" sz="1100" dirty="0">
                <a:latin typeface="Aptos Display" panose="020B0004020202020204" pitchFamily="34" charset="0"/>
                <a:ea typeface="Calibri" panose="020F0502020204030204" pitchFamily="34" charset="0"/>
                <a:cs typeface="Calibri" panose="020F0502020204030204" pitchFamily="34" charset="0"/>
                <a:hlinkClick r:id="rId3"/>
              </a:rPr>
              <a:t>https://missouriindependent.com/2024/06/20/missouri-is-breaking-federal-law-by-housing-mentally-ill-in-nursing-homes-doj-finds/</a:t>
            </a:r>
            <a:endParaRPr lang="en-US" sz="1100" dirty="0">
              <a:latin typeface="Aptos Display" panose="020B0004020202020204" pitchFamily="34" charset="0"/>
              <a:ea typeface="Calibri" panose="020F0502020204030204" pitchFamily="34" charset="0"/>
              <a:cs typeface="Calibri" panose="020F0502020204030204" pitchFamily="34" charset="0"/>
            </a:endParaRPr>
          </a:p>
          <a:p>
            <a:pPr>
              <a:spcAft>
                <a:spcPts val="600"/>
              </a:spcAft>
            </a:pPr>
            <a:endParaRPr lang="en-US" dirty="0"/>
          </a:p>
          <a:p>
            <a:pPr>
              <a:spcAft>
                <a:spcPts val="600"/>
              </a:spcAft>
            </a:pPr>
            <a:endParaRPr lang="en-US" dirty="0"/>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US" dirty="0"/>
          </a:p>
        </p:txBody>
      </p:sp>
      <p:pic>
        <p:nvPicPr>
          <p:cNvPr id="6" name="Content Placeholder 5" descr="A vintage weighing scales">
            <a:extLst>
              <a:ext uri="{FF2B5EF4-FFF2-40B4-BE49-F238E27FC236}">
                <a16:creationId xmlns:a16="http://schemas.microsoft.com/office/drawing/2014/main" id="{39AE93D3-4F2F-6DE1-C1F4-7C45ABA94D6C}"/>
              </a:ext>
            </a:extLst>
          </p:cNvPr>
          <p:cNvPicPr>
            <a:picLocks noGrp="1" noChangeAspect="1"/>
          </p:cNvPicPr>
          <p:nvPr>
            <p:ph type="pic" sz="quarter" idx="11"/>
          </p:nvPr>
        </p:nvPicPr>
        <p:blipFill>
          <a:blip r:embed="rId4"/>
          <a:srcRect r="-2" b="946"/>
          <a:stretch/>
        </p:blipFill>
        <p:spPr>
          <a:xfrm>
            <a:off x="7414194" y="410780"/>
            <a:ext cx="4344695" cy="6447220"/>
          </a:xfrm>
          <a:noFill/>
        </p:spPr>
      </p:pic>
    </p:spTree>
    <p:extLst>
      <p:ext uri="{BB962C8B-B14F-4D97-AF65-F5344CB8AC3E}">
        <p14:creationId xmlns:p14="http://schemas.microsoft.com/office/powerpoint/2010/main" val="1400496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7E936-E67F-E2BC-E712-EEF5BC8A19CF}"/>
              </a:ext>
            </a:extLst>
          </p:cNvPr>
          <p:cNvSpPr>
            <a:spLocks noGrp="1"/>
          </p:cNvSpPr>
          <p:nvPr>
            <p:ph type="title"/>
          </p:nvPr>
        </p:nvSpPr>
        <p:spPr>
          <a:xfrm>
            <a:off x="1550564" y="1057274"/>
            <a:ext cx="9875463" cy="999746"/>
          </a:xfrm>
        </p:spPr>
        <p:txBody>
          <a:bodyPr anchor="b">
            <a:normAutofit/>
          </a:bodyPr>
          <a:lstStyle/>
          <a:p>
            <a:pPr>
              <a:lnSpc>
                <a:spcPct val="90000"/>
              </a:lnSpc>
            </a:pPr>
            <a:r>
              <a:rPr lang="en-US" dirty="0"/>
              <a:t>Recommendations From Reviewing the Literature:</a:t>
            </a:r>
          </a:p>
        </p:txBody>
      </p:sp>
      <p:pic>
        <p:nvPicPr>
          <p:cNvPr id="6" name="Picture 5" descr="Big and small arrows">
            <a:extLst>
              <a:ext uri="{FF2B5EF4-FFF2-40B4-BE49-F238E27FC236}">
                <a16:creationId xmlns:a16="http://schemas.microsoft.com/office/drawing/2014/main" id="{B51750D8-0D99-E43A-FC9A-540021B6C2C4}"/>
              </a:ext>
            </a:extLst>
          </p:cNvPr>
          <p:cNvPicPr>
            <a:picLocks noChangeAspect="1"/>
          </p:cNvPicPr>
          <p:nvPr/>
        </p:nvPicPr>
        <p:blipFill>
          <a:blip r:embed="rId2"/>
          <a:srcRect r="1780" b="-3"/>
          <a:stretch/>
        </p:blipFill>
        <p:spPr>
          <a:xfrm>
            <a:off x="1550564" y="2303028"/>
            <a:ext cx="5829147" cy="3961593"/>
          </a:xfrm>
          <a:prstGeom prst="rect">
            <a:avLst/>
          </a:prstGeom>
          <a:noFill/>
        </p:spPr>
      </p:pic>
      <p:sp>
        <p:nvSpPr>
          <p:cNvPr id="4" name="Content Placeholder 3">
            <a:extLst>
              <a:ext uri="{FF2B5EF4-FFF2-40B4-BE49-F238E27FC236}">
                <a16:creationId xmlns:a16="http://schemas.microsoft.com/office/drawing/2014/main" id="{22B60B0D-2A9B-6D95-81FD-B4B1F018C549}"/>
              </a:ext>
            </a:extLst>
          </p:cNvPr>
          <p:cNvSpPr>
            <a:spLocks noGrp="1"/>
          </p:cNvSpPr>
          <p:nvPr>
            <p:ph sz="half" idx="15"/>
          </p:nvPr>
        </p:nvSpPr>
        <p:spPr>
          <a:xfrm>
            <a:off x="7629525" y="2303028"/>
            <a:ext cx="3796501" cy="3961593"/>
          </a:xfrm>
        </p:spPr>
        <p:txBody>
          <a:bodyPr>
            <a:normAutofit lnSpcReduction="10000"/>
          </a:bodyPr>
          <a:lstStyle/>
          <a:p>
            <a:r>
              <a:rPr lang="en-US" sz="2400" dirty="0"/>
              <a:t>Need for greater emphasis on less restrictive alternatives to guardianship</a:t>
            </a:r>
          </a:p>
          <a:p>
            <a:r>
              <a:rPr lang="en-US" sz="2400" dirty="0"/>
              <a:t>Need for advance planning</a:t>
            </a:r>
          </a:p>
          <a:p>
            <a:r>
              <a:rPr lang="en-US" sz="2400" dirty="0"/>
              <a:t>Need for benefits planning</a:t>
            </a:r>
          </a:p>
          <a:p>
            <a:r>
              <a:rPr lang="en-US" sz="2400" dirty="0"/>
              <a:t>Need for further mental health services</a:t>
            </a:r>
          </a:p>
        </p:txBody>
      </p:sp>
    </p:spTree>
    <p:extLst>
      <p:ext uri="{BB962C8B-B14F-4D97-AF65-F5344CB8AC3E}">
        <p14:creationId xmlns:p14="http://schemas.microsoft.com/office/powerpoint/2010/main" val="3790003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5894B36-002F-B3F6-559A-431D2EEB57AE}"/>
              </a:ext>
            </a:extLst>
          </p:cNvPr>
          <p:cNvSpPr>
            <a:spLocks noGrp="1"/>
          </p:cNvSpPr>
          <p:nvPr>
            <p:ph type="ctrTitle"/>
          </p:nvPr>
        </p:nvSpPr>
        <p:spPr/>
        <p:txBody>
          <a:bodyPr/>
          <a:lstStyle/>
          <a:p>
            <a:r>
              <a:rPr lang="en-US" dirty="0"/>
              <a:t>The pipeline in Maryland</a:t>
            </a:r>
          </a:p>
        </p:txBody>
      </p:sp>
      <p:sp>
        <p:nvSpPr>
          <p:cNvPr id="21" name="Subtitle 20">
            <a:extLst>
              <a:ext uri="{FF2B5EF4-FFF2-40B4-BE49-F238E27FC236}">
                <a16:creationId xmlns:a16="http://schemas.microsoft.com/office/drawing/2014/main" id="{13CE98AA-689A-BCD5-FFF9-9F648E4B9B64}"/>
              </a:ext>
            </a:extLst>
          </p:cNvPr>
          <p:cNvSpPr>
            <a:spLocks noGrp="1"/>
          </p:cNvSpPr>
          <p:nvPr>
            <p:ph type="subTitle" idx="1"/>
          </p:nvPr>
        </p:nvSpPr>
        <p:spPr/>
        <p:txBody>
          <a:bodyPr>
            <a:normAutofit/>
          </a:bodyPr>
          <a:lstStyle/>
          <a:p>
            <a:endParaRPr lang="en-US" sz="2800" dirty="0"/>
          </a:p>
        </p:txBody>
      </p:sp>
      <p:sp>
        <p:nvSpPr>
          <p:cNvPr id="5" name="Slide Number Placeholder 4">
            <a:extLst>
              <a:ext uri="{FF2B5EF4-FFF2-40B4-BE49-F238E27FC236}">
                <a16:creationId xmlns:a16="http://schemas.microsoft.com/office/drawing/2014/main" id="{95637BDA-236E-DDED-C662-AEC97FA08D18}"/>
              </a:ext>
            </a:extLst>
          </p:cNvPr>
          <p:cNvSpPr>
            <a:spLocks noGrp="1"/>
          </p:cNvSpPr>
          <p:nvPr>
            <p:ph type="sldNum" sz="quarter" idx="4294967295"/>
          </p:nvPr>
        </p:nvSpPr>
        <p:spPr>
          <a:xfrm>
            <a:off x="11125200" y="457200"/>
            <a:ext cx="1066800" cy="471488"/>
          </a:xfrm>
        </p:spPr>
        <p:txBody>
          <a:bodyPr/>
          <a:lstStyle/>
          <a:p>
            <a:fld id="{48F63A3B-78C7-47BE-AE5E-E10140E04643}" type="slidenum">
              <a:rPr lang="en-US" smtClean="0"/>
              <a:pPr/>
              <a:t>13</a:t>
            </a:fld>
            <a:endParaRPr lang="en-US" dirty="0"/>
          </a:p>
        </p:txBody>
      </p:sp>
    </p:spTree>
    <p:extLst>
      <p:ext uri="{BB962C8B-B14F-4D97-AF65-F5344CB8AC3E}">
        <p14:creationId xmlns:p14="http://schemas.microsoft.com/office/powerpoint/2010/main" val="2600646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0B82606-8F0C-161D-C2BB-87FF2DA6453B}"/>
              </a:ext>
            </a:extLst>
          </p:cNvPr>
          <p:cNvSpPr>
            <a:spLocks noGrp="1"/>
          </p:cNvSpPr>
          <p:nvPr>
            <p:ph sz="half" idx="2"/>
          </p:nvPr>
        </p:nvSpPr>
        <p:spPr>
          <a:xfrm>
            <a:off x="4823791" y="1152939"/>
            <a:ext cx="6602234" cy="4647788"/>
          </a:xfrm>
        </p:spPr>
        <p:txBody>
          <a:bodyPr>
            <a:normAutofit/>
          </a:bodyPr>
          <a:lstStyle/>
          <a:p>
            <a:pPr marL="0" indent="0">
              <a:buNone/>
            </a:pPr>
            <a:r>
              <a:rPr lang="en-US" sz="2800" b="0" i="0" u="none" strike="noStrike" cap="none" baseline="0" dirty="0">
                <a:latin typeface="+mn-lt"/>
              </a:rPr>
              <a:t>“The current process of establishing guardianship, which relies on the courts to hear guardianship cases, substantially and often times permanently restricts the rights of individuals, and requires costly and lengthy processes when essentially what is needed is “consent for placement” in the least restrictive setting (also referred to as “appropriate setting”) upon discharge from a hospital.”</a:t>
            </a:r>
            <a:endParaRPr lang="en-US" sz="2800" dirty="0"/>
          </a:p>
        </p:txBody>
      </p:sp>
      <p:pic>
        <p:nvPicPr>
          <p:cNvPr id="6" name="Content Placeholder 9">
            <a:hlinkClick r:id="rId2"/>
            <a:extLst>
              <a:ext uri="{FF2B5EF4-FFF2-40B4-BE49-F238E27FC236}">
                <a16:creationId xmlns:a16="http://schemas.microsoft.com/office/drawing/2014/main" id="{97F9723E-47E5-579A-B085-82ABB97589A2}"/>
              </a:ext>
            </a:extLst>
          </p:cNvPr>
          <p:cNvPicPr>
            <a:picLocks noChangeAspect="1"/>
          </p:cNvPicPr>
          <p:nvPr/>
        </p:nvPicPr>
        <p:blipFill rotWithShape="1">
          <a:blip r:embed="rId3"/>
          <a:srcRect l="4783" r="4783"/>
          <a:stretch/>
        </p:blipFill>
        <p:spPr>
          <a:xfrm>
            <a:off x="278296" y="249237"/>
            <a:ext cx="4344987" cy="6359525"/>
          </a:xfrm>
          <a:prstGeom prst="rect">
            <a:avLst/>
          </a:prstGeom>
        </p:spPr>
      </p:pic>
    </p:spTree>
    <p:extLst>
      <p:ext uri="{BB962C8B-B14F-4D97-AF65-F5344CB8AC3E}">
        <p14:creationId xmlns:p14="http://schemas.microsoft.com/office/powerpoint/2010/main" val="723622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090D62-D73E-66ED-DC12-2B05E82DE780}"/>
              </a:ext>
            </a:extLst>
          </p:cNvPr>
          <p:cNvSpPr>
            <a:spLocks noGrp="1"/>
          </p:cNvSpPr>
          <p:nvPr>
            <p:ph type="title"/>
          </p:nvPr>
        </p:nvSpPr>
        <p:spPr/>
        <p:txBody>
          <a:bodyPr/>
          <a:lstStyle/>
          <a:p>
            <a:r>
              <a:rPr lang="en-US" dirty="0"/>
              <a:t>Recommended policy</a:t>
            </a:r>
          </a:p>
        </p:txBody>
      </p:sp>
      <p:sp>
        <p:nvSpPr>
          <p:cNvPr id="5" name="Content Placeholder 4">
            <a:extLst>
              <a:ext uri="{FF2B5EF4-FFF2-40B4-BE49-F238E27FC236}">
                <a16:creationId xmlns:a16="http://schemas.microsoft.com/office/drawing/2014/main" id="{1B62ACB2-76DF-EA9A-0725-53C1437BD606}"/>
              </a:ext>
            </a:extLst>
          </p:cNvPr>
          <p:cNvSpPr>
            <a:spLocks noGrp="1"/>
          </p:cNvSpPr>
          <p:nvPr>
            <p:ph sz="half" idx="2"/>
          </p:nvPr>
        </p:nvSpPr>
        <p:spPr/>
        <p:txBody>
          <a:bodyPr>
            <a:normAutofit lnSpcReduction="10000"/>
          </a:bodyPr>
          <a:lstStyle/>
          <a:p>
            <a:pPr marL="0" indent="0">
              <a:buNone/>
            </a:pPr>
            <a:r>
              <a:rPr lang="en-US" sz="2400" dirty="0"/>
              <a:t>Maryland should establish a short-term surrogate decision-making mechanisms specifically for disabled adults in hospitals who are unable to make discharge and placement decisions. This policy should be implemented as a “less restrictive alternative” to the guardianship process. Any cases not meeting requisite criteria, or having a conflict or objection, would lead to a petition for guardianship with full safeguards. </a:t>
            </a:r>
          </a:p>
          <a:p>
            <a:endParaRPr lang="en-US" sz="2400" dirty="0"/>
          </a:p>
        </p:txBody>
      </p:sp>
      <p:pic>
        <p:nvPicPr>
          <p:cNvPr id="7" name="Content Placeholder 9">
            <a:hlinkClick r:id="rId2"/>
            <a:extLst>
              <a:ext uri="{FF2B5EF4-FFF2-40B4-BE49-F238E27FC236}">
                <a16:creationId xmlns:a16="http://schemas.microsoft.com/office/drawing/2014/main" id="{CA61C3E4-C69C-198A-633F-F7BD8D19CC2A}"/>
              </a:ext>
            </a:extLst>
          </p:cNvPr>
          <p:cNvPicPr>
            <a:picLocks noChangeAspect="1"/>
          </p:cNvPicPr>
          <p:nvPr/>
        </p:nvPicPr>
        <p:blipFill rotWithShape="1">
          <a:blip r:embed="rId3"/>
          <a:srcRect l="4783" r="4783"/>
          <a:stretch/>
        </p:blipFill>
        <p:spPr>
          <a:xfrm>
            <a:off x="8231517" y="2303028"/>
            <a:ext cx="2623915" cy="3840480"/>
          </a:xfrm>
          <a:prstGeom prst="rect">
            <a:avLst/>
          </a:prstGeom>
        </p:spPr>
      </p:pic>
    </p:spTree>
    <p:extLst>
      <p:ext uri="{BB962C8B-B14F-4D97-AF65-F5344CB8AC3E}">
        <p14:creationId xmlns:p14="http://schemas.microsoft.com/office/powerpoint/2010/main" val="938413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39FE7-D357-18EE-9E4D-B3026C79C3B6}"/>
              </a:ext>
            </a:extLst>
          </p:cNvPr>
          <p:cNvSpPr>
            <a:spLocks noGrp="1"/>
          </p:cNvSpPr>
          <p:nvPr>
            <p:ph type="title"/>
          </p:nvPr>
        </p:nvSpPr>
        <p:spPr/>
        <p:txBody>
          <a:bodyPr/>
          <a:lstStyle/>
          <a:p>
            <a:r>
              <a:rPr lang="en-US" sz="3600" dirty="0"/>
              <a:t>Recommended policy (cont.)</a:t>
            </a:r>
            <a:endParaRPr lang="en-US" dirty="0"/>
          </a:p>
        </p:txBody>
      </p:sp>
      <p:sp>
        <p:nvSpPr>
          <p:cNvPr id="5" name="Content Placeholder 4">
            <a:extLst>
              <a:ext uri="{FF2B5EF4-FFF2-40B4-BE49-F238E27FC236}">
                <a16:creationId xmlns:a16="http://schemas.microsoft.com/office/drawing/2014/main" id="{F11DF309-06FD-0F9E-7117-54D2879693C3}"/>
              </a:ext>
            </a:extLst>
          </p:cNvPr>
          <p:cNvSpPr>
            <a:spLocks noGrp="1"/>
          </p:cNvSpPr>
          <p:nvPr>
            <p:ph sz="half" idx="1"/>
          </p:nvPr>
        </p:nvSpPr>
        <p:spPr>
          <a:xfrm>
            <a:off x="5087154" y="2331791"/>
            <a:ext cx="6345893" cy="4312713"/>
          </a:xfrm>
        </p:spPr>
        <p:txBody>
          <a:bodyPr>
            <a:normAutofit lnSpcReduction="10000"/>
          </a:bodyPr>
          <a:lstStyle/>
          <a:p>
            <a:pPr marL="0" indent="0">
              <a:buFont typeface="Arial" panose="020B0604020202020204" pitchFamily="34" charset="0"/>
              <a:buNone/>
            </a:pPr>
            <a:r>
              <a:rPr lang="en-US" sz="2400" dirty="0">
                <a:latin typeface="Times New Roman" panose="02020603050405020304" pitchFamily="18" charset="0"/>
              </a:rPr>
              <a:t>These less restrictive alternatives would:</a:t>
            </a:r>
          </a:p>
          <a:p>
            <a:pPr marL="457200" indent="-457200">
              <a:buFont typeface="Arial" panose="020B0604020202020204" pitchFamily="34" charset="0"/>
              <a:buAutoNum type="arabicPeriod"/>
            </a:pPr>
            <a:r>
              <a:rPr lang="en-US" sz="2400" dirty="0">
                <a:latin typeface="Times New Roman" panose="02020603050405020304" pitchFamily="18" charset="0"/>
              </a:rPr>
              <a:t>Accelerate the discharge to appropriate settings of adult disabled persons who no longer require treatment in a hospital setting;</a:t>
            </a:r>
          </a:p>
          <a:p>
            <a:pPr marL="457200" indent="-457200">
              <a:buFont typeface="Arial" panose="020B0604020202020204" pitchFamily="34" charset="0"/>
              <a:buAutoNum type="arabicPeriod"/>
            </a:pPr>
            <a:r>
              <a:rPr lang="en-US" sz="2400" dirty="0">
                <a:latin typeface="Times New Roman" panose="02020603050405020304" pitchFamily="18" charset="0"/>
              </a:rPr>
              <a:t>Provide the least restrictive setting that is in the best interest of the patient;</a:t>
            </a:r>
          </a:p>
          <a:p>
            <a:pPr marL="457200" indent="-457200">
              <a:buFont typeface="Arial" panose="020B0604020202020204" pitchFamily="34" charset="0"/>
              <a:buAutoNum type="arabicPeriod"/>
            </a:pPr>
            <a:r>
              <a:rPr lang="en-US" sz="2400" dirty="0">
                <a:latin typeface="Times New Roman" panose="02020603050405020304" pitchFamily="18" charset="0"/>
              </a:rPr>
              <a:t>Include a thorough search for a willing surrogate decision maker under Health-General §5-605 (surrogate decision-making statute); and</a:t>
            </a:r>
          </a:p>
          <a:p>
            <a:pPr marL="457200" indent="-457200">
              <a:buFont typeface="Arial" panose="020B0604020202020204" pitchFamily="34" charset="0"/>
              <a:buAutoNum type="arabicPeriod"/>
            </a:pPr>
            <a:r>
              <a:rPr lang="en-US" sz="2400" dirty="0">
                <a:latin typeface="Times New Roman" panose="02020603050405020304" pitchFamily="18" charset="0"/>
              </a:rPr>
              <a:t>Provide legal counsel to patients while minimizing the role of the courts</a:t>
            </a:r>
            <a:endParaRPr lang="en-US" sz="2400" dirty="0"/>
          </a:p>
        </p:txBody>
      </p:sp>
      <p:pic>
        <p:nvPicPr>
          <p:cNvPr id="7" name="Content Placeholder 9">
            <a:hlinkClick r:id="rId2"/>
            <a:extLst>
              <a:ext uri="{FF2B5EF4-FFF2-40B4-BE49-F238E27FC236}">
                <a16:creationId xmlns:a16="http://schemas.microsoft.com/office/drawing/2014/main" id="{D1EC439C-A60B-A49E-90DB-6E363EB7EAAE}"/>
              </a:ext>
            </a:extLst>
          </p:cNvPr>
          <p:cNvPicPr>
            <a:picLocks noChangeAspect="1"/>
          </p:cNvPicPr>
          <p:nvPr/>
        </p:nvPicPr>
        <p:blipFill rotWithShape="1">
          <a:blip r:embed="rId3"/>
          <a:srcRect l="4783" r="4783"/>
          <a:stretch/>
        </p:blipFill>
        <p:spPr>
          <a:xfrm>
            <a:off x="1550563" y="2127467"/>
            <a:ext cx="2946557" cy="4312713"/>
          </a:xfrm>
          <a:prstGeom prst="rect">
            <a:avLst/>
          </a:prstGeom>
        </p:spPr>
      </p:pic>
    </p:spTree>
    <p:extLst>
      <p:ext uri="{BB962C8B-B14F-4D97-AF65-F5344CB8AC3E}">
        <p14:creationId xmlns:p14="http://schemas.microsoft.com/office/powerpoint/2010/main" val="3197283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D225A4-789E-98CC-2FA4-287EBE693F27}"/>
              </a:ext>
            </a:extLst>
          </p:cNvPr>
          <p:cNvSpPr>
            <a:spLocks noGrp="1"/>
          </p:cNvSpPr>
          <p:nvPr>
            <p:ph type="title"/>
          </p:nvPr>
        </p:nvSpPr>
        <p:spPr/>
        <p:txBody>
          <a:bodyPr/>
          <a:lstStyle/>
          <a:p>
            <a:r>
              <a:rPr lang="en-US" dirty="0"/>
              <a:t>Expedited hearings</a:t>
            </a:r>
          </a:p>
        </p:txBody>
      </p:sp>
      <p:sp>
        <p:nvSpPr>
          <p:cNvPr id="6" name="Content Placeholder 5">
            <a:extLst>
              <a:ext uri="{FF2B5EF4-FFF2-40B4-BE49-F238E27FC236}">
                <a16:creationId xmlns:a16="http://schemas.microsoft.com/office/drawing/2014/main" id="{E761769A-EB62-5A4B-D8F1-D40E5D424735}"/>
              </a:ext>
            </a:extLst>
          </p:cNvPr>
          <p:cNvSpPr>
            <a:spLocks noGrp="1"/>
          </p:cNvSpPr>
          <p:nvPr>
            <p:ph sz="quarter" idx="4"/>
          </p:nvPr>
        </p:nvSpPr>
        <p:spPr>
          <a:xfrm>
            <a:off x="914400" y="2316067"/>
            <a:ext cx="10511627" cy="4376281"/>
          </a:xfrm>
        </p:spPr>
        <p:txBody>
          <a:bodyPr>
            <a:normAutofit fontScale="92500"/>
          </a:bodyPr>
          <a:lstStyle/>
          <a:p>
            <a:r>
              <a:rPr lang="en-US" sz="2400" dirty="0"/>
              <a:t>Guardianship of the person – “In connection with medical treatment” (Estates &amp; Trusts Art., §13-705(f)</a:t>
            </a:r>
          </a:p>
          <a:p>
            <a:r>
              <a:rPr lang="en-US" sz="2400" dirty="0"/>
              <a:t>Maryland Rule 10-201(f) (effective January 1, 2019)</a:t>
            </a:r>
          </a:p>
          <a:p>
            <a:pPr lvl="1"/>
            <a:r>
              <a:rPr lang="en-US" sz="2400" b="1" dirty="0"/>
              <a:t>Committee note:</a:t>
            </a:r>
            <a:r>
              <a:rPr lang="en-US" sz="2400" dirty="0"/>
              <a:t> Examples of circumstances that may require the hearing on a petition . . . on an expedited basis . . . include threats to the physical or mental health of an alleged disabled person associated with delaying the appointment of a guardian to make a decision about the starting or stopping of treatment or discharge from a health care facility that, although not posing an imminent risk of harm, compromises the medical well-being of the alleged disabled person.</a:t>
            </a:r>
          </a:p>
          <a:p>
            <a:pPr lvl="1"/>
            <a:r>
              <a:rPr lang="en-US" sz="2400" dirty="0"/>
              <a:t>If the petition is also for guardianship of the property, the court may rule on that portion on an expedited basis as well</a:t>
            </a:r>
          </a:p>
        </p:txBody>
      </p:sp>
    </p:spTree>
    <p:extLst>
      <p:ext uri="{BB962C8B-B14F-4D97-AF65-F5344CB8AC3E}">
        <p14:creationId xmlns:p14="http://schemas.microsoft.com/office/powerpoint/2010/main" val="1382489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45D8-6F75-C544-09A3-4E9254E28E77}"/>
              </a:ext>
            </a:extLst>
          </p:cNvPr>
          <p:cNvSpPr>
            <a:spLocks noGrp="1"/>
          </p:cNvSpPr>
          <p:nvPr>
            <p:ph type="title"/>
          </p:nvPr>
        </p:nvSpPr>
        <p:spPr/>
        <p:txBody>
          <a:bodyPr/>
          <a:lstStyle/>
          <a:p>
            <a:r>
              <a:rPr lang="en-US" dirty="0"/>
              <a:t>Guardianship of the property</a:t>
            </a:r>
          </a:p>
        </p:txBody>
      </p:sp>
      <p:sp>
        <p:nvSpPr>
          <p:cNvPr id="3" name="Content Placeholder 2">
            <a:extLst>
              <a:ext uri="{FF2B5EF4-FFF2-40B4-BE49-F238E27FC236}">
                <a16:creationId xmlns:a16="http://schemas.microsoft.com/office/drawing/2014/main" id="{C93E4403-F527-C657-3D67-44DA3ADE9012}"/>
              </a:ext>
            </a:extLst>
          </p:cNvPr>
          <p:cNvSpPr>
            <a:spLocks noGrp="1"/>
          </p:cNvSpPr>
          <p:nvPr>
            <p:ph sz="quarter" idx="4"/>
          </p:nvPr>
        </p:nvSpPr>
        <p:spPr/>
        <p:txBody>
          <a:bodyPr/>
          <a:lstStyle/>
          <a:p>
            <a:r>
              <a:rPr lang="en-US" sz="2800" dirty="0"/>
              <a:t>“Crisis points”</a:t>
            </a:r>
          </a:p>
          <a:p>
            <a:pPr lvl="1"/>
            <a:r>
              <a:rPr lang="en-US" sz="2800" dirty="0"/>
              <a:t>Reliance on attorneys to serve as guardians of the property </a:t>
            </a:r>
          </a:p>
          <a:p>
            <a:pPr lvl="1"/>
            <a:r>
              <a:rPr lang="en-US" sz="2800" dirty="0"/>
              <a:t>Medical Assistance Applications</a:t>
            </a:r>
          </a:p>
          <a:p>
            <a:pPr lvl="2"/>
            <a:r>
              <a:rPr lang="en-US" sz="2800" dirty="0"/>
              <a:t>Access to records</a:t>
            </a:r>
          </a:p>
          <a:p>
            <a:r>
              <a:rPr lang="en-US" sz="2800" dirty="0"/>
              <a:t>Role of financial and other institutions</a:t>
            </a:r>
          </a:p>
          <a:p>
            <a:pPr lvl="1"/>
            <a:endParaRPr lang="en-US" sz="2800" dirty="0"/>
          </a:p>
          <a:p>
            <a:pPr lvl="1"/>
            <a:endParaRPr lang="en-US" dirty="0"/>
          </a:p>
          <a:p>
            <a:pPr lvl="1"/>
            <a:endParaRPr lang="en-US" dirty="0"/>
          </a:p>
        </p:txBody>
      </p:sp>
    </p:spTree>
    <p:extLst>
      <p:ext uri="{BB962C8B-B14F-4D97-AF65-F5344CB8AC3E}">
        <p14:creationId xmlns:p14="http://schemas.microsoft.com/office/powerpoint/2010/main" val="1351753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420283A-DEE9-8DA1-906E-B397236E8389}"/>
              </a:ext>
            </a:extLst>
          </p:cNvPr>
          <p:cNvSpPr>
            <a:spLocks noGrp="1"/>
          </p:cNvSpPr>
          <p:nvPr>
            <p:ph type="title"/>
          </p:nvPr>
        </p:nvSpPr>
        <p:spPr/>
        <p:txBody>
          <a:bodyPr/>
          <a:lstStyle/>
          <a:p>
            <a:r>
              <a:rPr lang="en-US" sz="2800" dirty="0"/>
              <a:t>Understanding the pipeline</a:t>
            </a:r>
          </a:p>
        </p:txBody>
      </p:sp>
      <p:sp>
        <p:nvSpPr>
          <p:cNvPr id="11" name="Content Placeholder 10">
            <a:extLst>
              <a:ext uri="{FF2B5EF4-FFF2-40B4-BE49-F238E27FC236}">
                <a16:creationId xmlns:a16="http://schemas.microsoft.com/office/drawing/2014/main" id="{DE39C0E2-DF38-FFF9-5BA6-E6C2E5695BF2}"/>
              </a:ext>
            </a:extLst>
          </p:cNvPr>
          <p:cNvSpPr>
            <a:spLocks noGrp="1"/>
          </p:cNvSpPr>
          <p:nvPr>
            <p:ph idx="1"/>
          </p:nvPr>
        </p:nvSpPr>
        <p:spPr>
          <a:xfrm>
            <a:off x="5183187" y="741459"/>
            <a:ext cx="6242839" cy="5920598"/>
          </a:xfrm>
        </p:spPr>
        <p:txBody>
          <a:bodyPr>
            <a:normAutofit/>
          </a:bodyPr>
          <a:lstStyle/>
          <a:p>
            <a:pPr marL="0" indent="0">
              <a:buNone/>
            </a:pPr>
            <a:r>
              <a:rPr lang="en-US" dirty="0"/>
              <a:t>2021 Elder Justice Innovation Grant | Administration for Community Living, U.S. Department of Health and Human Services</a:t>
            </a:r>
          </a:p>
          <a:p>
            <a:pPr lvl="1"/>
            <a:r>
              <a:rPr lang="en-US" dirty="0"/>
              <a:t>Diverting the Healthcare-to-Guardianship Pipeline: A Person-Centered Approach</a:t>
            </a:r>
          </a:p>
          <a:p>
            <a:pPr lvl="1"/>
            <a:r>
              <a:rPr lang="en-US" dirty="0"/>
              <a:t>Goal: Reduce the number of unnecessary or overly broad guardianships</a:t>
            </a:r>
          </a:p>
          <a:p>
            <a:endParaRPr lang="en-US" dirty="0"/>
          </a:p>
        </p:txBody>
      </p:sp>
      <p:pic>
        <p:nvPicPr>
          <p:cNvPr id="13" name="Picture 12" descr="Logo, company name&#10;&#10;Description automatically generated">
            <a:extLst>
              <a:ext uri="{FF2B5EF4-FFF2-40B4-BE49-F238E27FC236}">
                <a16:creationId xmlns:a16="http://schemas.microsoft.com/office/drawing/2014/main" id="{02019A6D-7A5B-9CD5-A452-A279ECC9328D}"/>
              </a:ext>
            </a:extLst>
          </p:cNvPr>
          <p:cNvPicPr>
            <a:picLocks noChangeAspect="1"/>
          </p:cNvPicPr>
          <p:nvPr/>
        </p:nvPicPr>
        <p:blipFill>
          <a:blip r:embed="rId3"/>
          <a:stretch>
            <a:fillRect/>
          </a:stretch>
        </p:blipFill>
        <p:spPr>
          <a:xfrm>
            <a:off x="736341" y="2862272"/>
            <a:ext cx="2136450" cy="1143000"/>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319C3BA2-85BD-9E13-8378-9E8FDE23D06F}"/>
              </a:ext>
            </a:extLst>
          </p:cNvPr>
          <p:cNvPicPr>
            <a:picLocks noChangeAspect="1"/>
          </p:cNvPicPr>
          <p:nvPr/>
        </p:nvPicPr>
        <p:blipFill>
          <a:blip r:embed="rId4"/>
          <a:stretch>
            <a:fillRect/>
          </a:stretch>
        </p:blipFill>
        <p:spPr>
          <a:xfrm>
            <a:off x="433649" y="4876487"/>
            <a:ext cx="2602663" cy="844922"/>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5FABD8D8-C721-444E-DD1E-C4A50170F0B1}"/>
              </a:ext>
            </a:extLst>
          </p:cNvPr>
          <p:cNvPicPr>
            <a:picLocks noChangeAspect="1"/>
          </p:cNvPicPr>
          <p:nvPr/>
        </p:nvPicPr>
        <p:blipFill>
          <a:blip r:embed="rId5"/>
          <a:stretch>
            <a:fillRect/>
          </a:stretch>
        </p:blipFill>
        <p:spPr>
          <a:xfrm>
            <a:off x="3364789" y="2633672"/>
            <a:ext cx="1417667" cy="1600200"/>
          </a:xfrm>
          <a:prstGeom prst="rect">
            <a:avLst/>
          </a:prstGeom>
        </p:spPr>
      </p:pic>
      <p:pic>
        <p:nvPicPr>
          <p:cNvPr id="16" name="Picture 15" descr="A picture containing text, metalware, gear&#10;&#10;Description automatically generated">
            <a:extLst>
              <a:ext uri="{FF2B5EF4-FFF2-40B4-BE49-F238E27FC236}">
                <a16:creationId xmlns:a16="http://schemas.microsoft.com/office/drawing/2014/main" id="{A4D2AF0F-D219-85CF-4D55-61CA94767FBD}"/>
              </a:ext>
            </a:extLst>
          </p:cNvPr>
          <p:cNvPicPr>
            <a:picLocks noChangeAspect="1"/>
          </p:cNvPicPr>
          <p:nvPr/>
        </p:nvPicPr>
        <p:blipFill>
          <a:blip r:embed="rId6"/>
          <a:stretch>
            <a:fillRect/>
          </a:stretch>
        </p:blipFill>
        <p:spPr>
          <a:xfrm>
            <a:off x="3273523" y="4498848"/>
            <a:ext cx="1600200" cy="1600200"/>
          </a:xfrm>
          <a:prstGeom prst="rect">
            <a:avLst/>
          </a:prstGeom>
        </p:spPr>
      </p:pic>
    </p:spTree>
    <p:extLst>
      <p:ext uri="{BB962C8B-B14F-4D97-AF65-F5344CB8AC3E}">
        <p14:creationId xmlns:p14="http://schemas.microsoft.com/office/powerpoint/2010/main" val="4172678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3DC58A-F7C3-C2BA-4417-ADE597772463}"/>
              </a:ext>
            </a:extLst>
          </p:cNvPr>
          <p:cNvSpPr>
            <a:spLocks noGrp="1"/>
          </p:cNvSpPr>
          <p:nvPr>
            <p:ph type="title"/>
          </p:nvPr>
        </p:nvSpPr>
        <p:spPr/>
        <p:txBody>
          <a:bodyPr/>
          <a:lstStyle/>
          <a:p>
            <a:r>
              <a:rPr lang="en-US" dirty="0"/>
              <a:t>About us</a:t>
            </a:r>
          </a:p>
        </p:txBody>
      </p:sp>
      <p:sp>
        <p:nvSpPr>
          <p:cNvPr id="5" name="Content Placeholder 4">
            <a:extLst>
              <a:ext uri="{FF2B5EF4-FFF2-40B4-BE49-F238E27FC236}">
                <a16:creationId xmlns:a16="http://schemas.microsoft.com/office/drawing/2014/main" id="{D39D32BE-F990-5C9E-AE2D-B277BB463F65}"/>
              </a:ext>
            </a:extLst>
          </p:cNvPr>
          <p:cNvSpPr>
            <a:spLocks noGrp="1"/>
          </p:cNvSpPr>
          <p:nvPr>
            <p:ph sz="half" idx="2"/>
          </p:nvPr>
        </p:nvSpPr>
        <p:spPr>
          <a:xfrm>
            <a:off x="914400" y="2303028"/>
            <a:ext cx="3622158" cy="3720337"/>
          </a:xfrm>
        </p:spPr>
        <p:txBody>
          <a:bodyPr/>
          <a:lstStyle/>
          <a:p>
            <a:pPr marL="0" indent="0">
              <a:lnSpc>
                <a:spcPct val="110000"/>
              </a:lnSpc>
              <a:spcBef>
                <a:spcPts val="0"/>
              </a:spcBef>
              <a:buNone/>
            </a:pPr>
            <a:r>
              <a:rPr lang="en-US" sz="2000" b="1" dirty="0"/>
              <a:t>Erica C.R. Costello, JD, NCG</a:t>
            </a:r>
          </a:p>
          <a:p>
            <a:pPr marL="0" indent="0">
              <a:lnSpc>
                <a:spcPct val="110000"/>
              </a:lnSpc>
              <a:spcBef>
                <a:spcPts val="0"/>
              </a:spcBef>
              <a:buNone/>
            </a:pPr>
            <a:r>
              <a:rPr lang="en-US" sz="2000" dirty="0"/>
              <a:t>Director</a:t>
            </a:r>
          </a:p>
          <a:p>
            <a:pPr marL="0" indent="0">
              <a:lnSpc>
                <a:spcPct val="110000"/>
              </a:lnSpc>
              <a:spcBef>
                <a:spcPts val="0"/>
              </a:spcBef>
              <a:buNone/>
            </a:pPr>
            <a:r>
              <a:rPr lang="en-US" sz="2000" dirty="0"/>
              <a:t>ABA Commission on Law and Aging</a:t>
            </a:r>
          </a:p>
          <a:p>
            <a:endParaRPr lang="en-US" dirty="0"/>
          </a:p>
        </p:txBody>
      </p:sp>
      <p:sp>
        <p:nvSpPr>
          <p:cNvPr id="6" name="Content Placeholder 5">
            <a:extLst>
              <a:ext uri="{FF2B5EF4-FFF2-40B4-BE49-F238E27FC236}">
                <a16:creationId xmlns:a16="http://schemas.microsoft.com/office/drawing/2014/main" id="{EF9B175F-1FD2-1987-126A-00318FB40A82}"/>
              </a:ext>
            </a:extLst>
          </p:cNvPr>
          <p:cNvSpPr>
            <a:spLocks noGrp="1"/>
          </p:cNvSpPr>
          <p:nvPr>
            <p:ph sz="quarter" idx="4"/>
          </p:nvPr>
        </p:nvSpPr>
        <p:spPr/>
        <p:txBody>
          <a:bodyPr>
            <a:normAutofit/>
          </a:bodyPr>
          <a:lstStyle/>
          <a:p>
            <a:pPr marL="0" indent="0">
              <a:lnSpc>
                <a:spcPct val="110000"/>
              </a:lnSpc>
              <a:spcBef>
                <a:spcPts val="0"/>
              </a:spcBef>
              <a:buNone/>
            </a:pPr>
            <a:r>
              <a:rPr lang="en-US" sz="2000" b="1" dirty="0"/>
              <a:t>Nisa C. Subasinghe, Esq. </a:t>
            </a:r>
          </a:p>
          <a:p>
            <a:pPr marL="0" indent="0">
              <a:lnSpc>
                <a:spcPct val="110000"/>
              </a:lnSpc>
              <a:spcBef>
                <a:spcPts val="0"/>
              </a:spcBef>
              <a:buNone/>
            </a:pPr>
            <a:r>
              <a:rPr lang="en-US" sz="2000" dirty="0"/>
              <a:t>Domestic &amp; Guardianship Program Manager</a:t>
            </a:r>
          </a:p>
          <a:p>
            <a:pPr marL="0" indent="0">
              <a:lnSpc>
                <a:spcPct val="110000"/>
              </a:lnSpc>
              <a:spcBef>
                <a:spcPts val="0"/>
              </a:spcBef>
              <a:buNone/>
            </a:pPr>
            <a:r>
              <a:rPr lang="en-US" sz="2000" dirty="0"/>
              <a:t>Administrative Office </a:t>
            </a:r>
          </a:p>
          <a:p>
            <a:pPr marL="0" indent="0">
              <a:lnSpc>
                <a:spcPct val="110000"/>
              </a:lnSpc>
              <a:spcBef>
                <a:spcPts val="0"/>
              </a:spcBef>
              <a:buNone/>
            </a:pPr>
            <a:r>
              <a:rPr lang="en-US" sz="2000" dirty="0"/>
              <a:t>of the Courts</a:t>
            </a:r>
          </a:p>
        </p:txBody>
      </p:sp>
      <p:pic>
        <p:nvPicPr>
          <p:cNvPr id="7" name="Picture 6" descr="A picture containing text, clipart&#10;&#10;Description automatically generated">
            <a:extLst>
              <a:ext uri="{FF2B5EF4-FFF2-40B4-BE49-F238E27FC236}">
                <a16:creationId xmlns:a16="http://schemas.microsoft.com/office/drawing/2014/main" id="{235723C2-4661-A075-D0B4-8830DDF7C674}"/>
              </a:ext>
            </a:extLst>
          </p:cNvPr>
          <p:cNvPicPr>
            <a:picLocks noChangeAspect="1"/>
          </p:cNvPicPr>
          <p:nvPr/>
        </p:nvPicPr>
        <p:blipFill>
          <a:blip r:embed="rId2"/>
          <a:stretch>
            <a:fillRect/>
          </a:stretch>
        </p:blipFill>
        <p:spPr>
          <a:xfrm>
            <a:off x="5609943" y="4377445"/>
            <a:ext cx="972114" cy="1097280"/>
          </a:xfrm>
          <a:prstGeom prst="rect">
            <a:avLst/>
          </a:prstGeom>
        </p:spPr>
      </p:pic>
      <p:pic>
        <p:nvPicPr>
          <p:cNvPr id="8" name="Picture 7" descr="Logo, company name&#10;&#10;Description automatically generated">
            <a:extLst>
              <a:ext uri="{FF2B5EF4-FFF2-40B4-BE49-F238E27FC236}">
                <a16:creationId xmlns:a16="http://schemas.microsoft.com/office/drawing/2014/main" id="{2A2130EF-CD5C-7459-86F3-A8594A854FAF}"/>
              </a:ext>
            </a:extLst>
          </p:cNvPr>
          <p:cNvPicPr>
            <a:picLocks noChangeAspect="1"/>
          </p:cNvPicPr>
          <p:nvPr/>
        </p:nvPicPr>
        <p:blipFill>
          <a:blip r:embed="rId3"/>
          <a:stretch>
            <a:fillRect/>
          </a:stretch>
        </p:blipFill>
        <p:spPr>
          <a:xfrm>
            <a:off x="1643630" y="4468885"/>
            <a:ext cx="1706880" cy="914400"/>
          </a:xfrm>
          <a:prstGeom prst="rect">
            <a:avLst/>
          </a:prstGeom>
        </p:spPr>
      </p:pic>
    </p:spTree>
    <p:extLst>
      <p:ext uri="{BB962C8B-B14F-4D97-AF65-F5344CB8AC3E}">
        <p14:creationId xmlns:p14="http://schemas.microsoft.com/office/powerpoint/2010/main" val="2146791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BF3215-9313-CA13-0D5F-EDCF9509F7F7}"/>
              </a:ext>
            </a:extLst>
          </p:cNvPr>
          <p:cNvSpPr>
            <a:spLocks noGrp="1"/>
          </p:cNvSpPr>
          <p:nvPr>
            <p:ph type="title"/>
          </p:nvPr>
        </p:nvSpPr>
        <p:spPr/>
        <p:txBody>
          <a:bodyPr/>
          <a:lstStyle/>
          <a:p>
            <a:r>
              <a:rPr lang="en-US" dirty="0"/>
              <a:t>Statewide assessment</a:t>
            </a:r>
          </a:p>
        </p:txBody>
      </p:sp>
      <p:sp>
        <p:nvSpPr>
          <p:cNvPr id="7" name="Content Placeholder 6">
            <a:extLst>
              <a:ext uri="{FF2B5EF4-FFF2-40B4-BE49-F238E27FC236}">
                <a16:creationId xmlns:a16="http://schemas.microsoft.com/office/drawing/2014/main" id="{81585C8E-502A-0FCB-A0E2-207240B1463F}"/>
              </a:ext>
            </a:extLst>
          </p:cNvPr>
          <p:cNvSpPr>
            <a:spLocks noGrp="1"/>
          </p:cNvSpPr>
          <p:nvPr>
            <p:ph sz="half" idx="2"/>
          </p:nvPr>
        </p:nvSpPr>
        <p:spPr/>
        <p:txBody>
          <a:bodyPr>
            <a:normAutofit/>
          </a:bodyPr>
          <a:lstStyle/>
          <a:p>
            <a:r>
              <a:rPr lang="en-US" sz="2800" dirty="0"/>
              <a:t>Interviews, focus groups, surveys</a:t>
            </a:r>
          </a:p>
          <a:p>
            <a:pPr lvl="1"/>
            <a:r>
              <a:rPr lang="en-US" sz="2800" dirty="0"/>
              <a:t>Persons subject to guardianship</a:t>
            </a:r>
          </a:p>
          <a:p>
            <a:pPr lvl="1"/>
            <a:r>
              <a:rPr lang="en-US" sz="2800" dirty="0"/>
              <a:t>Judges &amp; court staff</a:t>
            </a:r>
          </a:p>
          <a:p>
            <a:pPr lvl="1"/>
            <a:r>
              <a:rPr lang="en-US" sz="2800" dirty="0"/>
              <a:t>Healthcare professionals</a:t>
            </a:r>
          </a:p>
          <a:p>
            <a:pPr lvl="1"/>
            <a:r>
              <a:rPr lang="en-US" sz="2800" dirty="0"/>
              <a:t>Attorneys </a:t>
            </a:r>
          </a:p>
          <a:p>
            <a:pPr lvl="2"/>
            <a:r>
              <a:rPr lang="en-US" sz="2800" dirty="0"/>
              <a:t>Petitioners</a:t>
            </a:r>
          </a:p>
          <a:p>
            <a:pPr lvl="1"/>
            <a:r>
              <a:rPr lang="en-US" sz="2800" dirty="0"/>
              <a:t>Advocacy organizations</a:t>
            </a:r>
          </a:p>
        </p:txBody>
      </p:sp>
      <p:sp>
        <p:nvSpPr>
          <p:cNvPr id="8" name="Content Placeholder 7">
            <a:extLst>
              <a:ext uri="{FF2B5EF4-FFF2-40B4-BE49-F238E27FC236}">
                <a16:creationId xmlns:a16="http://schemas.microsoft.com/office/drawing/2014/main" id="{D97247F0-2397-864B-76E6-72E7D348B441}"/>
              </a:ext>
            </a:extLst>
          </p:cNvPr>
          <p:cNvSpPr>
            <a:spLocks noGrp="1"/>
          </p:cNvSpPr>
          <p:nvPr>
            <p:ph sz="half" idx="15"/>
          </p:nvPr>
        </p:nvSpPr>
        <p:spPr/>
        <p:txBody>
          <a:bodyPr>
            <a:normAutofit/>
          </a:bodyPr>
          <a:lstStyle/>
          <a:p>
            <a:r>
              <a:rPr lang="en-US" sz="2800" dirty="0"/>
              <a:t>Case file reviews</a:t>
            </a:r>
          </a:p>
          <a:p>
            <a:r>
              <a:rPr lang="en-US" sz="2800" dirty="0"/>
              <a:t>Analysis of state laws, forms, resources</a:t>
            </a:r>
          </a:p>
        </p:txBody>
      </p:sp>
    </p:spTree>
    <p:extLst>
      <p:ext uri="{BB962C8B-B14F-4D97-AF65-F5344CB8AC3E}">
        <p14:creationId xmlns:p14="http://schemas.microsoft.com/office/powerpoint/2010/main" val="3670294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F63EC0-3922-EF5F-2F1D-27A531DE7168}"/>
              </a:ext>
            </a:extLst>
          </p:cNvPr>
          <p:cNvSpPr>
            <a:spLocks noGrp="1"/>
          </p:cNvSpPr>
          <p:nvPr>
            <p:ph type="title" idx="4294967295"/>
          </p:nvPr>
        </p:nvSpPr>
        <p:spPr>
          <a:xfrm>
            <a:off x="609599" y="201613"/>
            <a:ext cx="10972800" cy="830353"/>
          </a:xfrm>
        </p:spPr>
        <p:txBody>
          <a:bodyPr/>
          <a:lstStyle/>
          <a:p>
            <a:r>
              <a:rPr lang="en-US" sz="4400" dirty="0"/>
              <a:t>Understanding the</a:t>
            </a:r>
            <a:r>
              <a:rPr lang="en-US" sz="4400" b="1" i="0" dirty="0">
                <a:effectLst/>
              </a:rPr>
              <a:t> pipeline</a:t>
            </a:r>
            <a:r>
              <a:rPr lang="en-US" sz="4400" b="0" i="0" dirty="0">
                <a:effectLst/>
              </a:rPr>
              <a:t> </a:t>
            </a:r>
            <a:endParaRPr lang="en-US" dirty="0"/>
          </a:p>
        </p:txBody>
      </p:sp>
      <p:graphicFrame>
        <p:nvGraphicFramePr>
          <p:cNvPr id="10" name="Diagram 9">
            <a:extLst>
              <a:ext uri="{FF2B5EF4-FFF2-40B4-BE49-F238E27FC236}">
                <a16:creationId xmlns:a16="http://schemas.microsoft.com/office/drawing/2014/main" id="{F5494FD4-C5B7-92A2-0C1E-1AB565C56FF7}"/>
              </a:ext>
            </a:extLst>
          </p:cNvPr>
          <p:cNvGraphicFramePr/>
          <p:nvPr>
            <p:extLst>
              <p:ext uri="{D42A27DB-BD31-4B8C-83A1-F6EECF244321}">
                <p14:modId xmlns:p14="http://schemas.microsoft.com/office/powerpoint/2010/main" val="140336708"/>
              </p:ext>
            </p:extLst>
          </p:nvPr>
        </p:nvGraphicFramePr>
        <p:xfrm>
          <a:off x="0" y="1031966"/>
          <a:ext cx="12192000" cy="5826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3655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0E1F2-EFBF-5EAE-7145-619C3BEE3B54}"/>
              </a:ext>
            </a:extLst>
          </p:cNvPr>
          <p:cNvSpPr>
            <a:spLocks noGrp="1"/>
          </p:cNvSpPr>
          <p:nvPr>
            <p:ph type="title"/>
          </p:nvPr>
        </p:nvSpPr>
        <p:spPr/>
        <p:txBody>
          <a:bodyPr/>
          <a:lstStyle/>
          <a:p>
            <a:r>
              <a:rPr lang="en-US" dirty="0"/>
              <a:t>Other Guardianship drivers</a:t>
            </a:r>
          </a:p>
        </p:txBody>
      </p:sp>
      <p:graphicFrame>
        <p:nvGraphicFramePr>
          <p:cNvPr id="5" name="Content Placeholder 4">
            <a:extLst>
              <a:ext uri="{FF2B5EF4-FFF2-40B4-BE49-F238E27FC236}">
                <a16:creationId xmlns:a16="http://schemas.microsoft.com/office/drawing/2014/main" id="{E619E444-ED93-6FA1-A5D1-A72F4FC35B7D}"/>
              </a:ext>
            </a:extLst>
          </p:cNvPr>
          <p:cNvGraphicFramePr>
            <a:graphicFrameLocks noGrp="1"/>
          </p:cNvGraphicFramePr>
          <p:nvPr>
            <p:ph sz="half" idx="2"/>
            <p:extLst>
              <p:ext uri="{D42A27DB-BD31-4B8C-83A1-F6EECF244321}">
                <p14:modId xmlns:p14="http://schemas.microsoft.com/office/powerpoint/2010/main" val="1314343542"/>
              </p:ext>
            </p:extLst>
          </p:nvPr>
        </p:nvGraphicFramePr>
        <p:xfrm>
          <a:off x="3460565" y="2303029"/>
          <a:ext cx="7965460" cy="4041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3697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D1A9F5-4FD3-4909-5E85-79A75FBF18D1}"/>
              </a:ext>
            </a:extLst>
          </p:cNvPr>
          <p:cNvSpPr>
            <a:spLocks noGrp="1"/>
          </p:cNvSpPr>
          <p:nvPr>
            <p:ph type="title"/>
          </p:nvPr>
        </p:nvSpPr>
        <p:spPr/>
        <p:txBody>
          <a:bodyPr/>
          <a:lstStyle/>
          <a:p>
            <a:r>
              <a:rPr lang="en-US" dirty="0"/>
              <a:t>Statewide assessment: Key findings</a:t>
            </a:r>
          </a:p>
        </p:txBody>
      </p:sp>
      <p:graphicFrame>
        <p:nvGraphicFramePr>
          <p:cNvPr id="2" name="Content Placeholder 1">
            <a:extLst>
              <a:ext uri="{FF2B5EF4-FFF2-40B4-BE49-F238E27FC236}">
                <a16:creationId xmlns:a16="http://schemas.microsoft.com/office/drawing/2014/main" id="{8E6EB39A-1EA9-C721-2457-917E0A340831}"/>
              </a:ext>
            </a:extLst>
          </p:cNvPr>
          <p:cNvGraphicFramePr>
            <a:graphicFrameLocks noGrp="1"/>
          </p:cNvGraphicFramePr>
          <p:nvPr>
            <p:ph idx="4294967295"/>
            <p:extLst>
              <p:ext uri="{D42A27DB-BD31-4B8C-83A1-F6EECF244321}">
                <p14:modId xmlns:p14="http://schemas.microsoft.com/office/powerpoint/2010/main" val="1384787529"/>
              </p:ext>
            </p:extLst>
          </p:nvPr>
        </p:nvGraphicFramePr>
        <p:xfrm>
          <a:off x="0" y="2103438"/>
          <a:ext cx="10671175"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7146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8">
            <a:extLst>
              <a:ext uri="{FF2B5EF4-FFF2-40B4-BE49-F238E27FC236}">
                <a16:creationId xmlns:a16="http://schemas.microsoft.com/office/drawing/2014/main" id="{E2ADD564-9E3C-D704-DC33-6A851C20CA71}"/>
              </a:ext>
            </a:extLst>
          </p:cNvPr>
          <p:cNvGraphicFramePr>
            <a:graphicFrameLocks/>
          </p:cNvGraphicFramePr>
          <p:nvPr>
            <p:extLst>
              <p:ext uri="{D42A27DB-BD31-4B8C-83A1-F6EECF244321}">
                <p14:modId xmlns:p14="http://schemas.microsoft.com/office/powerpoint/2010/main" val="2650142459"/>
              </p:ext>
            </p:extLst>
          </p:nvPr>
        </p:nvGraphicFramePr>
        <p:xfrm>
          <a:off x="161389" y="81643"/>
          <a:ext cx="11887199" cy="6694714"/>
        </p:xfrm>
        <a:graphic>
          <a:graphicData uri="http://schemas.openxmlformats.org/drawingml/2006/table">
            <a:tbl>
              <a:tblPr firstRow="1" bandRow="1">
                <a:tableStyleId>{EB344D84-9AFB-497E-A393-DC336BA19D2E}</a:tableStyleId>
              </a:tblPr>
              <a:tblGrid>
                <a:gridCol w="2854411">
                  <a:extLst>
                    <a:ext uri="{9D8B030D-6E8A-4147-A177-3AD203B41FA5}">
                      <a16:colId xmlns:a16="http://schemas.microsoft.com/office/drawing/2014/main" val="565039358"/>
                    </a:ext>
                  </a:extLst>
                </a:gridCol>
                <a:gridCol w="4448432">
                  <a:extLst>
                    <a:ext uri="{9D8B030D-6E8A-4147-A177-3AD203B41FA5}">
                      <a16:colId xmlns:a16="http://schemas.microsoft.com/office/drawing/2014/main" val="556494918"/>
                    </a:ext>
                  </a:extLst>
                </a:gridCol>
                <a:gridCol w="4584356">
                  <a:extLst>
                    <a:ext uri="{9D8B030D-6E8A-4147-A177-3AD203B41FA5}">
                      <a16:colId xmlns:a16="http://schemas.microsoft.com/office/drawing/2014/main" val="3175857689"/>
                    </a:ext>
                  </a:extLst>
                </a:gridCol>
              </a:tblGrid>
              <a:tr h="642308">
                <a:tc>
                  <a:txBody>
                    <a:bodyPr/>
                    <a:lstStyle/>
                    <a:p>
                      <a:pPr marL="0" marR="0" algn="ctr" fontAlgn="base">
                        <a:lnSpc>
                          <a:spcPct val="107000"/>
                        </a:lnSpc>
                        <a:spcBef>
                          <a:spcPts val="0"/>
                        </a:spcBef>
                        <a:spcAft>
                          <a:spcPts val="0"/>
                        </a:spcAft>
                      </a:pPr>
                      <a:r>
                        <a:rPr lang="en-US" sz="1600" b="1" dirty="0">
                          <a:solidFill>
                            <a:schemeClr val="tx1"/>
                          </a:solidFill>
                          <a:effectLst/>
                        </a:rPr>
                        <a:t>Need/Area of Concern </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gridSpan="2">
                  <a:txBody>
                    <a:bodyPr/>
                    <a:lstStyle/>
                    <a:p>
                      <a:pPr marL="0" marR="0" algn="ctr" fontAlgn="base">
                        <a:lnSpc>
                          <a:spcPct val="107000"/>
                        </a:lnSpc>
                        <a:spcBef>
                          <a:spcPts val="0"/>
                        </a:spcBef>
                        <a:spcAft>
                          <a:spcPts val="0"/>
                        </a:spcAft>
                      </a:pPr>
                      <a:r>
                        <a:rPr lang="en-US" sz="1600" b="1" dirty="0">
                          <a:solidFill>
                            <a:schemeClr val="tx1"/>
                          </a:solidFill>
                          <a:effectLst/>
                        </a:rPr>
                        <a:t>Options</a:t>
                      </a:r>
                      <a:endPar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extLst>
                  <a:ext uri="{0D108BD9-81ED-4DB2-BD59-A6C34878D82A}">
                    <a16:rowId xmlns:a16="http://schemas.microsoft.com/office/drawing/2014/main" val="2432361666"/>
                  </a:ext>
                </a:extLst>
              </a:tr>
              <a:tr h="642308">
                <a:tc>
                  <a:txBody>
                    <a:bodyPr/>
                    <a:lstStyle/>
                    <a:p>
                      <a:pPr marL="0" marR="0" fontAlgn="base">
                        <a:lnSpc>
                          <a:spcPct val="107000"/>
                        </a:lnSpc>
                        <a:spcBef>
                          <a:spcPts val="0"/>
                        </a:spcBef>
                        <a:spcAft>
                          <a:spcPts val="0"/>
                        </a:spcAft>
                      </a:pPr>
                      <a:r>
                        <a:rPr lang="en-US" sz="1600" b="1" dirty="0">
                          <a:effectLst/>
                        </a:rPr>
                        <a:t>Personal decision-making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Ensuring supports and accommodations </a:t>
                      </a:r>
                      <a:endParaRPr lang="en-US" sz="1600" b="0" i="0" u="none" dirty="0">
                        <a:effectLst/>
                      </a:endParaRP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Supported decision-</a:t>
                      </a:r>
                      <a:r>
                        <a:rPr lang="en-US" sz="1600" b="0" i="0" u="none" dirty="0">
                          <a:effectLst/>
                        </a:rPr>
                        <a:t>making </a:t>
                      </a:r>
                      <a:endParaRPr lang="en-US" sz="1600" b="0" i="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US"/>
                    </a:p>
                  </a:txBody>
                  <a:tcPr/>
                </a:tc>
                <a:extLst>
                  <a:ext uri="{0D108BD9-81ED-4DB2-BD59-A6C34878D82A}">
                    <a16:rowId xmlns:a16="http://schemas.microsoft.com/office/drawing/2014/main" val="4252073703"/>
                  </a:ext>
                </a:extLst>
              </a:tr>
              <a:tr h="1203032">
                <a:tc>
                  <a:txBody>
                    <a:bodyPr/>
                    <a:lstStyle/>
                    <a:p>
                      <a:pPr marL="0" marR="0" fontAlgn="base">
                        <a:lnSpc>
                          <a:spcPct val="107000"/>
                        </a:lnSpc>
                        <a:spcBef>
                          <a:spcPts val="0"/>
                        </a:spcBef>
                        <a:spcAft>
                          <a:spcPts val="0"/>
                        </a:spcAft>
                      </a:pPr>
                      <a:r>
                        <a:rPr lang="en-US" sz="1600" b="1" dirty="0">
                          <a:effectLst/>
                        </a:rPr>
                        <a:t>Medical treatment and discharge planning   </a:t>
                      </a:r>
                    </a:p>
                    <a:p>
                      <a:pPr marL="0" marR="0" fontAlgn="base">
                        <a:lnSpc>
                          <a:spcPct val="107000"/>
                        </a:lnSpc>
                        <a:spcBef>
                          <a:spcPts val="0"/>
                        </a:spcBef>
                        <a:spcAft>
                          <a:spcPts val="0"/>
                        </a:spcAft>
                      </a:pPr>
                      <a:r>
                        <a:rPr lang="en-US" sz="1600" b="1" dirty="0">
                          <a:solidFill>
                            <a:srgbClr val="000000"/>
                          </a:solidFill>
                          <a:effectLst/>
                        </a:rPr>
                        <a: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Advance directive for </a:t>
                      </a:r>
                      <a:r>
                        <a:rPr lang="en-US" sz="1600" b="0" i="0" u="none" dirty="0">
                          <a:effectLst/>
                        </a:rPr>
                        <a:t>health care </a:t>
                      </a: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Surrogate decision-making </a:t>
                      </a:r>
                      <a:endParaRPr lang="en-US" sz="1600" b="0" i="0" u="none" dirty="0">
                        <a:effectLst/>
                      </a:endParaRP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Medical Orders for Life-Sustaining Treatment (MOLST) </a:t>
                      </a:r>
                      <a:endParaRPr lang="en-US" sz="1600" b="0" i="0" u="none" dirty="0">
                        <a:effectLst/>
                      </a:endParaRPr>
                    </a:p>
                  </a:txBody>
                  <a:tcPr marL="0" marR="0" marT="0" marB="0"/>
                </a:tc>
                <a:tc>
                  <a:txBody>
                    <a:bodyPr/>
                    <a:lstStyle/>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Withholding or withdrawal of medically ineffective treatment </a:t>
                      </a:r>
                      <a:endParaRPr lang="en-US" sz="1600" b="0" i="0" u="none" dirty="0">
                        <a:effectLst/>
                      </a:endParaRP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Home &amp; Community Based Services and informal options</a:t>
                      </a:r>
                      <a:endParaRPr lang="en-US" sz="1600" b="0" i="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613534364"/>
                  </a:ext>
                </a:extLst>
              </a:tr>
              <a:tr h="898908">
                <a:tc>
                  <a:txBody>
                    <a:bodyPr/>
                    <a:lstStyle/>
                    <a:p>
                      <a:pPr marL="0" marR="0" fontAlgn="base">
                        <a:lnSpc>
                          <a:spcPct val="107000"/>
                        </a:lnSpc>
                        <a:spcBef>
                          <a:spcPts val="0"/>
                        </a:spcBef>
                        <a:spcAft>
                          <a:spcPts val="0"/>
                        </a:spcAft>
                      </a:pPr>
                      <a:r>
                        <a:rPr lang="en-US" sz="1600" b="1" dirty="0">
                          <a:effectLst/>
                        </a:rPr>
                        <a:t>Mental health/psychiatric treatment   </a:t>
                      </a:r>
                    </a:p>
                    <a:p>
                      <a:pPr marL="0" marR="0" fontAlgn="base">
                        <a:lnSpc>
                          <a:spcPct val="107000"/>
                        </a:lnSpc>
                        <a:spcBef>
                          <a:spcPts val="0"/>
                        </a:spcBef>
                        <a:spcAft>
                          <a:spcPts val="0"/>
                        </a:spcAft>
                      </a:pPr>
                      <a:r>
                        <a:rPr lang="en-US" sz="1600" b="1" dirty="0">
                          <a:solidFill>
                            <a:srgbClr val="000000"/>
                          </a:solidFill>
                          <a:effectLst/>
                        </a:rPr>
                        <a: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Advance directive for mental health</a:t>
                      </a:r>
                      <a:r>
                        <a:rPr lang="en-US" sz="1600" b="0" i="0" u="none" dirty="0">
                          <a:effectLst/>
                        </a:rPr>
                        <a:t> services </a:t>
                      </a: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Voluntary admission to a mental health facility</a:t>
                      </a:r>
                      <a:endParaRPr lang="en-US" sz="1600" b="0" i="0" u="none" dirty="0">
                        <a:effectLst/>
                      </a:endParaRPr>
                    </a:p>
                  </a:txBody>
                  <a:tcPr marL="0" marR="0" marT="0" marB="0"/>
                </a:tc>
                <a:tc>
                  <a:txBody>
                    <a:bodyPr/>
                    <a:lstStyle/>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Involuntary admission a mental health facility</a:t>
                      </a:r>
                      <a:endParaRPr lang="en-US" sz="1600" b="0" i="0" u="none" dirty="0">
                        <a:effectLst/>
                      </a:endParaRP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Behavioral Health Administration (BHA) resources </a:t>
                      </a:r>
                      <a:endParaRPr lang="en-US" sz="1600" b="0" i="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11797625"/>
                  </a:ext>
                </a:extLst>
              </a:tr>
              <a:tr h="1810834">
                <a:tc>
                  <a:txBody>
                    <a:bodyPr/>
                    <a:lstStyle/>
                    <a:p>
                      <a:pPr marL="0" marR="0" fontAlgn="base">
                        <a:lnSpc>
                          <a:spcPct val="107000"/>
                        </a:lnSpc>
                        <a:spcBef>
                          <a:spcPts val="0"/>
                        </a:spcBef>
                        <a:spcAft>
                          <a:spcPts val="0"/>
                        </a:spcAft>
                      </a:pPr>
                      <a:r>
                        <a:rPr lang="en-US" sz="1600" b="1" dirty="0">
                          <a:effectLst/>
                        </a:rPr>
                        <a:t>Managing assets or benefits    </a:t>
                      </a:r>
                    </a:p>
                    <a:p>
                      <a:pPr marL="0" marR="0" fontAlgn="base">
                        <a:lnSpc>
                          <a:spcPct val="107000"/>
                        </a:lnSpc>
                        <a:spcBef>
                          <a:spcPts val="0"/>
                        </a:spcBef>
                        <a:spcAft>
                          <a:spcPts val="0"/>
                        </a:spcAft>
                      </a:pPr>
                      <a:r>
                        <a:rPr lang="en-US" sz="1600" b="1" dirty="0">
                          <a:effectLst/>
                        </a:rPr>
                        <a: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Financial power of attorney </a:t>
                      </a:r>
                      <a:endParaRPr lang="en-US" sz="1600" b="0" i="0" u="none" dirty="0">
                        <a:effectLst/>
                      </a:endParaRP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Authorized representative for medical assistance </a:t>
                      </a:r>
                      <a:endParaRPr lang="en-US" sz="1600" b="0" i="0" u="none" dirty="0">
                        <a:effectLst/>
                      </a:endParaRP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Representative Payee</a:t>
                      </a:r>
                      <a:r>
                        <a:rPr lang="en-US" sz="1600" b="0" i="0" u="none" dirty="0">
                          <a:effectLst/>
                        </a:rPr>
                        <a:t>s and U.S. Department of Veterans Affairs (VA) Fiduciaries </a:t>
                      </a: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Achieving Better Life Experience (ABLE) accounts </a:t>
                      </a:r>
                      <a:endParaRPr lang="en-US" sz="1600" b="0" i="0" u="none" dirty="0">
                        <a:effectLst/>
                      </a:endParaRPr>
                    </a:p>
                  </a:txBody>
                  <a:tcPr marL="0" marR="0" marT="0" marB="0"/>
                </a:tc>
                <a:tc>
                  <a:txBody>
                    <a:bodyPr/>
                    <a:lstStyle/>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Trusts including special needs trusts </a:t>
                      </a:r>
                      <a:endParaRPr lang="en-US" sz="1600" b="0" i="0" u="none" dirty="0">
                        <a:effectLst/>
                      </a:endParaRP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Banking services </a:t>
                      </a:r>
                      <a:endParaRPr lang="en-US" sz="1600" b="0" i="0" u="none" dirty="0">
                        <a:effectLst/>
                      </a:endParaRP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Specific transaction (Transaction authorized by court without appointing guardian)</a:t>
                      </a:r>
                      <a:endParaRPr lang="en-US" sz="1600" b="0" i="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37427373"/>
                  </a:ext>
                </a:extLst>
              </a:tr>
              <a:tr h="580715">
                <a:tc>
                  <a:txBody>
                    <a:bodyPr/>
                    <a:lstStyle/>
                    <a:p>
                      <a:pPr marL="0" indent="0" algn="l">
                        <a:lnSpc>
                          <a:spcPct val="100000"/>
                        </a:lnSpc>
                        <a:spcBef>
                          <a:spcPts val="0"/>
                        </a:spcBef>
                        <a:buNone/>
                      </a:pPr>
                      <a:r>
                        <a:rPr lang="en-US" sz="1600" b="1" dirty="0"/>
                        <a:t>Post-secondary education needs</a:t>
                      </a:r>
                    </a:p>
                  </a:txBody>
                  <a:tcPr marL="0" marR="0" marT="0" marB="0"/>
                </a:tc>
                <a:tc gridSpan="2">
                  <a:txBody>
                    <a:bodyPr/>
                    <a:lstStyle/>
                    <a:p>
                      <a:pPr marL="171450" indent="-171450">
                        <a:lnSpc>
                          <a:spcPct val="100000"/>
                        </a:lnSpc>
                        <a:spcBef>
                          <a:spcPts val="0"/>
                        </a:spcBef>
                        <a:buFont typeface="Arial" panose="020B0604020202020204" pitchFamily="34" charset="0"/>
                        <a:buChar char="•"/>
                      </a:pPr>
                      <a:r>
                        <a:rPr lang="en-US" sz="1600" b="0" i="0" u="none" dirty="0"/>
                        <a:t>Transitional planning    </a:t>
                      </a:r>
                    </a:p>
                    <a:p>
                      <a:pPr marL="171450" indent="-171450">
                        <a:lnSpc>
                          <a:spcPct val="100000"/>
                        </a:lnSpc>
                        <a:spcBef>
                          <a:spcPts val="0"/>
                        </a:spcBef>
                        <a:buFont typeface="Arial" panose="020B0604020202020204" pitchFamily="34" charset="0"/>
                        <a:buChar char="•"/>
                      </a:pPr>
                      <a:r>
                        <a:rPr lang="en-US" sz="1600" b="0" i="0" u="none" dirty="0"/>
                        <a:t>Community supports and resources</a:t>
                      </a:r>
                      <a:endParaRPr lang="en-US" sz="1600" b="0" i="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US"/>
                    </a:p>
                  </a:txBody>
                  <a:tcPr/>
                </a:tc>
                <a:extLst>
                  <a:ext uri="{0D108BD9-81ED-4DB2-BD59-A6C34878D82A}">
                    <a16:rowId xmlns:a16="http://schemas.microsoft.com/office/drawing/2014/main" val="428600541"/>
                  </a:ext>
                </a:extLst>
              </a:tr>
              <a:tr h="916609">
                <a:tc>
                  <a:txBody>
                    <a:bodyPr/>
                    <a:lstStyle/>
                    <a:p>
                      <a:pPr marL="0" marR="0" fontAlgn="base">
                        <a:lnSpc>
                          <a:spcPct val="107000"/>
                        </a:lnSpc>
                        <a:spcBef>
                          <a:spcPts val="0"/>
                        </a:spcBef>
                        <a:spcAft>
                          <a:spcPts val="0"/>
                        </a:spcAft>
                      </a:pPr>
                      <a:r>
                        <a:rPr lang="en-US" sz="1600" b="1" dirty="0">
                          <a:effectLst/>
                        </a:rPr>
                        <a:t>Other issues/concerns   </a:t>
                      </a:r>
                    </a:p>
                    <a:p>
                      <a:pPr marL="0" marR="0" fontAlgn="base">
                        <a:lnSpc>
                          <a:spcPct val="107000"/>
                        </a:lnSpc>
                        <a:spcBef>
                          <a:spcPts val="0"/>
                        </a:spcBef>
                        <a:spcAft>
                          <a:spcPts val="0"/>
                        </a:spcAft>
                      </a:pPr>
                      <a:r>
                        <a:rPr lang="en-US" sz="1600" b="1" dirty="0">
                          <a:effectLst/>
                        </a:rPr>
                        <a: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Mediation </a:t>
                      </a:r>
                      <a:endParaRPr lang="en-US" sz="1600" b="0" i="0" u="none" dirty="0">
                        <a:effectLst/>
                      </a:endParaRPr>
                    </a:p>
                    <a:p>
                      <a:pPr marL="171450" marR="0" lvl="0" indent="-171450" fontAlgn="base">
                        <a:lnSpc>
                          <a:spcPct val="107000"/>
                        </a:lnSpc>
                        <a:spcBef>
                          <a:spcPts val="0"/>
                        </a:spcBef>
                        <a:spcAft>
                          <a:spcPts val="0"/>
                        </a:spcAft>
                        <a:buFont typeface="Arial" panose="020B0604020202020204" pitchFamily="34" charset="0"/>
                        <a:buChar char="•"/>
                      </a:pPr>
                      <a:r>
                        <a:rPr lang="en-US" sz="1600" b="0" i="0" u="none" dirty="0">
                          <a:solidFill>
                            <a:srgbClr val="000000"/>
                          </a:solidFill>
                          <a:effectLst/>
                        </a:rPr>
                        <a:t>Long-Term Care </a:t>
                      </a:r>
                      <a:r>
                        <a:rPr lang="en-US" sz="1600" b="0" i="0" u="none" dirty="0">
                          <a:effectLst/>
                        </a:rPr>
                        <a:t>(LTC) Ombudsman </a:t>
                      </a:r>
                    </a:p>
                    <a:p>
                      <a:pPr marL="171450" marR="0" lvl="0" indent="-171450" algn="l" defTabSz="914400" rtl="0" eaLnBrk="1" fontAlgn="base" latinLnBrk="0" hangingPunct="1">
                        <a:lnSpc>
                          <a:spcPct val="107000"/>
                        </a:lnSpc>
                        <a:spcBef>
                          <a:spcPts val="0"/>
                        </a:spcBef>
                        <a:spcAft>
                          <a:spcPts val="0"/>
                        </a:spcAft>
                        <a:buClrTx/>
                        <a:buSzTx/>
                        <a:buFont typeface="Arial" panose="020B0604020202020204" pitchFamily="34" charset="0"/>
                        <a:buChar char="•"/>
                        <a:tabLst/>
                        <a:defRPr/>
                      </a:pPr>
                      <a:r>
                        <a:rPr lang="en-US" sz="1600" b="0" i="0" u="none" dirty="0">
                          <a:solidFill>
                            <a:srgbClr val="000000"/>
                          </a:solidFill>
                          <a:effectLst/>
                        </a:rPr>
                        <a:t>Responses to abuse, neglect, or exploitation </a:t>
                      </a:r>
                      <a:endParaRPr lang="en-US" sz="1600" b="0" i="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pPr marL="171450" marR="0" lvl="0" indent="-171450" fontAlgn="base">
                        <a:lnSpc>
                          <a:spcPct val="107000"/>
                        </a:lnSpc>
                        <a:spcBef>
                          <a:spcPts val="0"/>
                        </a:spcBef>
                        <a:spcAft>
                          <a:spcPts val="0"/>
                        </a:spcAft>
                        <a:buFont typeface="Arial" panose="020B0604020202020204" pitchFamily="34" charset="0"/>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52149115"/>
                  </a:ext>
                </a:extLst>
              </a:tr>
            </a:tbl>
          </a:graphicData>
        </a:graphic>
      </p:graphicFrame>
    </p:spTree>
    <p:extLst>
      <p:ext uri="{BB962C8B-B14F-4D97-AF65-F5344CB8AC3E}">
        <p14:creationId xmlns:p14="http://schemas.microsoft.com/office/powerpoint/2010/main" val="1271642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D1A9F5-4FD3-4909-5E85-79A75FBF18D1}"/>
              </a:ext>
            </a:extLst>
          </p:cNvPr>
          <p:cNvSpPr>
            <a:spLocks noGrp="1"/>
          </p:cNvSpPr>
          <p:nvPr>
            <p:ph type="title"/>
          </p:nvPr>
        </p:nvSpPr>
        <p:spPr/>
        <p:txBody>
          <a:bodyPr/>
          <a:lstStyle/>
          <a:p>
            <a:r>
              <a:rPr lang="en-US" dirty="0"/>
              <a:t>Statewide assessment: Key findings</a:t>
            </a:r>
          </a:p>
        </p:txBody>
      </p:sp>
      <p:graphicFrame>
        <p:nvGraphicFramePr>
          <p:cNvPr id="2" name="Content Placeholder 1">
            <a:extLst>
              <a:ext uri="{FF2B5EF4-FFF2-40B4-BE49-F238E27FC236}">
                <a16:creationId xmlns:a16="http://schemas.microsoft.com/office/drawing/2014/main" id="{245E275A-20CF-88FD-F729-5335D2243D31}"/>
              </a:ext>
            </a:extLst>
          </p:cNvPr>
          <p:cNvGraphicFramePr>
            <a:graphicFrameLocks noGrp="1"/>
          </p:cNvGraphicFramePr>
          <p:nvPr>
            <p:ph idx="4294967295"/>
            <p:extLst>
              <p:ext uri="{D42A27DB-BD31-4B8C-83A1-F6EECF244321}">
                <p14:modId xmlns:p14="http://schemas.microsoft.com/office/powerpoint/2010/main" val="2267080654"/>
              </p:ext>
            </p:extLst>
          </p:nvPr>
        </p:nvGraphicFramePr>
        <p:xfrm>
          <a:off x="0" y="2103438"/>
          <a:ext cx="10671175"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3167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D1A9F5-4FD3-4909-5E85-79A75FBF18D1}"/>
              </a:ext>
            </a:extLst>
          </p:cNvPr>
          <p:cNvSpPr>
            <a:spLocks noGrp="1"/>
          </p:cNvSpPr>
          <p:nvPr>
            <p:ph type="title"/>
          </p:nvPr>
        </p:nvSpPr>
        <p:spPr/>
        <p:txBody>
          <a:bodyPr/>
          <a:lstStyle/>
          <a:p>
            <a:r>
              <a:rPr lang="en-US" dirty="0"/>
              <a:t>Statewide assessment: Key findings</a:t>
            </a:r>
          </a:p>
        </p:txBody>
      </p:sp>
      <p:graphicFrame>
        <p:nvGraphicFramePr>
          <p:cNvPr id="2" name="Content Placeholder 1">
            <a:extLst>
              <a:ext uri="{FF2B5EF4-FFF2-40B4-BE49-F238E27FC236}">
                <a16:creationId xmlns:a16="http://schemas.microsoft.com/office/drawing/2014/main" id="{245E275A-20CF-88FD-F729-5335D2243D31}"/>
              </a:ext>
            </a:extLst>
          </p:cNvPr>
          <p:cNvGraphicFramePr>
            <a:graphicFrameLocks noGrp="1"/>
          </p:cNvGraphicFramePr>
          <p:nvPr>
            <p:ph idx="4294967295"/>
            <p:extLst>
              <p:ext uri="{D42A27DB-BD31-4B8C-83A1-F6EECF244321}">
                <p14:modId xmlns:p14="http://schemas.microsoft.com/office/powerpoint/2010/main" val="1532492699"/>
              </p:ext>
            </p:extLst>
          </p:nvPr>
        </p:nvGraphicFramePr>
        <p:xfrm>
          <a:off x="0" y="2103438"/>
          <a:ext cx="10671175"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7006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D1A9F5-4FD3-4909-5E85-79A75FBF18D1}"/>
              </a:ext>
            </a:extLst>
          </p:cNvPr>
          <p:cNvSpPr>
            <a:spLocks noGrp="1"/>
          </p:cNvSpPr>
          <p:nvPr>
            <p:ph type="title"/>
          </p:nvPr>
        </p:nvSpPr>
        <p:spPr/>
        <p:txBody>
          <a:bodyPr/>
          <a:lstStyle/>
          <a:p>
            <a:r>
              <a:rPr lang="en-US" dirty="0"/>
              <a:t>Statewide assessment: Key findings</a:t>
            </a:r>
          </a:p>
        </p:txBody>
      </p:sp>
      <p:graphicFrame>
        <p:nvGraphicFramePr>
          <p:cNvPr id="2" name="Content Placeholder 1">
            <a:extLst>
              <a:ext uri="{FF2B5EF4-FFF2-40B4-BE49-F238E27FC236}">
                <a16:creationId xmlns:a16="http://schemas.microsoft.com/office/drawing/2014/main" id="{8E0A3F0F-DAAE-1406-2E4D-8876061B3593}"/>
              </a:ext>
            </a:extLst>
          </p:cNvPr>
          <p:cNvGraphicFramePr>
            <a:graphicFrameLocks noGrp="1"/>
          </p:cNvGraphicFramePr>
          <p:nvPr>
            <p:ph idx="4294967295"/>
            <p:extLst>
              <p:ext uri="{D42A27DB-BD31-4B8C-83A1-F6EECF244321}">
                <p14:modId xmlns:p14="http://schemas.microsoft.com/office/powerpoint/2010/main" val="3170017301"/>
              </p:ext>
            </p:extLst>
          </p:nvPr>
        </p:nvGraphicFramePr>
        <p:xfrm>
          <a:off x="0" y="2103438"/>
          <a:ext cx="10671175"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7931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E2E591-D9BE-B689-2684-7CE6F83E82BE}"/>
              </a:ext>
            </a:extLst>
          </p:cNvPr>
          <p:cNvSpPr>
            <a:spLocks noGrp="1"/>
          </p:cNvSpPr>
          <p:nvPr>
            <p:ph type="title"/>
          </p:nvPr>
        </p:nvSpPr>
        <p:spPr/>
        <p:txBody>
          <a:bodyPr/>
          <a:lstStyle/>
          <a:p>
            <a:r>
              <a:rPr lang="en-US" dirty="0"/>
              <a:t>Other Pipeline-related efforts</a:t>
            </a:r>
          </a:p>
        </p:txBody>
      </p:sp>
      <p:sp>
        <p:nvSpPr>
          <p:cNvPr id="5" name="Content Placeholder 4">
            <a:extLst>
              <a:ext uri="{FF2B5EF4-FFF2-40B4-BE49-F238E27FC236}">
                <a16:creationId xmlns:a16="http://schemas.microsoft.com/office/drawing/2014/main" id="{72EB4396-F3EA-9462-C4CA-C11633F32A06}"/>
              </a:ext>
            </a:extLst>
          </p:cNvPr>
          <p:cNvSpPr>
            <a:spLocks noGrp="1"/>
          </p:cNvSpPr>
          <p:nvPr>
            <p:ph idx="11"/>
          </p:nvPr>
        </p:nvSpPr>
        <p:spPr/>
        <p:txBody>
          <a:bodyPr/>
          <a:lstStyle/>
          <a:p>
            <a:endParaRPr lang="en-US" dirty="0"/>
          </a:p>
        </p:txBody>
      </p:sp>
    </p:spTree>
    <p:extLst>
      <p:ext uri="{BB962C8B-B14F-4D97-AF65-F5344CB8AC3E}">
        <p14:creationId xmlns:p14="http://schemas.microsoft.com/office/powerpoint/2010/main" val="2919001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C5AEDB-5779-BF2B-FE6E-DDBC28D4C9BE}"/>
              </a:ext>
            </a:extLst>
          </p:cNvPr>
          <p:cNvSpPr>
            <a:spLocks noGrp="1"/>
          </p:cNvSpPr>
          <p:nvPr>
            <p:ph type="title"/>
          </p:nvPr>
        </p:nvSpPr>
        <p:spPr/>
        <p:txBody>
          <a:bodyPr/>
          <a:lstStyle/>
          <a:p>
            <a:r>
              <a:rPr lang="en-US" dirty="0"/>
              <a:t>Throughput work group</a:t>
            </a:r>
          </a:p>
        </p:txBody>
      </p:sp>
      <p:sp>
        <p:nvSpPr>
          <p:cNvPr id="5" name="Content Placeholder 4">
            <a:extLst>
              <a:ext uri="{FF2B5EF4-FFF2-40B4-BE49-F238E27FC236}">
                <a16:creationId xmlns:a16="http://schemas.microsoft.com/office/drawing/2014/main" id="{07401CF0-DC29-2C4B-D417-ED05FE7E8CAF}"/>
              </a:ext>
            </a:extLst>
          </p:cNvPr>
          <p:cNvSpPr>
            <a:spLocks noGrp="1"/>
          </p:cNvSpPr>
          <p:nvPr>
            <p:ph sz="half" idx="2"/>
          </p:nvPr>
        </p:nvSpPr>
        <p:spPr/>
        <p:txBody>
          <a:bodyPr/>
          <a:lstStyle/>
          <a:p>
            <a:r>
              <a:rPr lang="en-US" sz="2400" dirty="0"/>
              <a:t>Emergency Department wait times and throughput challenges</a:t>
            </a:r>
          </a:p>
          <a:p>
            <a:pPr lvl="1"/>
            <a:r>
              <a:rPr lang="en-US" sz="2400" dirty="0"/>
              <a:t>Infrastructure and Systems </a:t>
            </a:r>
          </a:p>
          <a:p>
            <a:pPr lvl="1"/>
            <a:r>
              <a:rPr lang="en-US" sz="2400" dirty="0"/>
              <a:t>Patient/Community Related Access to Care</a:t>
            </a:r>
          </a:p>
          <a:p>
            <a:pPr lvl="1"/>
            <a:r>
              <a:rPr lang="en-US" sz="2400" dirty="0"/>
              <a:t>Hospital Capacity</a:t>
            </a:r>
          </a:p>
          <a:p>
            <a:pPr lvl="1"/>
            <a:r>
              <a:rPr lang="en-US" sz="2400" dirty="0"/>
              <a:t>Workforce and Guardianship</a:t>
            </a:r>
          </a:p>
          <a:p>
            <a:pPr lvl="1"/>
            <a:endParaRPr lang="en-US" dirty="0"/>
          </a:p>
          <a:p>
            <a:endParaRPr lang="en-US" dirty="0"/>
          </a:p>
        </p:txBody>
      </p:sp>
      <p:pic>
        <p:nvPicPr>
          <p:cNvPr id="8" name="Content Placeholder 7">
            <a:extLst>
              <a:ext uri="{FF2B5EF4-FFF2-40B4-BE49-F238E27FC236}">
                <a16:creationId xmlns:a16="http://schemas.microsoft.com/office/drawing/2014/main" id="{C0C0D4B8-9028-5E9A-50AD-BC3D9586E701}"/>
              </a:ext>
            </a:extLst>
          </p:cNvPr>
          <p:cNvPicPr>
            <a:picLocks noGrp="1" noChangeAspect="1"/>
          </p:cNvPicPr>
          <p:nvPr>
            <p:ph sz="half" idx="15"/>
          </p:nvPr>
        </p:nvPicPr>
        <p:blipFill>
          <a:blip r:embed="rId2"/>
          <a:stretch>
            <a:fillRect/>
          </a:stretch>
        </p:blipFill>
        <p:spPr>
          <a:xfrm>
            <a:off x="8032823" y="2379515"/>
            <a:ext cx="3484563" cy="3808708"/>
          </a:xfrm>
        </p:spPr>
      </p:pic>
      <p:pic>
        <p:nvPicPr>
          <p:cNvPr id="12" name="Picture 11">
            <a:extLst>
              <a:ext uri="{FF2B5EF4-FFF2-40B4-BE49-F238E27FC236}">
                <a16:creationId xmlns:a16="http://schemas.microsoft.com/office/drawing/2014/main" id="{C2C42B37-59CD-E333-B799-05CD5A47FCBB}"/>
              </a:ext>
            </a:extLst>
          </p:cNvPr>
          <p:cNvPicPr>
            <a:picLocks noChangeAspect="1"/>
          </p:cNvPicPr>
          <p:nvPr/>
        </p:nvPicPr>
        <p:blipFill rotWithShape="1">
          <a:blip r:embed="rId3"/>
          <a:srcRect l="1213" t="34780" r="2412" b="5965"/>
          <a:stretch/>
        </p:blipFill>
        <p:spPr>
          <a:xfrm>
            <a:off x="1226639" y="5566992"/>
            <a:ext cx="6770741" cy="996915"/>
          </a:xfrm>
          <a:prstGeom prst="rect">
            <a:avLst/>
          </a:prstGeom>
        </p:spPr>
      </p:pic>
    </p:spTree>
    <p:extLst>
      <p:ext uri="{BB962C8B-B14F-4D97-AF65-F5344CB8AC3E}">
        <p14:creationId xmlns:p14="http://schemas.microsoft.com/office/powerpoint/2010/main" val="1421981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823C0F-23BB-86F5-6A51-97BE173ECDF0}"/>
              </a:ext>
            </a:extLst>
          </p:cNvPr>
          <p:cNvSpPr>
            <a:spLocks noGrp="1"/>
          </p:cNvSpPr>
          <p:nvPr>
            <p:ph type="title"/>
          </p:nvPr>
        </p:nvSpPr>
        <p:spPr/>
        <p:txBody>
          <a:bodyPr/>
          <a:lstStyle/>
          <a:p>
            <a:r>
              <a:rPr lang="en-US" dirty="0"/>
              <a:t>The “healthcare to guardianship pipeline”</a:t>
            </a:r>
          </a:p>
        </p:txBody>
      </p:sp>
      <p:sp>
        <p:nvSpPr>
          <p:cNvPr id="7" name="Content Placeholder 6">
            <a:extLst>
              <a:ext uri="{FF2B5EF4-FFF2-40B4-BE49-F238E27FC236}">
                <a16:creationId xmlns:a16="http://schemas.microsoft.com/office/drawing/2014/main" id="{FB01DA3A-90E7-E83B-AD9A-315FC95EBC4F}"/>
              </a:ext>
            </a:extLst>
          </p:cNvPr>
          <p:cNvSpPr>
            <a:spLocks noGrp="1"/>
          </p:cNvSpPr>
          <p:nvPr>
            <p:ph idx="11"/>
          </p:nvPr>
        </p:nvSpPr>
        <p:spPr/>
        <p:txBody>
          <a:bodyPr>
            <a:normAutofit/>
          </a:bodyPr>
          <a:lstStyle/>
          <a:p>
            <a:pPr marL="342900" indent="-342900">
              <a:buFont typeface="Arial" panose="020B0604020202020204" pitchFamily="34" charset="0"/>
              <a:buChar char="•"/>
            </a:pPr>
            <a:r>
              <a:rPr lang="en-US" sz="2800" dirty="0"/>
              <a:t>Hospitals </a:t>
            </a:r>
          </a:p>
          <a:p>
            <a:pPr marL="342900" indent="-342900">
              <a:buFont typeface="Arial" panose="020B0604020202020204" pitchFamily="34" charset="0"/>
              <a:buChar char="•"/>
            </a:pPr>
            <a:r>
              <a:rPr lang="en-US" sz="2800" dirty="0"/>
              <a:t>Skilled nursing facilities</a:t>
            </a:r>
          </a:p>
          <a:p>
            <a:pPr marL="342900" indent="-342900">
              <a:buFont typeface="Arial" panose="020B0604020202020204" pitchFamily="34" charset="0"/>
              <a:buChar char="•"/>
            </a:pPr>
            <a:r>
              <a:rPr lang="en-US" sz="2800" dirty="0"/>
              <a:t>Other healthcare settings</a:t>
            </a:r>
          </a:p>
        </p:txBody>
      </p:sp>
    </p:spTree>
    <p:extLst>
      <p:ext uri="{BB962C8B-B14F-4D97-AF65-F5344CB8AC3E}">
        <p14:creationId xmlns:p14="http://schemas.microsoft.com/office/powerpoint/2010/main" val="3690996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6F923B6-6311-B93F-2738-748F3622F73C}"/>
              </a:ext>
            </a:extLst>
          </p:cNvPr>
          <p:cNvSpPr>
            <a:spLocks noGrp="1"/>
          </p:cNvSpPr>
          <p:nvPr>
            <p:ph type="title"/>
          </p:nvPr>
        </p:nvSpPr>
        <p:spPr/>
        <p:txBody>
          <a:bodyPr/>
          <a:lstStyle/>
          <a:p>
            <a:r>
              <a:rPr lang="en-US" sz="3200" dirty="0"/>
              <a:t>Task Force on Preventing and Countering Elder Abuse </a:t>
            </a:r>
          </a:p>
        </p:txBody>
      </p:sp>
      <p:sp>
        <p:nvSpPr>
          <p:cNvPr id="8" name="Content Placeholder 7">
            <a:extLst>
              <a:ext uri="{FF2B5EF4-FFF2-40B4-BE49-F238E27FC236}">
                <a16:creationId xmlns:a16="http://schemas.microsoft.com/office/drawing/2014/main" id="{4913C32A-19D7-5D8F-667E-285D51DD17D9}"/>
              </a:ext>
            </a:extLst>
          </p:cNvPr>
          <p:cNvSpPr>
            <a:spLocks noGrp="1"/>
          </p:cNvSpPr>
          <p:nvPr>
            <p:ph sz="half" idx="2"/>
          </p:nvPr>
        </p:nvSpPr>
        <p:spPr/>
        <p:txBody>
          <a:bodyPr>
            <a:normAutofit/>
          </a:bodyPr>
          <a:lstStyle/>
          <a:p>
            <a:r>
              <a:rPr lang="en-US" sz="2400" dirty="0"/>
              <a:t>Senate Bill 797 (2023) </a:t>
            </a:r>
          </a:p>
          <a:p>
            <a:r>
              <a:rPr lang="en-US" sz="2400" dirty="0"/>
              <a:t>Guardianship Committee – Preliminary Recommendations</a:t>
            </a:r>
          </a:p>
          <a:p>
            <a:pPr lvl="1"/>
            <a:r>
              <a:rPr lang="en-US" sz="2400" dirty="0"/>
              <a:t>Funding for guardians of the property needed for Medical Assistance qualification</a:t>
            </a:r>
          </a:p>
          <a:p>
            <a:pPr lvl="1"/>
            <a:r>
              <a:rPr lang="en-US" sz="2400" dirty="0"/>
              <a:t>Other recommendations related to monitoring, information sharing, and ensuring post-appointment representation  </a:t>
            </a:r>
          </a:p>
        </p:txBody>
      </p:sp>
    </p:spTree>
    <p:extLst>
      <p:ext uri="{BB962C8B-B14F-4D97-AF65-F5344CB8AC3E}">
        <p14:creationId xmlns:p14="http://schemas.microsoft.com/office/powerpoint/2010/main" val="69702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A8661-E93E-08FD-B206-AB24A6D78F6E}"/>
              </a:ext>
            </a:extLst>
          </p:cNvPr>
          <p:cNvSpPr>
            <a:spLocks noGrp="1"/>
          </p:cNvSpPr>
          <p:nvPr>
            <p:ph type="title"/>
          </p:nvPr>
        </p:nvSpPr>
        <p:spPr/>
        <p:txBody>
          <a:bodyPr/>
          <a:lstStyle/>
          <a:p>
            <a:r>
              <a:rPr lang="en-US" dirty="0"/>
              <a:t>Specific Transactions</a:t>
            </a:r>
          </a:p>
        </p:txBody>
      </p:sp>
      <p:sp>
        <p:nvSpPr>
          <p:cNvPr id="3" name="Content Placeholder 2">
            <a:extLst>
              <a:ext uri="{FF2B5EF4-FFF2-40B4-BE49-F238E27FC236}">
                <a16:creationId xmlns:a16="http://schemas.microsoft.com/office/drawing/2014/main" id="{096C5D01-F826-A586-6606-944842D76530}"/>
              </a:ext>
            </a:extLst>
          </p:cNvPr>
          <p:cNvSpPr>
            <a:spLocks noGrp="1"/>
          </p:cNvSpPr>
          <p:nvPr>
            <p:ph sz="half" idx="2"/>
          </p:nvPr>
        </p:nvSpPr>
        <p:spPr>
          <a:xfrm>
            <a:off x="3460565" y="2303028"/>
            <a:ext cx="7965460" cy="4040621"/>
          </a:xfrm>
        </p:spPr>
        <p:txBody>
          <a:bodyPr>
            <a:normAutofit/>
          </a:bodyPr>
          <a:lstStyle/>
          <a:p>
            <a:r>
              <a:rPr lang="en-US" sz="2400" dirty="0"/>
              <a:t>Estates &amp; Trusts Art., §13-204</a:t>
            </a:r>
          </a:p>
          <a:p>
            <a:r>
              <a:rPr lang="en-US" sz="2400" dirty="0"/>
              <a:t>Proposed Court Rule</a:t>
            </a:r>
          </a:p>
          <a:p>
            <a:pPr lvl="1"/>
            <a:r>
              <a:rPr lang="en-US" sz="2400" dirty="0"/>
              <a:t>Goal: Uniform process with existing guardianship safeguards</a:t>
            </a:r>
          </a:p>
          <a:p>
            <a:pPr lvl="1"/>
            <a:r>
              <a:rPr lang="en-US" sz="2400" dirty="0"/>
              <a:t>Examples of transactions to include establishing eligibility for benefits, accessing records, direct deposit/automatic payment</a:t>
            </a:r>
          </a:p>
          <a:p>
            <a:pPr lvl="1"/>
            <a:r>
              <a:rPr lang="en-US" sz="2400" dirty="0"/>
              <a:t>Expedited hearing option </a:t>
            </a:r>
          </a:p>
          <a:p>
            <a:pPr lvl="1"/>
            <a:r>
              <a:rPr lang="en-US" sz="2400" dirty="0"/>
              <a:t>Findings and orders</a:t>
            </a:r>
          </a:p>
        </p:txBody>
      </p:sp>
      <p:pic>
        <p:nvPicPr>
          <p:cNvPr id="4" name="Picture 3" descr="A picture containing text, clipart&#10;&#10;Description automatically generated">
            <a:extLst>
              <a:ext uri="{FF2B5EF4-FFF2-40B4-BE49-F238E27FC236}">
                <a16:creationId xmlns:a16="http://schemas.microsoft.com/office/drawing/2014/main" id="{88CEBE0C-F313-D7FB-72C1-86D35D598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6110" y="5503678"/>
            <a:ext cx="972114" cy="1097280"/>
          </a:xfrm>
          <a:prstGeom prst="rect">
            <a:avLst/>
          </a:prstGeom>
        </p:spPr>
      </p:pic>
    </p:spTree>
    <p:extLst>
      <p:ext uri="{BB962C8B-B14F-4D97-AF65-F5344CB8AC3E}">
        <p14:creationId xmlns:p14="http://schemas.microsoft.com/office/powerpoint/2010/main" val="2552652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2DB1-839E-DDDB-1BA0-BB56A0C1068E}"/>
              </a:ext>
            </a:extLst>
          </p:cNvPr>
          <p:cNvSpPr>
            <a:spLocks noGrp="1"/>
          </p:cNvSpPr>
          <p:nvPr>
            <p:ph type="title"/>
          </p:nvPr>
        </p:nvSpPr>
        <p:spPr/>
        <p:txBody>
          <a:bodyPr/>
          <a:lstStyle/>
          <a:p>
            <a:r>
              <a:rPr lang="en-US" dirty="0"/>
              <a:t>Other Judiciary Efforts</a:t>
            </a:r>
          </a:p>
        </p:txBody>
      </p:sp>
      <p:sp>
        <p:nvSpPr>
          <p:cNvPr id="3" name="Content Placeholder 2">
            <a:extLst>
              <a:ext uri="{FF2B5EF4-FFF2-40B4-BE49-F238E27FC236}">
                <a16:creationId xmlns:a16="http://schemas.microsoft.com/office/drawing/2014/main" id="{4157395B-47F5-99C2-E9EA-004EA867CE05}"/>
              </a:ext>
            </a:extLst>
          </p:cNvPr>
          <p:cNvSpPr>
            <a:spLocks noGrp="1"/>
          </p:cNvSpPr>
          <p:nvPr>
            <p:ph sz="half" idx="2"/>
          </p:nvPr>
        </p:nvSpPr>
        <p:spPr/>
        <p:txBody>
          <a:bodyPr/>
          <a:lstStyle/>
          <a:p>
            <a:r>
              <a:rPr lang="en-US" sz="2800" dirty="0"/>
              <a:t>2021 Elder Justice Innovation Grant Recommendations (pending)</a:t>
            </a:r>
          </a:p>
          <a:p>
            <a:r>
              <a:rPr lang="en-US" sz="2800" dirty="0"/>
              <a:t>Case management and court processes  </a:t>
            </a:r>
          </a:p>
          <a:p>
            <a:r>
              <a:rPr lang="en-US" sz="2800" dirty="0"/>
              <a:t>Training</a:t>
            </a:r>
          </a:p>
          <a:p>
            <a:r>
              <a:rPr lang="en-US" sz="2800" dirty="0"/>
              <a:t>Monitoring </a:t>
            </a:r>
          </a:p>
          <a:p>
            <a:r>
              <a:rPr lang="en-US" sz="2800" dirty="0"/>
              <a:t>Resources</a:t>
            </a:r>
          </a:p>
          <a:p>
            <a:pPr marL="338328" lvl="1" indent="0">
              <a:buNone/>
            </a:pPr>
            <a:endParaRPr lang="en-US" dirty="0"/>
          </a:p>
        </p:txBody>
      </p:sp>
      <p:pic>
        <p:nvPicPr>
          <p:cNvPr id="4" name="Picture 3" descr="A picture containing text, clipart&#10;&#10;Description automatically generated">
            <a:extLst>
              <a:ext uri="{FF2B5EF4-FFF2-40B4-BE49-F238E27FC236}">
                <a16:creationId xmlns:a16="http://schemas.microsoft.com/office/drawing/2014/main" id="{826A0E47-0520-2B1F-13B3-93F0339EB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6110" y="5503678"/>
            <a:ext cx="972114" cy="1097280"/>
          </a:xfrm>
          <a:prstGeom prst="rect">
            <a:avLst/>
          </a:prstGeom>
        </p:spPr>
      </p:pic>
    </p:spTree>
    <p:extLst>
      <p:ext uri="{BB962C8B-B14F-4D97-AF65-F5344CB8AC3E}">
        <p14:creationId xmlns:p14="http://schemas.microsoft.com/office/powerpoint/2010/main" val="2091304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13D308-E614-7939-9B31-8AAADC081D29}"/>
              </a:ext>
            </a:extLst>
          </p:cNvPr>
          <p:cNvSpPr>
            <a:spLocks noGrp="1"/>
          </p:cNvSpPr>
          <p:nvPr>
            <p:ph type="title"/>
          </p:nvPr>
        </p:nvSpPr>
        <p:spPr>
          <a:xfrm>
            <a:off x="3460565" y="1057274"/>
            <a:ext cx="7965461" cy="994164"/>
          </a:xfrm>
        </p:spPr>
        <p:txBody>
          <a:bodyPr anchor="b">
            <a:normAutofit/>
          </a:bodyPr>
          <a:lstStyle/>
          <a:p>
            <a:pPr>
              <a:lnSpc>
                <a:spcPct val="90000"/>
              </a:lnSpc>
            </a:pPr>
            <a:r>
              <a:rPr lang="en-US" dirty="0"/>
              <a:t>The Guardianship Pipeline</a:t>
            </a:r>
            <a:br>
              <a:rPr lang="en-US" dirty="0"/>
            </a:br>
            <a:r>
              <a:rPr lang="en-US" dirty="0"/>
              <a:t>Across the Country</a:t>
            </a:r>
          </a:p>
        </p:txBody>
      </p:sp>
      <p:pic>
        <p:nvPicPr>
          <p:cNvPr id="2" name="Content Placeholder 4" descr="Pins in a map">
            <a:extLst>
              <a:ext uri="{FF2B5EF4-FFF2-40B4-BE49-F238E27FC236}">
                <a16:creationId xmlns:a16="http://schemas.microsoft.com/office/drawing/2014/main" id="{ACC2E5AB-2A14-5991-741F-CA2314331D2C}"/>
              </a:ext>
            </a:extLst>
          </p:cNvPr>
          <p:cNvPicPr>
            <a:picLocks noChangeAspect="1"/>
          </p:cNvPicPr>
          <p:nvPr/>
        </p:nvPicPr>
        <p:blipFill rotWithShape="1">
          <a:blip r:embed="rId3">
            <a:extLst>
              <a:ext uri="{28A0092B-C50C-407E-A947-70E740481C1C}">
                <a14:useLocalDpi xmlns:a14="http://schemas.microsoft.com/office/drawing/2010/main" val="0"/>
              </a:ext>
            </a:extLst>
          </a:blip>
          <a:srcRect t="17108" r="2" b="17109"/>
          <a:stretch/>
        </p:blipFill>
        <p:spPr>
          <a:xfrm>
            <a:off x="3460565" y="2303029"/>
            <a:ext cx="7965460" cy="3497698"/>
          </a:xfrm>
          <a:prstGeom prst="rect">
            <a:avLst/>
          </a:prstGeom>
          <a:noFill/>
        </p:spPr>
      </p:pic>
      <p:sp>
        <p:nvSpPr>
          <p:cNvPr id="3" name="Slide Number Placeholder 2" hidden="1">
            <a:extLst>
              <a:ext uri="{FF2B5EF4-FFF2-40B4-BE49-F238E27FC236}">
                <a16:creationId xmlns:a16="http://schemas.microsoft.com/office/drawing/2014/main" id="{61E5EC4D-94E8-54DC-9524-2EC61E4A94A0}"/>
              </a:ext>
            </a:extLst>
          </p:cNvPr>
          <p:cNvSpPr>
            <a:spLocks noGrp="1"/>
          </p:cNvSpPr>
          <p:nvPr>
            <p:ph type="sldNum" sz="quarter" idx="4294967295"/>
          </p:nvPr>
        </p:nvSpPr>
        <p:spPr>
          <a:xfrm>
            <a:off x="11125200" y="457200"/>
            <a:ext cx="1066800" cy="471488"/>
          </a:xfrm>
        </p:spPr>
        <p:txBody>
          <a:bodyPr/>
          <a:lstStyle/>
          <a:p>
            <a:pPr>
              <a:spcAft>
                <a:spcPts val="600"/>
              </a:spcAft>
            </a:pPr>
            <a:fld id="{48F63A3B-78C7-47BE-AE5E-E10140E04643}" type="slidenum">
              <a:rPr lang="en-US" smtClean="0"/>
              <a:pPr>
                <a:spcAft>
                  <a:spcPts val="600"/>
                </a:spcAft>
              </a:pPr>
              <a:t>4</a:t>
            </a:fld>
            <a:endParaRPr lang="en-US" dirty="0"/>
          </a:p>
        </p:txBody>
      </p:sp>
    </p:spTree>
    <p:extLst>
      <p:ext uri="{BB962C8B-B14F-4D97-AF65-F5344CB8AC3E}">
        <p14:creationId xmlns:p14="http://schemas.microsoft.com/office/powerpoint/2010/main" val="2437447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46F21A-EC7C-D5DA-EB0B-6D90C4815562}"/>
              </a:ext>
            </a:extLst>
          </p:cNvPr>
          <p:cNvSpPr>
            <a:spLocks noGrp="1"/>
          </p:cNvSpPr>
          <p:nvPr>
            <p:ph type="title"/>
          </p:nvPr>
        </p:nvSpPr>
        <p:spPr>
          <a:xfrm>
            <a:off x="758952" y="403542"/>
            <a:ext cx="10671048" cy="1362057"/>
          </a:xfrm>
        </p:spPr>
        <p:txBody>
          <a:bodyPr anchor="b">
            <a:normAutofit/>
          </a:bodyPr>
          <a:lstStyle/>
          <a:p>
            <a:r>
              <a:rPr lang="en-US" dirty="0"/>
              <a:t>What’s driving the Pipeline?</a:t>
            </a:r>
          </a:p>
        </p:txBody>
      </p:sp>
      <p:graphicFrame>
        <p:nvGraphicFramePr>
          <p:cNvPr id="8" name="Content Placeholder 5">
            <a:extLst>
              <a:ext uri="{FF2B5EF4-FFF2-40B4-BE49-F238E27FC236}">
                <a16:creationId xmlns:a16="http://schemas.microsoft.com/office/drawing/2014/main" id="{01445D65-B43F-E316-689F-5999A00ADBBD}"/>
              </a:ext>
            </a:extLst>
          </p:cNvPr>
          <p:cNvGraphicFramePr>
            <a:graphicFrameLocks noGrp="1"/>
          </p:cNvGraphicFramePr>
          <p:nvPr>
            <p:ph idx="1"/>
            <p:extLst>
              <p:ext uri="{D42A27DB-BD31-4B8C-83A1-F6EECF244321}">
                <p14:modId xmlns:p14="http://schemas.microsoft.com/office/powerpoint/2010/main" val="817179710"/>
              </p:ext>
            </p:extLst>
          </p:nvPr>
        </p:nvGraphicFramePr>
        <p:xfrm>
          <a:off x="758952" y="2103120"/>
          <a:ext cx="1067104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184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CE2D-2F05-0B0B-1BF6-176B145956CB}"/>
              </a:ext>
            </a:extLst>
          </p:cNvPr>
          <p:cNvSpPr>
            <a:spLocks noGrp="1"/>
          </p:cNvSpPr>
          <p:nvPr>
            <p:ph type="title"/>
          </p:nvPr>
        </p:nvSpPr>
        <p:spPr>
          <a:xfrm>
            <a:off x="1550564" y="1057274"/>
            <a:ext cx="9875463" cy="999746"/>
          </a:xfrm>
        </p:spPr>
        <p:txBody>
          <a:bodyPr anchor="b">
            <a:normAutofit/>
          </a:bodyPr>
          <a:lstStyle/>
          <a:p>
            <a:r>
              <a:rPr lang="en-US" dirty="0"/>
              <a:t>Minnesota</a:t>
            </a:r>
          </a:p>
        </p:txBody>
      </p:sp>
      <p:sp>
        <p:nvSpPr>
          <p:cNvPr id="3" name="Content Placeholder 2">
            <a:extLst>
              <a:ext uri="{FF2B5EF4-FFF2-40B4-BE49-F238E27FC236}">
                <a16:creationId xmlns:a16="http://schemas.microsoft.com/office/drawing/2014/main" id="{3A75FDA5-E60D-6457-8573-74A12EF47107}"/>
              </a:ext>
            </a:extLst>
          </p:cNvPr>
          <p:cNvSpPr>
            <a:spLocks noGrp="1"/>
          </p:cNvSpPr>
          <p:nvPr>
            <p:ph sz="half" idx="2"/>
          </p:nvPr>
        </p:nvSpPr>
        <p:spPr>
          <a:xfrm>
            <a:off x="1550564" y="2303028"/>
            <a:ext cx="5829147" cy="3961593"/>
          </a:xfrm>
        </p:spPr>
        <p:txBody>
          <a:bodyPr>
            <a:normAutofit lnSpcReduction="10000"/>
          </a:bodyPr>
          <a:lstStyle/>
          <a:p>
            <a:pPr marL="0" indent="0">
              <a:lnSpc>
                <a:spcPct val="90000"/>
              </a:lnSpc>
              <a:buNone/>
            </a:pPr>
            <a:r>
              <a:rPr lang="en-US" sz="2000" dirty="0"/>
              <a:t>“Guardianship is sometimes the default response, an attempt to seek a fast, uncomplicated response. But Guardianship is neither fast nor without complications. Further, when systems turn to guardianship prematurely, or as the go-to response, they don’t first explore less restrictive alternatives, sometimes even ignoring or not discovering the existence of previously completed advance directives or financial planning tools, both of which would be viable, legal, immediately available alternatives to guardianship for personal and financial decision making.”</a:t>
            </a:r>
          </a:p>
          <a:p>
            <a:pPr marL="0" indent="0">
              <a:lnSpc>
                <a:spcPct val="90000"/>
              </a:lnSpc>
              <a:buNone/>
            </a:pPr>
            <a:endParaRPr lang="en-US" sz="1700" dirty="0"/>
          </a:p>
          <a:p>
            <a:pPr marL="0" indent="0">
              <a:lnSpc>
                <a:spcPct val="90000"/>
              </a:lnSpc>
              <a:buNone/>
            </a:pPr>
            <a:r>
              <a:rPr lang="en-US" sz="1200" kern="1000" spc="-50" dirty="0">
                <a:effectLst/>
              </a:rPr>
              <a:t>Anita Raymond, </a:t>
            </a:r>
            <a:r>
              <a:rPr lang="en-US" sz="1200" i="1" kern="1000" spc="-50" dirty="0">
                <a:effectLst/>
              </a:rPr>
              <a:t>The Hospital to Guardianship Pipeline, </a:t>
            </a:r>
            <a:r>
              <a:rPr lang="en-US" sz="1200" kern="1000" cap="small" spc="-50" dirty="0">
                <a:effectLst/>
              </a:rPr>
              <a:t>Bifocal</a:t>
            </a:r>
            <a:r>
              <a:rPr lang="en-US" sz="1200" kern="1000" spc="-50" dirty="0">
                <a:effectLst/>
              </a:rPr>
              <a:t>, Vol. 44, Issue 6, </a:t>
            </a:r>
            <a:r>
              <a:rPr lang="en-US" sz="1200" u="sng" dirty="0">
                <a:effectLst/>
                <a:hlinkClick r:id="rId2"/>
              </a:rPr>
              <a:t>https://www.americanbar.org/groups/law_aging/publications/bifocal/vol44/bif-vol44-issue6/hospital-guardianship-pipeline/</a:t>
            </a:r>
            <a:endParaRPr lang="en-US" sz="1200" dirty="0">
              <a:effectLst/>
            </a:endParaRPr>
          </a:p>
          <a:p>
            <a:pPr>
              <a:lnSpc>
                <a:spcPct val="90000"/>
              </a:lnSpc>
            </a:pPr>
            <a:endParaRPr lang="en-US" sz="1700" dirty="0"/>
          </a:p>
        </p:txBody>
      </p:sp>
      <p:pic>
        <p:nvPicPr>
          <p:cNvPr id="5" name="Content Placeholder 5" descr="A newspaper article with a few people&#10;&#10;Description automatically generated">
            <a:extLst>
              <a:ext uri="{FF2B5EF4-FFF2-40B4-BE49-F238E27FC236}">
                <a16:creationId xmlns:a16="http://schemas.microsoft.com/office/drawing/2014/main" id="{970450BF-1723-05A1-6F8A-D7CC4A86AF30}"/>
              </a:ext>
            </a:extLst>
          </p:cNvPr>
          <p:cNvPicPr>
            <a:picLocks noGrp="1" noChangeAspect="1"/>
          </p:cNvPicPr>
          <p:nvPr>
            <p:ph sz="half" idx="15"/>
          </p:nvPr>
        </p:nvPicPr>
        <p:blipFill rotWithShape="1">
          <a:blip r:embed="rId3">
            <a:extLst>
              <a:ext uri="{28A0092B-C50C-407E-A947-70E740481C1C}">
                <a14:useLocalDpi xmlns:a14="http://schemas.microsoft.com/office/drawing/2010/main" val="0"/>
              </a:ext>
            </a:extLst>
          </a:blip>
          <a:srcRect r="-3" b="11619"/>
          <a:stretch/>
        </p:blipFill>
        <p:spPr>
          <a:xfrm>
            <a:off x="7940842" y="2303028"/>
            <a:ext cx="3485184" cy="3961593"/>
          </a:xfrm>
          <a:prstGeom prst="rect">
            <a:avLst/>
          </a:prstGeom>
          <a:noFill/>
        </p:spPr>
      </p:pic>
    </p:spTree>
    <p:extLst>
      <p:ext uri="{BB962C8B-B14F-4D97-AF65-F5344CB8AC3E}">
        <p14:creationId xmlns:p14="http://schemas.microsoft.com/office/powerpoint/2010/main" val="2111183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D4CE5-7E85-EAB7-83E8-B8503463CB86}"/>
              </a:ext>
            </a:extLst>
          </p:cNvPr>
          <p:cNvSpPr>
            <a:spLocks noGrp="1"/>
          </p:cNvSpPr>
          <p:nvPr>
            <p:ph type="title"/>
          </p:nvPr>
        </p:nvSpPr>
        <p:spPr>
          <a:xfrm>
            <a:off x="1550564" y="859154"/>
            <a:ext cx="9875463" cy="999746"/>
          </a:xfrm>
        </p:spPr>
        <p:txBody>
          <a:bodyPr anchor="b">
            <a:normAutofit/>
          </a:bodyPr>
          <a:lstStyle/>
          <a:p>
            <a:r>
              <a:rPr lang="en-US" dirty="0"/>
              <a:t>New York</a:t>
            </a:r>
          </a:p>
        </p:txBody>
      </p:sp>
      <p:sp>
        <p:nvSpPr>
          <p:cNvPr id="3" name="Content Placeholder 2">
            <a:extLst>
              <a:ext uri="{FF2B5EF4-FFF2-40B4-BE49-F238E27FC236}">
                <a16:creationId xmlns:a16="http://schemas.microsoft.com/office/drawing/2014/main" id="{B6D2F21A-900E-78EC-8F9F-36FC5A98F0BE}"/>
              </a:ext>
            </a:extLst>
          </p:cNvPr>
          <p:cNvSpPr>
            <a:spLocks noGrp="1"/>
          </p:cNvSpPr>
          <p:nvPr>
            <p:ph sz="half" idx="2"/>
          </p:nvPr>
        </p:nvSpPr>
        <p:spPr>
          <a:xfrm>
            <a:off x="1550564" y="2173978"/>
            <a:ext cx="5829147" cy="4588329"/>
          </a:xfrm>
        </p:spPr>
        <p:txBody>
          <a:bodyPr>
            <a:normAutofit lnSpcReduction="10000"/>
          </a:bodyPr>
          <a:lstStyle/>
          <a:p>
            <a:pPr marL="0" indent="0">
              <a:lnSpc>
                <a:spcPct val="90000"/>
              </a:lnSpc>
              <a:buNone/>
            </a:pPr>
            <a:r>
              <a:rPr lang="en-US" sz="1700" dirty="0"/>
              <a:t>NY Times Investigation</a:t>
            </a:r>
          </a:p>
          <a:p>
            <a:pPr lvl="1">
              <a:lnSpc>
                <a:spcPct val="90000"/>
              </a:lnSpc>
            </a:pPr>
            <a:r>
              <a:rPr lang="en-US" sz="1700" dirty="0"/>
              <a:t>Out of 3,302 guardianship cases filed in Manhattan (NY) from 2002 to 2012, 12.4% were filed by nursing homes</a:t>
            </a:r>
          </a:p>
          <a:p>
            <a:pPr lvl="1">
              <a:lnSpc>
                <a:spcPct val="90000"/>
              </a:lnSpc>
            </a:pPr>
            <a:r>
              <a:rPr lang="en-US" sz="1700" dirty="0"/>
              <a:t>Might be filed due to problems with family or unpaid debt</a:t>
            </a:r>
          </a:p>
          <a:p>
            <a:pPr lvl="1">
              <a:lnSpc>
                <a:spcPct val="90000"/>
              </a:lnSpc>
            </a:pPr>
            <a:r>
              <a:rPr lang="en-US" sz="1700" dirty="0"/>
              <a:t>NY Justice Alexander W. Hunter ruled such petitions were inappropriate and ordered the nursing homes to pay the legal costs. (</a:t>
            </a:r>
            <a:r>
              <a:rPr lang="en-US" sz="1700" i="1" dirty="0">
                <a:effectLst/>
              </a:rPr>
              <a:t>In re S.K.</a:t>
            </a:r>
            <a:r>
              <a:rPr lang="en-US" sz="1700" dirty="0">
                <a:effectLst/>
              </a:rPr>
              <a:t>, 827 N.Y.S.2d 554, 557 (Sup. Ct. 2006))</a:t>
            </a:r>
          </a:p>
          <a:p>
            <a:pPr lvl="1">
              <a:lnSpc>
                <a:spcPct val="90000"/>
              </a:lnSpc>
            </a:pPr>
            <a:r>
              <a:rPr lang="en-US" sz="1700" dirty="0"/>
              <a:t>“Whether or not the person is receiving skilled care and whether or not the costs of skilled nursing care are covered by the person’s health insurance policy, are not proper subjects of a guardianship proceeding.”</a:t>
            </a:r>
          </a:p>
          <a:p>
            <a:pPr marL="338328" lvl="1" indent="0">
              <a:lnSpc>
                <a:spcPct val="90000"/>
              </a:lnSpc>
              <a:buNone/>
            </a:pPr>
            <a:endParaRPr lang="en-US" sz="1300" kern="1000" spc="-50" dirty="0">
              <a:effectLst/>
            </a:endParaRPr>
          </a:p>
          <a:p>
            <a:pPr marL="338328" lvl="1" indent="0">
              <a:lnSpc>
                <a:spcPct val="90000"/>
              </a:lnSpc>
              <a:buNone/>
            </a:pPr>
            <a:r>
              <a:rPr lang="en-US" sz="1200" kern="1000" spc="-50" dirty="0">
                <a:effectLst/>
              </a:rPr>
              <a:t>Nina Bernstein, </a:t>
            </a:r>
            <a:r>
              <a:rPr lang="en-US" sz="1200" i="1" kern="1000" spc="-50" dirty="0">
                <a:effectLst/>
              </a:rPr>
              <a:t>To Collect Debts, Nursing Homes are Seizing Control Over Patients, </a:t>
            </a:r>
            <a:r>
              <a:rPr lang="en-US" sz="1200" kern="1000" cap="small" spc="-50" dirty="0">
                <a:effectLst/>
              </a:rPr>
              <a:t>N.Y. Times</a:t>
            </a:r>
            <a:r>
              <a:rPr lang="en-US" sz="1200" kern="1000" spc="-50" dirty="0">
                <a:effectLst/>
              </a:rPr>
              <a:t>, (Jan. 25, 2015), </a:t>
            </a:r>
            <a:r>
              <a:rPr lang="en-US" sz="1200" u="sng" kern="1000" spc="-50" dirty="0">
                <a:effectLst/>
                <a:hlinkClick r:id="rId2"/>
              </a:rPr>
              <a:t>https://www.nytimes.com/2015/01/26/nyregion/to-collect-debts-nursing-home-seizing-control-over-patients.html?hp&amp;action=click&amp;pgtype=Homepage&amp;module=second-column-region&amp;region=top-news&amp;WT.nav=top-news</a:t>
            </a:r>
            <a:endParaRPr lang="en-US" sz="1200" dirty="0"/>
          </a:p>
          <a:p>
            <a:pPr>
              <a:lnSpc>
                <a:spcPct val="90000"/>
              </a:lnSpc>
            </a:pPr>
            <a:endParaRPr lang="en-US" sz="1300" dirty="0"/>
          </a:p>
        </p:txBody>
      </p:sp>
      <p:pic>
        <p:nvPicPr>
          <p:cNvPr id="7" name="Content Placeholder 6" descr="Statue of Liberty New York City">
            <a:extLst>
              <a:ext uri="{FF2B5EF4-FFF2-40B4-BE49-F238E27FC236}">
                <a16:creationId xmlns:a16="http://schemas.microsoft.com/office/drawing/2014/main" id="{4631F2DC-8110-E8EE-A3DF-5AE7975CFEDD}"/>
              </a:ext>
            </a:extLst>
          </p:cNvPr>
          <p:cNvPicPr>
            <a:picLocks noGrp="1" noChangeAspect="1"/>
          </p:cNvPicPr>
          <p:nvPr>
            <p:ph sz="half" idx="15"/>
          </p:nvPr>
        </p:nvPicPr>
        <p:blipFill>
          <a:blip r:embed="rId3"/>
          <a:stretch>
            <a:fillRect/>
          </a:stretch>
        </p:blipFill>
        <p:spPr>
          <a:xfrm>
            <a:off x="8445436" y="2303028"/>
            <a:ext cx="2475995" cy="3961593"/>
          </a:xfrm>
          <a:noFill/>
        </p:spPr>
      </p:pic>
    </p:spTree>
    <p:extLst>
      <p:ext uri="{BB962C8B-B14F-4D97-AF65-F5344CB8AC3E}">
        <p14:creationId xmlns:p14="http://schemas.microsoft.com/office/powerpoint/2010/main" val="2976523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F8BBC-F5B0-59A1-6B4E-226C06A8BEF7}"/>
              </a:ext>
            </a:extLst>
          </p:cNvPr>
          <p:cNvSpPr>
            <a:spLocks noGrp="1"/>
          </p:cNvSpPr>
          <p:nvPr>
            <p:ph type="title"/>
          </p:nvPr>
        </p:nvSpPr>
        <p:spPr>
          <a:xfrm>
            <a:off x="3460564" y="425767"/>
            <a:ext cx="7965461" cy="994164"/>
          </a:xfrm>
        </p:spPr>
        <p:txBody>
          <a:bodyPr anchor="b">
            <a:normAutofit/>
          </a:bodyPr>
          <a:lstStyle/>
          <a:p>
            <a:r>
              <a:rPr lang="en-US" dirty="0"/>
              <a:t>Massachusetts</a:t>
            </a:r>
          </a:p>
        </p:txBody>
      </p:sp>
      <p:sp>
        <p:nvSpPr>
          <p:cNvPr id="3" name="Content Placeholder 2">
            <a:extLst>
              <a:ext uri="{FF2B5EF4-FFF2-40B4-BE49-F238E27FC236}">
                <a16:creationId xmlns:a16="http://schemas.microsoft.com/office/drawing/2014/main" id="{12880046-6C2D-F9AC-D0FB-04CA0DBF15D7}"/>
              </a:ext>
            </a:extLst>
          </p:cNvPr>
          <p:cNvSpPr>
            <a:spLocks noGrp="1"/>
          </p:cNvSpPr>
          <p:nvPr>
            <p:ph sz="half" idx="2"/>
          </p:nvPr>
        </p:nvSpPr>
        <p:spPr>
          <a:xfrm>
            <a:off x="3460565" y="1645920"/>
            <a:ext cx="7965460" cy="4786313"/>
          </a:xfrm>
        </p:spPr>
        <p:txBody>
          <a:bodyPr>
            <a:normAutofit fontScale="85000" lnSpcReduction="20000"/>
          </a:bodyPr>
          <a:lstStyle/>
          <a:p>
            <a:r>
              <a:rPr lang="en-US" sz="2600" dirty="0"/>
              <a:t>Boston Medical Center formed a multi-disciplinary group of stakeholders (including legal, business, social work, case management, psychiatry, hospitalist and executive leadership) to create interventions for streamlining the guardianship process.</a:t>
            </a:r>
          </a:p>
          <a:p>
            <a:r>
              <a:rPr lang="en-US" sz="2600" dirty="0"/>
              <a:t>After using outside counsel to petition for guardianship, the hospital found:</a:t>
            </a:r>
          </a:p>
          <a:p>
            <a:pPr lvl="1"/>
            <a:r>
              <a:rPr lang="en-US" sz="2600" dirty="0"/>
              <a:t>The </a:t>
            </a:r>
            <a:r>
              <a:rPr lang="en-US" sz="2600" u="sng" dirty="0"/>
              <a:t>average</a:t>
            </a:r>
            <a:r>
              <a:rPr lang="en-US" sz="2600" dirty="0"/>
              <a:t> length of stay (LOS) for patients needing a guardian dropped from 150 days to 39 days</a:t>
            </a:r>
          </a:p>
          <a:p>
            <a:pPr lvl="1"/>
            <a:r>
              <a:rPr lang="en-US" sz="2600" dirty="0"/>
              <a:t>The </a:t>
            </a:r>
            <a:r>
              <a:rPr lang="en-US" sz="2600" u="sng" dirty="0"/>
              <a:t>median</a:t>
            </a:r>
            <a:r>
              <a:rPr lang="en-US" sz="2600" dirty="0"/>
              <a:t> LOS for patients needing a guardian dropped from 100 days to 34 days</a:t>
            </a:r>
          </a:p>
          <a:p>
            <a:pPr lvl="1"/>
            <a:r>
              <a:rPr lang="en-US" sz="2600" dirty="0"/>
              <a:t>An additional 5-10 beds were freed up for use by the hospital</a:t>
            </a:r>
            <a:endParaRPr lang="en-US" sz="2400" dirty="0"/>
          </a:p>
          <a:p>
            <a:pPr marL="201168" lvl="1" indent="0">
              <a:buNone/>
            </a:pPr>
            <a:br>
              <a:rPr lang="en-US" sz="1300" dirty="0">
                <a:effectLst/>
                <a:latin typeface="Calibri" panose="020F0502020204030204" pitchFamily="34" charset="0"/>
                <a:ea typeface="Calibri" panose="020F0502020204030204" pitchFamily="34" charset="0"/>
                <a:cs typeface="Times New Roman" panose="02020603050405020304" pitchFamily="18" charset="0"/>
              </a:rPr>
            </a:br>
            <a:r>
              <a:rPr lang="en-US" sz="1300" dirty="0" err="1">
                <a:effectLst/>
                <a:latin typeface="Calibri" panose="020F0502020204030204" pitchFamily="34" charset="0"/>
                <a:ea typeface="Calibri" panose="020F0502020204030204" pitchFamily="34" charset="0"/>
                <a:cs typeface="Times New Roman" panose="02020603050405020304" pitchFamily="18" charset="0"/>
              </a:rPr>
              <a:t>Wendoly</a:t>
            </a:r>
            <a:r>
              <a:rPr lang="en-US" sz="1300" dirty="0">
                <a:effectLst/>
                <a:latin typeface="Calibri" panose="020F0502020204030204" pitchFamily="34" charset="0"/>
                <a:ea typeface="Calibri" panose="020F0502020204030204" pitchFamily="34" charset="0"/>
                <a:cs typeface="Times New Roman" panose="02020603050405020304" pitchFamily="18" charset="0"/>
              </a:rPr>
              <a:t> Ortiz Langlois, &amp; Dianne Yacovone, </a:t>
            </a:r>
            <a:r>
              <a:rPr lang="en-US" sz="1300" i="1" dirty="0">
                <a:effectLst/>
                <a:latin typeface="Calibri" panose="020F0502020204030204" pitchFamily="34" charset="0"/>
                <a:ea typeface="Calibri" panose="020F0502020204030204" pitchFamily="34" charset="0"/>
                <a:cs typeface="Times New Roman" panose="02020603050405020304" pitchFamily="18" charset="0"/>
              </a:rPr>
              <a:t>Improving the Guardianship Process: Better for Patients and Better for Hospitals</a:t>
            </a: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r>
              <a:rPr lang="en-US" sz="1300" cap="small" dirty="0">
                <a:effectLst/>
                <a:latin typeface="Calibri" panose="020F0502020204030204" pitchFamily="34" charset="0"/>
                <a:ea typeface="Calibri" panose="020F0502020204030204" pitchFamily="34" charset="0"/>
                <a:cs typeface="Times New Roman" panose="02020603050405020304" pitchFamily="18" charset="0"/>
              </a:rPr>
              <a:t>Health City</a:t>
            </a:r>
            <a:r>
              <a:rPr lang="en-US" sz="1300" dirty="0">
                <a:effectLst/>
                <a:latin typeface="Calibri" panose="020F0502020204030204" pitchFamily="34" charset="0"/>
                <a:ea typeface="Calibri" panose="020F0502020204030204" pitchFamily="34" charset="0"/>
                <a:cs typeface="Times New Roman" panose="02020603050405020304" pitchFamily="18" charset="0"/>
              </a:rPr>
              <a:t> (May 13, 2019), </a:t>
            </a:r>
            <a:r>
              <a:rPr lang="en-US" sz="1300" u="sng" dirty="0">
                <a:effectLst/>
                <a:latin typeface="Calibri" panose="020F0502020204030204" pitchFamily="34" charset="0"/>
                <a:ea typeface="Calibri" panose="020F0502020204030204" pitchFamily="34" charset="0"/>
                <a:cs typeface="Times New Roman" panose="02020603050405020304" pitchFamily="18" charset="0"/>
                <a:hlinkClick r:id="rId2"/>
              </a:rPr>
              <a:t>https://www.bmc.org/healthcity/policy-and-industry/guardianship-process-change-better-patients-and-hospitals</a:t>
            </a: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hidden="1">
            <a:extLst>
              <a:ext uri="{FF2B5EF4-FFF2-40B4-BE49-F238E27FC236}">
                <a16:creationId xmlns:a16="http://schemas.microsoft.com/office/drawing/2014/main" id="{0C863125-5A7A-941D-963F-E681891B9079}"/>
              </a:ext>
            </a:extLst>
          </p:cNvPr>
          <p:cNvSpPr>
            <a:spLocks noGrp="1"/>
          </p:cNvSpPr>
          <p:nvPr>
            <p:ph type="sldNum" sz="quarter" idx="4294967295"/>
          </p:nvPr>
        </p:nvSpPr>
        <p:spPr>
          <a:xfrm>
            <a:off x="10358437" y="457199"/>
            <a:ext cx="1067589" cy="471489"/>
          </a:xfrm>
        </p:spPr>
        <p:txBody>
          <a:bodyPr/>
          <a:lstStyle/>
          <a:p>
            <a:pPr>
              <a:spcAft>
                <a:spcPts val="600"/>
              </a:spcAft>
            </a:pPr>
            <a:fld id="{48F63A3B-78C7-47BE-AE5E-E10140E04643}" type="slidenum">
              <a:rPr lang="en-US" smtClean="0"/>
              <a:pPr>
                <a:spcAft>
                  <a:spcPts val="600"/>
                </a:spcAft>
              </a:pPr>
              <a:t>8</a:t>
            </a:fld>
            <a:endParaRPr lang="en-US" dirty="0"/>
          </a:p>
        </p:txBody>
      </p:sp>
    </p:spTree>
    <p:extLst>
      <p:ext uri="{BB962C8B-B14F-4D97-AF65-F5344CB8AC3E}">
        <p14:creationId xmlns:p14="http://schemas.microsoft.com/office/powerpoint/2010/main" val="10966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26704-6B6E-C711-E47A-CF4AB873578C}"/>
              </a:ext>
            </a:extLst>
          </p:cNvPr>
          <p:cNvSpPr>
            <a:spLocks noGrp="1"/>
          </p:cNvSpPr>
          <p:nvPr>
            <p:ph type="title"/>
          </p:nvPr>
        </p:nvSpPr>
        <p:spPr>
          <a:xfrm>
            <a:off x="1550564" y="1057274"/>
            <a:ext cx="9875463" cy="999746"/>
          </a:xfrm>
        </p:spPr>
        <p:txBody>
          <a:bodyPr anchor="b">
            <a:normAutofit/>
          </a:bodyPr>
          <a:lstStyle/>
          <a:p>
            <a:r>
              <a:rPr lang="en-US" dirty="0"/>
              <a:t>Indiana</a:t>
            </a:r>
          </a:p>
        </p:txBody>
      </p:sp>
      <p:sp>
        <p:nvSpPr>
          <p:cNvPr id="3" name="Content Placeholder 2">
            <a:extLst>
              <a:ext uri="{FF2B5EF4-FFF2-40B4-BE49-F238E27FC236}">
                <a16:creationId xmlns:a16="http://schemas.microsoft.com/office/drawing/2014/main" id="{BFA0A056-3F40-7410-5953-7D79DB31D5C5}"/>
              </a:ext>
            </a:extLst>
          </p:cNvPr>
          <p:cNvSpPr>
            <a:spLocks noGrp="1"/>
          </p:cNvSpPr>
          <p:nvPr>
            <p:ph sz="half" idx="2"/>
          </p:nvPr>
        </p:nvSpPr>
        <p:spPr>
          <a:xfrm>
            <a:off x="1550564" y="2303028"/>
            <a:ext cx="5829147" cy="4438014"/>
          </a:xfrm>
        </p:spPr>
        <p:txBody>
          <a:bodyPr>
            <a:normAutofit fontScale="92500" lnSpcReduction="10000"/>
          </a:bodyPr>
          <a:lstStyle/>
          <a:p>
            <a:pPr>
              <a:lnSpc>
                <a:spcPct val="90000"/>
              </a:lnSpc>
            </a:pPr>
            <a:r>
              <a:rPr lang="en-US" dirty="0"/>
              <a:t>2010 study conducted of patients who were appointed guardians during acute care hospitalization at Wishard Memorial Hospital (WMH) in Indianapolis, IN.</a:t>
            </a:r>
          </a:p>
          <a:p>
            <a:pPr>
              <a:lnSpc>
                <a:spcPct val="90000"/>
              </a:lnSpc>
            </a:pPr>
            <a:r>
              <a:rPr lang="en-US" kern="100" dirty="0">
                <a:effectLst/>
              </a:rPr>
              <a:t>Of the 71 patients with medical records available, 89% had a temporary guardianship petitioned because of the need for placement only.  </a:t>
            </a:r>
          </a:p>
          <a:p>
            <a:pPr>
              <a:lnSpc>
                <a:spcPct val="90000"/>
              </a:lnSpc>
            </a:pPr>
            <a:r>
              <a:rPr lang="en-US" kern="100" dirty="0">
                <a:effectLst/>
              </a:rPr>
              <a:t>45 (67.2%) of the 71 patients had an available family member who was not appointed as temporary guardian.  The most common documented reason was that the family member “unable or unwilling.” </a:t>
            </a:r>
          </a:p>
          <a:p>
            <a:pPr>
              <a:lnSpc>
                <a:spcPct val="90000"/>
              </a:lnSpc>
            </a:pPr>
            <a:r>
              <a:rPr lang="en-US" kern="100" dirty="0">
                <a:effectLst/>
              </a:rPr>
              <a:t>The median time between the patient’s admission and date of documented incapacitation was 1 day; median time between documented incapacitation and guardianship request was 14 days; and the median time between the guardianship request and appointment of permanent guardianship was 37 days.</a:t>
            </a:r>
          </a:p>
          <a:p>
            <a:pPr>
              <a:lnSpc>
                <a:spcPct val="90000"/>
              </a:lnSpc>
            </a:pPr>
            <a:endParaRPr lang="en-US" sz="1300" kern="100" dirty="0">
              <a:effectLst/>
            </a:endParaRPr>
          </a:p>
          <a:p>
            <a:pPr marL="0" indent="0">
              <a:lnSpc>
                <a:spcPct val="90000"/>
              </a:lnSpc>
              <a:buNone/>
            </a:pPr>
            <a:r>
              <a:rPr lang="en-US" sz="1000" kern="100" dirty="0">
                <a:effectLst/>
              </a:rPr>
              <a:t>Bandy, R. J., et. al. Medical decision-making during the guardianship process for incapacitated, hospitalized adults: a descriptive cohort study. J Gen Intern Med. 2010 Oct;25(10):1003-8. doi: 10.1007/s11606-010-1351-8. Epub 2010 Apr 27. PMID: 20422304; PMCID: PMC2955482.</a:t>
            </a:r>
          </a:p>
          <a:p>
            <a:pPr>
              <a:lnSpc>
                <a:spcPct val="90000"/>
              </a:lnSpc>
            </a:pPr>
            <a:endParaRPr lang="en-US" sz="1300" dirty="0"/>
          </a:p>
        </p:txBody>
      </p:sp>
      <p:pic>
        <p:nvPicPr>
          <p:cNvPr id="6" name="Content Placeholder 5" descr="Hospital bed in a room">
            <a:extLst>
              <a:ext uri="{FF2B5EF4-FFF2-40B4-BE49-F238E27FC236}">
                <a16:creationId xmlns:a16="http://schemas.microsoft.com/office/drawing/2014/main" id="{BF9C3B59-AFE3-AB5D-A318-5C11B0E75E7C}"/>
              </a:ext>
            </a:extLst>
          </p:cNvPr>
          <p:cNvPicPr>
            <a:picLocks noGrp="1" noChangeAspect="1"/>
          </p:cNvPicPr>
          <p:nvPr>
            <p:ph sz="half" idx="15"/>
          </p:nvPr>
        </p:nvPicPr>
        <p:blipFill rotWithShape="1">
          <a:blip r:embed="rId2"/>
          <a:srcRect l="22285" r="18991" b="-3"/>
          <a:stretch/>
        </p:blipFill>
        <p:spPr>
          <a:xfrm>
            <a:off x="7940842" y="2303028"/>
            <a:ext cx="3485184" cy="3961593"/>
          </a:xfrm>
          <a:noFill/>
        </p:spPr>
      </p:pic>
    </p:spTree>
    <p:extLst>
      <p:ext uri="{BB962C8B-B14F-4D97-AF65-F5344CB8AC3E}">
        <p14:creationId xmlns:p14="http://schemas.microsoft.com/office/powerpoint/2010/main" val="1038005457"/>
      </p:ext>
    </p:extLst>
  </p:cSld>
  <p:clrMapOvr>
    <a:masterClrMapping/>
  </p:clrMapOvr>
</p:sld>
</file>

<file path=ppt/theme/theme1.xml><?xml version="1.0" encoding="utf-8"?>
<a:theme xmlns:a="http://schemas.openxmlformats.org/drawingml/2006/main" name="Custom">
  <a:themeElements>
    <a:clrScheme name="Custom 4">
      <a:dk1>
        <a:sysClr val="windowText" lastClr="000000"/>
      </a:dk1>
      <a:lt1>
        <a:sysClr val="window" lastClr="FFFFFF"/>
      </a:lt1>
      <a:dk2>
        <a:srgbClr val="373545"/>
      </a:dk2>
      <a:lt2>
        <a:srgbClr val="CEDBE6"/>
      </a:lt2>
      <a:accent1>
        <a:srgbClr val="0B997E"/>
      </a:accent1>
      <a:accent2>
        <a:srgbClr val="58B6C0"/>
      </a:accent2>
      <a:accent3>
        <a:srgbClr val="75BDA7"/>
      </a:accent3>
      <a:accent4>
        <a:srgbClr val="62694F"/>
      </a:accent4>
      <a:accent5>
        <a:srgbClr val="84ACB6"/>
      </a:accent5>
      <a:accent6>
        <a:srgbClr val="0C156E"/>
      </a:accent6>
      <a:hlink>
        <a:srgbClr val="6B9F25"/>
      </a:hlink>
      <a:folHlink>
        <a:srgbClr val="9F6715"/>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04948363-B267-4BAC-8655-100FBEC280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DBB56F-4362-4386-A1A1-3DF898896616}">
  <ds:schemaRefs>
    <ds:schemaRef ds:uri="http://schemas.microsoft.com/sharepoint/v3/contenttype/forms"/>
  </ds:schemaRefs>
</ds:datastoreItem>
</file>

<file path=customXml/itemProps3.xml><?xml version="1.0" encoding="utf-8"?>
<ds:datastoreItem xmlns:ds="http://schemas.openxmlformats.org/officeDocument/2006/customXml" ds:itemID="{BA719FA4-954C-4FA8-82CB-206659C3B826}">
  <ds:schemaRefs>
    <ds:schemaRef ds:uri="http://www.w3.org/XML/1998/namespace"/>
    <ds:schemaRef ds:uri="71af3243-3dd4-4a8d-8c0d-dd76da1f02a5"/>
    <ds:schemaRef ds:uri="16c05727-aa75-4e4a-9b5f-8a80a1165891"/>
    <ds:schemaRef ds:uri="http://schemas.microsoft.com/office/2006/documentManagement/types"/>
    <ds:schemaRef ds:uri="http://purl.org/dc/terms/"/>
    <ds:schemaRef ds:uri="http://schemas.microsoft.com/office/2006/metadata/properties"/>
    <ds:schemaRef ds:uri="http://purl.org/dc/dcmitype/"/>
    <ds:schemaRef ds:uri="http://purl.org/dc/elements/1.1/"/>
    <ds:schemaRef ds:uri="http://schemas.microsoft.com/office/infopath/2007/PartnerControls"/>
    <ds:schemaRef ds:uri="http://schemas.openxmlformats.org/package/2006/metadata/core-properties"/>
    <ds:schemaRef ds:uri="230e9df3-be65-4c73-a93b-d1236ebd677e"/>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{372706DF-CD9B-432E-8AF5-590156AB9483}tf78438558_win32</Template>
  <TotalTime>3222</TotalTime>
  <Words>2035</Words>
  <Application>Microsoft Office PowerPoint</Application>
  <PresentationFormat>Widescreen</PresentationFormat>
  <Paragraphs>219</Paragraphs>
  <Slides>32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Aptos Display</vt:lpstr>
      <vt:lpstr>Arial</vt:lpstr>
      <vt:lpstr>Arial Black</vt:lpstr>
      <vt:lpstr>Calibri</vt:lpstr>
      <vt:lpstr>Sabon Next LT</vt:lpstr>
      <vt:lpstr>Times New Roman</vt:lpstr>
      <vt:lpstr>Custom</vt:lpstr>
      <vt:lpstr>The “healthcare to guardianship pipeline”</vt:lpstr>
      <vt:lpstr>About us</vt:lpstr>
      <vt:lpstr>The “healthcare to guardianship pipeline”</vt:lpstr>
      <vt:lpstr>The Guardianship Pipeline Across the Country</vt:lpstr>
      <vt:lpstr>What’s driving the Pipeline?</vt:lpstr>
      <vt:lpstr>Minnesota</vt:lpstr>
      <vt:lpstr>New York</vt:lpstr>
      <vt:lpstr>Massachusetts</vt:lpstr>
      <vt:lpstr>Indiana</vt:lpstr>
      <vt:lpstr>Washington</vt:lpstr>
      <vt:lpstr>Missouri</vt:lpstr>
      <vt:lpstr>Recommendations From Reviewing the Literature:</vt:lpstr>
      <vt:lpstr>The pipeline in Maryland</vt:lpstr>
      <vt:lpstr>PowerPoint Presentation</vt:lpstr>
      <vt:lpstr>Recommended policy</vt:lpstr>
      <vt:lpstr>Recommended policy (cont.)</vt:lpstr>
      <vt:lpstr>Expedited hearings</vt:lpstr>
      <vt:lpstr>Guardianship of the property</vt:lpstr>
      <vt:lpstr>Understanding the pipeline</vt:lpstr>
      <vt:lpstr>Statewide assessment</vt:lpstr>
      <vt:lpstr>Understanding the pipeline </vt:lpstr>
      <vt:lpstr>Other Guardianship drivers</vt:lpstr>
      <vt:lpstr>Statewide assessment: Key findings</vt:lpstr>
      <vt:lpstr>PowerPoint Presentation</vt:lpstr>
      <vt:lpstr>Statewide assessment: Key findings</vt:lpstr>
      <vt:lpstr>Statewide assessment: Key findings</vt:lpstr>
      <vt:lpstr>Statewide assessment: Key findings</vt:lpstr>
      <vt:lpstr>Other Pipeline-related efforts</vt:lpstr>
      <vt:lpstr>Throughput work group</vt:lpstr>
      <vt:lpstr>Task Force on Preventing and Countering Elder Abuse </vt:lpstr>
      <vt:lpstr>Specific Transactions</vt:lpstr>
      <vt:lpstr>Other Judiciary Efforts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IDEAL approach to guardianship and its alternatives</dc:title>
  <dc:subject/>
  <dc:creator>Nisa Subasinghe</dc:creator>
  <cp:lastModifiedBy>Nisa Subasinghe</cp:lastModifiedBy>
  <cp:revision>172</cp:revision>
  <dcterms:created xsi:type="dcterms:W3CDTF">2024-04-26T20:00:47Z</dcterms:created>
  <dcterms:modified xsi:type="dcterms:W3CDTF">2024-08-28T18:29:08Z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