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2" r:id="rId9"/>
    <p:sldId id="261"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354FB6-5B40-4C2E-A22C-782200942189}" v="1" dt="2022-08-10T21:33:03.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38"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3616-4E2A-40FD-B8F0-9801907C10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D1E089-0BA0-4783-B536-BDEC4C2BE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6C76F2-D500-46D0-807D-9BA080480EB8}"/>
              </a:ext>
            </a:extLst>
          </p:cNvPr>
          <p:cNvSpPr>
            <a:spLocks noGrp="1"/>
          </p:cNvSpPr>
          <p:nvPr>
            <p:ph type="dt" sz="half" idx="10"/>
          </p:nvPr>
        </p:nvSpPr>
        <p:spPr/>
        <p:txBody>
          <a:bodyPr/>
          <a:lstStyle/>
          <a:p>
            <a:fld id="{6FD5A284-664E-4D0A-81D5-F1F967DFB597}" type="datetimeFigureOut">
              <a:rPr lang="en-US" smtClean="0"/>
              <a:t>8/10/2022</a:t>
            </a:fld>
            <a:endParaRPr lang="en-US"/>
          </a:p>
        </p:txBody>
      </p:sp>
      <p:sp>
        <p:nvSpPr>
          <p:cNvPr id="5" name="Footer Placeholder 4">
            <a:extLst>
              <a:ext uri="{FF2B5EF4-FFF2-40B4-BE49-F238E27FC236}">
                <a16:creationId xmlns:a16="http://schemas.microsoft.com/office/drawing/2014/main" id="{67CBFF53-7039-469B-8BB2-6D5C0E0CB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4E98C-08E8-447B-A98A-90E31A33ACF9}"/>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275024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92CF-9500-41CC-951E-557706D56B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BE51E2-991A-4C68-98E4-52920B7C64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E6FC0-1BE5-42E7-A536-66711045B6ED}"/>
              </a:ext>
            </a:extLst>
          </p:cNvPr>
          <p:cNvSpPr>
            <a:spLocks noGrp="1"/>
          </p:cNvSpPr>
          <p:nvPr>
            <p:ph type="dt" sz="half" idx="10"/>
          </p:nvPr>
        </p:nvSpPr>
        <p:spPr/>
        <p:txBody>
          <a:bodyPr/>
          <a:lstStyle/>
          <a:p>
            <a:fld id="{6FD5A284-664E-4D0A-81D5-F1F967DFB597}" type="datetimeFigureOut">
              <a:rPr lang="en-US" smtClean="0"/>
              <a:t>8/10/2022</a:t>
            </a:fld>
            <a:endParaRPr lang="en-US"/>
          </a:p>
        </p:txBody>
      </p:sp>
      <p:sp>
        <p:nvSpPr>
          <p:cNvPr id="5" name="Footer Placeholder 4">
            <a:extLst>
              <a:ext uri="{FF2B5EF4-FFF2-40B4-BE49-F238E27FC236}">
                <a16:creationId xmlns:a16="http://schemas.microsoft.com/office/drawing/2014/main" id="{C682F581-B3F8-4080-8745-7F0BACC76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14CF4-0104-4EB8-81BE-353C3580C9FE}"/>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52094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87C23D-8429-4AAE-AEFE-F1B58D7D1C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62F772-E42E-40DF-ACB6-5FCB880B0E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C5635-B337-4375-A602-3C7F7BBABA95}"/>
              </a:ext>
            </a:extLst>
          </p:cNvPr>
          <p:cNvSpPr>
            <a:spLocks noGrp="1"/>
          </p:cNvSpPr>
          <p:nvPr>
            <p:ph type="dt" sz="half" idx="10"/>
          </p:nvPr>
        </p:nvSpPr>
        <p:spPr/>
        <p:txBody>
          <a:bodyPr/>
          <a:lstStyle/>
          <a:p>
            <a:fld id="{6FD5A284-664E-4D0A-81D5-F1F967DFB597}" type="datetimeFigureOut">
              <a:rPr lang="en-US" smtClean="0"/>
              <a:t>8/10/2022</a:t>
            </a:fld>
            <a:endParaRPr lang="en-US"/>
          </a:p>
        </p:txBody>
      </p:sp>
      <p:sp>
        <p:nvSpPr>
          <p:cNvPr id="5" name="Footer Placeholder 4">
            <a:extLst>
              <a:ext uri="{FF2B5EF4-FFF2-40B4-BE49-F238E27FC236}">
                <a16:creationId xmlns:a16="http://schemas.microsoft.com/office/drawing/2014/main" id="{5D1788EA-62CF-40B7-8CCF-A6E9B5ECD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79CD1-1AB7-429D-8600-C17106D7B0C6}"/>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312912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D834-A6D1-4EA5-A71C-63F478DBF2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11667C-FFAA-48A1-B642-202F1441E3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DE0CF-1677-45D4-9597-EA42DB3B29B9}"/>
              </a:ext>
            </a:extLst>
          </p:cNvPr>
          <p:cNvSpPr>
            <a:spLocks noGrp="1"/>
          </p:cNvSpPr>
          <p:nvPr>
            <p:ph type="dt" sz="half" idx="10"/>
          </p:nvPr>
        </p:nvSpPr>
        <p:spPr/>
        <p:txBody>
          <a:bodyPr/>
          <a:lstStyle/>
          <a:p>
            <a:fld id="{6FD5A284-664E-4D0A-81D5-F1F967DFB597}" type="datetimeFigureOut">
              <a:rPr lang="en-US" smtClean="0"/>
              <a:t>8/10/2022</a:t>
            </a:fld>
            <a:endParaRPr lang="en-US"/>
          </a:p>
        </p:txBody>
      </p:sp>
      <p:sp>
        <p:nvSpPr>
          <p:cNvPr id="5" name="Footer Placeholder 4">
            <a:extLst>
              <a:ext uri="{FF2B5EF4-FFF2-40B4-BE49-F238E27FC236}">
                <a16:creationId xmlns:a16="http://schemas.microsoft.com/office/drawing/2014/main" id="{2BA7F753-F583-4AAE-8813-50753ED5E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F866D-FC4E-48AD-A688-9012C0B823A7}"/>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402859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AE5C-7100-4514-BDFA-45A513FDB2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9E7E1B-2F70-4CD2-9297-8F2BA065D3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E3B9F7-EFA5-4D6D-818E-2F4BDB7AE507}"/>
              </a:ext>
            </a:extLst>
          </p:cNvPr>
          <p:cNvSpPr>
            <a:spLocks noGrp="1"/>
          </p:cNvSpPr>
          <p:nvPr>
            <p:ph type="dt" sz="half" idx="10"/>
          </p:nvPr>
        </p:nvSpPr>
        <p:spPr/>
        <p:txBody>
          <a:bodyPr/>
          <a:lstStyle/>
          <a:p>
            <a:fld id="{6FD5A284-664E-4D0A-81D5-F1F967DFB597}" type="datetimeFigureOut">
              <a:rPr lang="en-US" smtClean="0"/>
              <a:t>8/10/2022</a:t>
            </a:fld>
            <a:endParaRPr lang="en-US"/>
          </a:p>
        </p:txBody>
      </p:sp>
      <p:sp>
        <p:nvSpPr>
          <p:cNvPr id="5" name="Footer Placeholder 4">
            <a:extLst>
              <a:ext uri="{FF2B5EF4-FFF2-40B4-BE49-F238E27FC236}">
                <a16:creationId xmlns:a16="http://schemas.microsoft.com/office/drawing/2014/main" id="{EE00089A-3AF5-47FB-8A2C-B7E175AB8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02269-EFB0-4CC7-BBC7-986AEBFC41E9}"/>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331663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61E2-0E94-47A2-8E00-114A6DA9A9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ECDF77-6926-49CC-8051-CA93E638B7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61A330-B329-45DA-9ABC-555B9A2F1C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D643AB-4D65-49BE-A399-9F39782572B9}"/>
              </a:ext>
            </a:extLst>
          </p:cNvPr>
          <p:cNvSpPr>
            <a:spLocks noGrp="1"/>
          </p:cNvSpPr>
          <p:nvPr>
            <p:ph type="dt" sz="half" idx="10"/>
          </p:nvPr>
        </p:nvSpPr>
        <p:spPr/>
        <p:txBody>
          <a:bodyPr/>
          <a:lstStyle/>
          <a:p>
            <a:fld id="{6FD5A284-664E-4D0A-81D5-F1F967DFB597}" type="datetimeFigureOut">
              <a:rPr lang="en-US" smtClean="0"/>
              <a:t>8/10/2022</a:t>
            </a:fld>
            <a:endParaRPr lang="en-US"/>
          </a:p>
        </p:txBody>
      </p:sp>
      <p:sp>
        <p:nvSpPr>
          <p:cNvPr id="6" name="Footer Placeholder 5">
            <a:extLst>
              <a:ext uri="{FF2B5EF4-FFF2-40B4-BE49-F238E27FC236}">
                <a16:creationId xmlns:a16="http://schemas.microsoft.com/office/drawing/2014/main" id="{CB06FD18-5C93-411F-8ED3-CC5508B047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34F39-0C51-4227-8633-01530D508D4E}"/>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117265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FF34-AC3B-406A-963F-2DAE5C73B8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481BC1-0E0B-45F0-B7F3-0FDD4327D9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0B780F-B430-4F6B-BD62-E9251F55E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0656D6-F2C0-4017-8A8F-43831C4A89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5013F-8AC4-417B-8065-0256904143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ABF1E9-949D-4D43-B2C5-7F1B02C586C6}"/>
              </a:ext>
            </a:extLst>
          </p:cNvPr>
          <p:cNvSpPr>
            <a:spLocks noGrp="1"/>
          </p:cNvSpPr>
          <p:nvPr>
            <p:ph type="dt" sz="half" idx="10"/>
          </p:nvPr>
        </p:nvSpPr>
        <p:spPr/>
        <p:txBody>
          <a:bodyPr/>
          <a:lstStyle/>
          <a:p>
            <a:fld id="{6FD5A284-664E-4D0A-81D5-F1F967DFB597}" type="datetimeFigureOut">
              <a:rPr lang="en-US" smtClean="0"/>
              <a:t>8/10/2022</a:t>
            </a:fld>
            <a:endParaRPr lang="en-US"/>
          </a:p>
        </p:txBody>
      </p:sp>
      <p:sp>
        <p:nvSpPr>
          <p:cNvPr id="8" name="Footer Placeholder 7">
            <a:extLst>
              <a:ext uri="{FF2B5EF4-FFF2-40B4-BE49-F238E27FC236}">
                <a16:creationId xmlns:a16="http://schemas.microsoft.com/office/drawing/2014/main" id="{62602855-E089-4E6A-912D-6DC62BED23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8C0B3F-4F7F-4EB6-8ECA-C92E384CEC5C}"/>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320189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D840-C4EC-4411-B00F-EDE0B4BC0C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FCFA0C-D7BE-45B2-B9E2-EE7C4B03FB93}"/>
              </a:ext>
            </a:extLst>
          </p:cNvPr>
          <p:cNvSpPr>
            <a:spLocks noGrp="1"/>
          </p:cNvSpPr>
          <p:nvPr>
            <p:ph type="dt" sz="half" idx="10"/>
          </p:nvPr>
        </p:nvSpPr>
        <p:spPr/>
        <p:txBody>
          <a:bodyPr/>
          <a:lstStyle/>
          <a:p>
            <a:fld id="{6FD5A284-664E-4D0A-81D5-F1F967DFB597}" type="datetimeFigureOut">
              <a:rPr lang="en-US" smtClean="0"/>
              <a:t>8/10/2022</a:t>
            </a:fld>
            <a:endParaRPr lang="en-US"/>
          </a:p>
        </p:txBody>
      </p:sp>
      <p:sp>
        <p:nvSpPr>
          <p:cNvPr id="4" name="Footer Placeholder 3">
            <a:extLst>
              <a:ext uri="{FF2B5EF4-FFF2-40B4-BE49-F238E27FC236}">
                <a16:creationId xmlns:a16="http://schemas.microsoft.com/office/drawing/2014/main" id="{A884B546-FAAA-485C-85CE-DEDE97B6D6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CC662E-A289-4BB8-BD1E-6C246FEA315E}"/>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132799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C89099-638D-485C-8884-99B206A51A21}"/>
              </a:ext>
            </a:extLst>
          </p:cNvPr>
          <p:cNvSpPr>
            <a:spLocks noGrp="1"/>
          </p:cNvSpPr>
          <p:nvPr>
            <p:ph type="dt" sz="half" idx="10"/>
          </p:nvPr>
        </p:nvSpPr>
        <p:spPr/>
        <p:txBody>
          <a:bodyPr/>
          <a:lstStyle/>
          <a:p>
            <a:fld id="{6FD5A284-664E-4D0A-81D5-F1F967DFB597}" type="datetimeFigureOut">
              <a:rPr lang="en-US" smtClean="0"/>
              <a:t>8/10/2022</a:t>
            </a:fld>
            <a:endParaRPr lang="en-US"/>
          </a:p>
        </p:txBody>
      </p:sp>
      <p:sp>
        <p:nvSpPr>
          <p:cNvPr id="3" name="Footer Placeholder 2">
            <a:extLst>
              <a:ext uri="{FF2B5EF4-FFF2-40B4-BE49-F238E27FC236}">
                <a16:creationId xmlns:a16="http://schemas.microsoft.com/office/drawing/2014/main" id="{155BD4CC-76F5-41A4-9694-7699680807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A4236F-F499-4963-B2C1-F340E0A15768}"/>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24473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AEE0-826E-4CAB-93E6-56C28B9EF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D9BFF1-D95C-4F94-B299-1389E109A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217895-EA92-4E46-988A-BDBD533B4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EFE21-7CEE-4B8C-B2B2-B6E99BFB5BD8}"/>
              </a:ext>
            </a:extLst>
          </p:cNvPr>
          <p:cNvSpPr>
            <a:spLocks noGrp="1"/>
          </p:cNvSpPr>
          <p:nvPr>
            <p:ph type="dt" sz="half" idx="10"/>
          </p:nvPr>
        </p:nvSpPr>
        <p:spPr/>
        <p:txBody>
          <a:bodyPr/>
          <a:lstStyle/>
          <a:p>
            <a:fld id="{6FD5A284-664E-4D0A-81D5-F1F967DFB597}" type="datetimeFigureOut">
              <a:rPr lang="en-US" smtClean="0"/>
              <a:t>8/10/2022</a:t>
            </a:fld>
            <a:endParaRPr lang="en-US"/>
          </a:p>
        </p:txBody>
      </p:sp>
      <p:sp>
        <p:nvSpPr>
          <p:cNvPr id="6" name="Footer Placeholder 5">
            <a:extLst>
              <a:ext uri="{FF2B5EF4-FFF2-40B4-BE49-F238E27FC236}">
                <a16:creationId xmlns:a16="http://schemas.microsoft.com/office/drawing/2014/main" id="{4CBF3687-A933-4BD4-AEC5-81CF4542D2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ECE454-9A3D-447E-9082-5D3BBDB98C2C}"/>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75735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039D-92A6-4AA5-ADCC-0859D4EDD9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318873-7A9E-457F-802A-F92D4C71D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70F887-6570-40CC-98C5-2E6C2B4BB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C26910-5808-4274-B911-2C5866615BB2}"/>
              </a:ext>
            </a:extLst>
          </p:cNvPr>
          <p:cNvSpPr>
            <a:spLocks noGrp="1"/>
          </p:cNvSpPr>
          <p:nvPr>
            <p:ph type="dt" sz="half" idx="10"/>
          </p:nvPr>
        </p:nvSpPr>
        <p:spPr/>
        <p:txBody>
          <a:bodyPr/>
          <a:lstStyle/>
          <a:p>
            <a:fld id="{6FD5A284-664E-4D0A-81D5-F1F967DFB597}" type="datetimeFigureOut">
              <a:rPr lang="en-US" smtClean="0"/>
              <a:t>8/10/2022</a:t>
            </a:fld>
            <a:endParaRPr lang="en-US"/>
          </a:p>
        </p:txBody>
      </p:sp>
      <p:sp>
        <p:nvSpPr>
          <p:cNvPr id="6" name="Footer Placeholder 5">
            <a:extLst>
              <a:ext uri="{FF2B5EF4-FFF2-40B4-BE49-F238E27FC236}">
                <a16:creationId xmlns:a16="http://schemas.microsoft.com/office/drawing/2014/main" id="{ABDC0259-CCCA-4B6B-B621-E893CEE92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2DDED-45AC-4015-A5C6-55C4B24C8CB8}"/>
              </a:ext>
            </a:extLst>
          </p:cNvPr>
          <p:cNvSpPr>
            <a:spLocks noGrp="1"/>
          </p:cNvSpPr>
          <p:nvPr>
            <p:ph type="sldNum" sz="quarter" idx="12"/>
          </p:nvPr>
        </p:nvSpPr>
        <p:spPr/>
        <p:txBody>
          <a:bodyPr/>
          <a:lstStyle/>
          <a:p>
            <a:fld id="{74A876A9-0172-4DAE-A864-EFBA95883D50}" type="slidenum">
              <a:rPr lang="en-US" smtClean="0"/>
              <a:t>‹#›</a:t>
            </a:fld>
            <a:endParaRPr lang="en-US"/>
          </a:p>
        </p:txBody>
      </p:sp>
    </p:spTree>
    <p:extLst>
      <p:ext uri="{BB962C8B-B14F-4D97-AF65-F5344CB8AC3E}">
        <p14:creationId xmlns:p14="http://schemas.microsoft.com/office/powerpoint/2010/main" val="150336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23E55-5A41-4926-9A8E-D753157D5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AA2774-AE31-41B0-AE64-716FEA03F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AD47B-7DEE-49D9-9431-F8B99A076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5A284-664E-4D0A-81D5-F1F967DFB597}" type="datetimeFigureOut">
              <a:rPr lang="en-US" smtClean="0"/>
              <a:t>8/10/2022</a:t>
            </a:fld>
            <a:endParaRPr lang="en-US"/>
          </a:p>
        </p:txBody>
      </p:sp>
      <p:sp>
        <p:nvSpPr>
          <p:cNvPr id="5" name="Footer Placeholder 4">
            <a:extLst>
              <a:ext uri="{FF2B5EF4-FFF2-40B4-BE49-F238E27FC236}">
                <a16:creationId xmlns:a16="http://schemas.microsoft.com/office/drawing/2014/main" id="{C407021E-7E32-4A2F-A96E-399F33284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FBF70F-762B-4456-B7E1-7183307FE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876A9-0172-4DAE-A864-EFBA95883D50}" type="slidenum">
              <a:rPr lang="en-US" smtClean="0"/>
              <a:t>‹#›</a:t>
            </a:fld>
            <a:endParaRPr lang="en-US"/>
          </a:p>
        </p:txBody>
      </p:sp>
    </p:spTree>
    <p:extLst>
      <p:ext uri="{BB962C8B-B14F-4D97-AF65-F5344CB8AC3E}">
        <p14:creationId xmlns:p14="http://schemas.microsoft.com/office/powerpoint/2010/main" val="3683904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photo/circle-hands-mandala-team-268087/"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video" Target="https://www.youtube.com/embed/kzvm1m8zq5g?feature=oembed" TargetMode="Externa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wildrose115/24671149512/in/photolist-DA76dL-%20%20%20%20%20%20%20%20%20%20vV7NrZ-8dLJyi-6w29ex-izJEJ9-boVvSK-iHLHz9-6uKaLQ-pvZnXR-i3VsPJ-g1EDcJ-%20%20%20%20%20%20%20%20%20%20fTQpp-pD4sG-boVV5H-fMuHqX-boVvyx-pvGYie-6vritX-owEF98-6gYeUh-iHGJnZ-8CPRdi-%20%20%20%20%20%20%20%20%20%20%206uyXPn-6wxjUN-ctGFrm-47aeuC-e77VcL-pevdHc-4WW7Kq-boW4Yv-bRokYZ-6wksb7-aAUGdx-%20%20%20%20%20%20%20%20%20%206MpyUi-boW4JB-boW4uM-gaPD9V-gaP4BA-5ZJ3uP-gaP8of-gaPD5r-6fvzCf-boVwa2-pvZoap-%20%20%20%20%20%20%20%20%20%20943X1K-gaP5Ab-pvZo1B-8rLEro-7kTECt-Kzbc9"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oercommons.org/courseware/lesson/72511"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photo/photo-of-hands-4630669/"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person, crowd&#10;&#10;Description automatically generated">
            <a:extLst>
              <a:ext uri="{FF2B5EF4-FFF2-40B4-BE49-F238E27FC236}">
                <a16:creationId xmlns:a16="http://schemas.microsoft.com/office/drawing/2014/main" id="{B8E14DE1-28E2-429C-8423-187538AC630F}"/>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776" b="17224"/>
          <a:stretch/>
        </p:blipFill>
        <p:spPr>
          <a:xfrm>
            <a:off x="20" y="10"/>
            <a:ext cx="12191980" cy="6857990"/>
          </a:xfrm>
          <a:prstGeom prst="rect">
            <a:avLst/>
          </a:prstGeom>
        </p:spPr>
      </p:pic>
      <p:sp>
        <p:nvSpPr>
          <p:cNvPr id="2" name="Title 1">
            <a:extLst>
              <a:ext uri="{FF2B5EF4-FFF2-40B4-BE49-F238E27FC236}">
                <a16:creationId xmlns:a16="http://schemas.microsoft.com/office/drawing/2014/main" id="{7810496C-460A-49E3-887A-7D40D606CF9A}"/>
              </a:ext>
            </a:extLst>
          </p:cNvPr>
          <p:cNvSpPr>
            <a:spLocks noGrp="1"/>
          </p:cNvSpPr>
          <p:nvPr>
            <p:ph type="ctrTitle"/>
          </p:nvPr>
        </p:nvSpPr>
        <p:spPr>
          <a:xfrm>
            <a:off x="965200" y="965200"/>
            <a:ext cx="10261600" cy="3564869"/>
          </a:xfrm>
        </p:spPr>
        <p:txBody>
          <a:bodyPr>
            <a:normAutofit/>
          </a:bodyPr>
          <a:lstStyle/>
          <a:p>
            <a:pPr algn="l"/>
            <a:r>
              <a:rPr lang="en-US" sz="11500">
                <a:ln w="22225">
                  <a:solidFill>
                    <a:schemeClr val="tx1"/>
                  </a:solidFill>
                  <a:miter lim="800000"/>
                </a:ln>
                <a:noFill/>
              </a:rPr>
              <a:t>Relationships</a:t>
            </a:r>
          </a:p>
        </p:txBody>
      </p:sp>
      <p:sp>
        <p:nvSpPr>
          <p:cNvPr id="3" name="Subtitle 2">
            <a:extLst>
              <a:ext uri="{FF2B5EF4-FFF2-40B4-BE49-F238E27FC236}">
                <a16:creationId xmlns:a16="http://schemas.microsoft.com/office/drawing/2014/main" id="{205F7693-9116-42BD-B28C-9544C59AB010}"/>
              </a:ext>
            </a:extLst>
          </p:cNvPr>
          <p:cNvSpPr>
            <a:spLocks noGrp="1"/>
          </p:cNvSpPr>
          <p:nvPr>
            <p:ph type="subTitle" idx="1"/>
          </p:nvPr>
        </p:nvSpPr>
        <p:spPr>
          <a:xfrm>
            <a:off x="965200" y="4572002"/>
            <a:ext cx="10261600" cy="1202995"/>
          </a:xfrm>
        </p:spPr>
        <p:txBody>
          <a:bodyPr>
            <a:normAutofit/>
          </a:bodyPr>
          <a:lstStyle/>
          <a:p>
            <a:pPr algn="l"/>
            <a:r>
              <a:rPr lang="en-US" sz="2000"/>
              <a:t>RA Collaborative Meeting</a:t>
            </a:r>
          </a:p>
          <a:p>
            <a:pPr algn="l"/>
            <a:r>
              <a:rPr lang="en-US" sz="2000"/>
              <a:t>August 2, 2022</a:t>
            </a:r>
          </a:p>
          <a:p>
            <a:pPr algn="l"/>
            <a:r>
              <a:rPr lang="en-US" sz="2000"/>
              <a:t>1:00 pm</a:t>
            </a:r>
          </a:p>
        </p:txBody>
      </p:sp>
      <p:pic>
        <p:nvPicPr>
          <p:cNvPr id="6" name="Picture 2" descr="© Maryland Carey Law Center for Dispute Resolution, 2022">
            <a:extLst>
              <a:ext uri="{FF2B5EF4-FFF2-40B4-BE49-F238E27FC236}">
                <a16:creationId xmlns:a16="http://schemas.microsoft.com/office/drawing/2014/main" id="{871A56F2-5812-4E2A-BE2A-C952469DFA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203" y="6390816"/>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0690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A020B8-59E7-44D6-A71A-9DDDEA7A8EC9}"/>
              </a:ext>
            </a:extLst>
          </p:cNvPr>
          <p:cNvSpPr>
            <a:spLocks noGrp="1"/>
          </p:cNvSpPr>
          <p:nvPr>
            <p:ph type="title"/>
          </p:nvPr>
        </p:nvSpPr>
        <p:spPr>
          <a:xfrm>
            <a:off x="90662" y="349102"/>
            <a:ext cx="4786138" cy="1663995"/>
          </a:xfrm>
        </p:spPr>
        <p:txBody>
          <a:bodyPr vert="horz" lIns="91440" tIns="45720" rIns="91440" bIns="45720" rtlCol="0" anchor="t">
            <a:normAutofit/>
          </a:bodyPr>
          <a:lstStyle/>
          <a:p>
            <a:pPr algn="ctr"/>
            <a:r>
              <a:rPr lang="en-US" kern="1200" dirty="0">
                <a:solidFill>
                  <a:schemeClr val="bg1">
                    <a:alpha val="60000"/>
                  </a:schemeClr>
                </a:solidFill>
                <a:latin typeface="+mj-lt"/>
                <a:ea typeface="+mj-ea"/>
                <a:cs typeface="+mj-cs"/>
              </a:rPr>
              <a:t>Great video Resource</a:t>
            </a:r>
          </a:p>
        </p:txBody>
      </p:sp>
      <p:pic>
        <p:nvPicPr>
          <p:cNvPr id="5" name="Online Media 4" title="The Power of Relationships in Schools">
            <a:hlinkClick r:id="" action="ppaction://media"/>
            <a:extLst>
              <a:ext uri="{FF2B5EF4-FFF2-40B4-BE49-F238E27FC236}">
                <a16:creationId xmlns:a16="http://schemas.microsoft.com/office/drawing/2014/main" id="{EFFE9FCC-612A-4E52-92E0-133AAA820C0E}"/>
              </a:ext>
            </a:extLst>
          </p:cNvPr>
          <p:cNvPicPr>
            <a:picLocks noGrp="1" noRot="1" noChangeAspect="1"/>
          </p:cNvPicPr>
          <p:nvPr>
            <p:ph idx="1"/>
            <a:videoFile r:link="rId1"/>
          </p:nvPr>
        </p:nvPicPr>
        <p:blipFill>
          <a:blip r:embed="rId3"/>
          <a:stretch>
            <a:fillRect/>
          </a:stretch>
        </p:blipFill>
        <p:spPr>
          <a:xfrm>
            <a:off x="786809" y="1181100"/>
            <a:ext cx="9170977" cy="5181600"/>
          </a:xfrm>
          <a:prstGeom prst="rect">
            <a:avLst/>
          </a:prstGeom>
        </p:spPr>
      </p:pic>
      <p:sp>
        <p:nvSpPr>
          <p:cNvPr id="31" name="Rectangle 30">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6208" y="0"/>
            <a:ext cx="4775791" cy="6857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D7A29A4-A666-4802-A672-4F48270C9D3F}"/>
              </a:ext>
            </a:extLst>
          </p:cNvPr>
          <p:cNvSpPr>
            <a:spLocks noGrp="1"/>
          </p:cNvSpPr>
          <p:nvPr>
            <p:ph type="body" sz="half" idx="2"/>
          </p:nvPr>
        </p:nvSpPr>
        <p:spPr>
          <a:xfrm>
            <a:off x="10467974" y="1051737"/>
            <a:ext cx="1311347" cy="5310963"/>
          </a:xfrm>
        </p:spPr>
        <p:txBody>
          <a:bodyPr vert="horz" lIns="91440" tIns="45720" rIns="91440" bIns="45720" rtlCol="0" anchor="ctr">
            <a:normAutofit/>
          </a:bodyPr>
          <a:lstStyle/>
          <a:p>
            <a:r>
              <a:rPr lang="en-US" sz="2000" dirty="0">
                <a:solidFill>
                  <a:schemeClr val="bg1"/>
                </a:solidFill>
              </a:rPr>
              <a:t>Find more powerful videos on Edutopia’s </a:t>
            </a:r>
            <a:r>
              <a:rPr lang="en-US" sz="2000">
                <a:solidFill>
                  <a:schemeClr val="bg1"/>
                </a:solidFill>
              </a:rPr>
              <a:t>YouTube channel.</a:t>
            </a:r>
            <a:endParaRPr lang="en-US" sz="2000" dirty="0">
              <a:solidFill>
                <a:schemeClr val="bg1"/>
              </a:solidFill>
            </a:endParaRPr>
          </a:p>
          <a:p>
            <a:pPr indent="-228600">
              <a:buFont typeface="Arial" panose="020B0604020202020204" pitchFamily="34" charset="0"/>
              <a:buChar char="•"/>
            </a:pPr>
            <a:endParaRPr lang="en-US" sz="2000" dirty="0">
              <a:solidFill>
                <a:schemeClr val="bg1"/>
              </a:solidFill>
            </a:endParaRPr>
          </a:p>
        </p:txBody>
      </p:sp>
      <p:pic>
        <p:nvPicPr>
          <p:cNvPr id="7" name="Picture 2" descr="© Maryland Carey Law Center for Dispute Resolution, 2022">
            <a:extLst>
              <a:ext uri="{FF2B5EF4-FFF2-40B4-BE49-F238E27FC236}">
                <a16:creationId xmlns:a16="http://schemas.microsoft.com/office/drawing/2014/main" id="{95FBBB61-87E0-4E41-8287-E3C380956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56" y="5962754"/>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06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316230-1CE7-413A-BD28-E53286083992}"/>
              </a:ext>
            </a:extLst>
          </p:cNvPr>
          <p:cNvSpPr>
            <a:spLocks noGrp="1"/>
          </p:cNvSpPr>
          <p:nvPr>
            <p:ph type="title"/>
          </p:nvPr>
        </p:nvSpPr>
        <p:spPr>
          <a:xfrm>
            <a:off x="762000" y="469950"/>
            <a:ext cx="5314536" cy="930225"/>
          </a:xfrm>
        </p:spPr>
        <p:txBody>
          <a:bodyPr>
            <a:normAutofit/>
          </a:bodyPr>
          <a:lstStyle/>
          <a:p>
            <a:r>
              <a:rPr lang="en-US" dirty="0"/>
              <a:t>Highlights</a:t>
            </a:r>
          </a:p>
        </p:txBody>
      </p:sp>
      <p:sp>
        <p:nvSpPr>
          <p:cNvPr id="6" name="Content Placeholder 5">
            <a:extLst>
              <a:ext uri="{FF2B5EF4-FFF2-40B4-BE49-F238E27FC236}">
                <a16:creationId xmlns:a16="http://schemas.microsoft.com/office/drawing/2014/main" id="{D14D7692-23ED-4F8B-9BD2-ED72D9546791}"/>
              </a:ext>
            </a:extLst>
          </p:cNvPr>
          <p:cNvSpPr>
            <a:spLocks noGrp="1"/>
          </p:cNvSpPr>
          <p:nvPr>
            <p:ph idx="1"/>
          </p:nvPr>
        </p:nvSpPr>
        <p:spPr>
          <a:xfrm>
            <a:off x="762000" y="1571625"/>
            <a:ext cx="5314543" cy="4083313"/>
          </a:xfrm>
        </p:spPr>
        <p:txBody>
          <a:bodyPr anchor="t">
            <a:normAutofit fontScale="92500" lnSpcReduction="10000"/>
          </a:bodyPr>
          <a:lstStyle/>
          <a:p>
            <a:r>
              <a:rPr lang="en-US" sz="3000" dirty="0"/>
              <a:t>Strong relationships are central to the learning process</a:t>
            </a:r>
          </a:p>
          <a:p>
            <a:endParaRPr lang="en-US" sz="3000" dirty="0"/>
          </a:p>
          <a:p>
            <a:r>
              <a:rPr lang="en-US" sz="3000" dirty="0"/>
              <a:t>Healthy attachment helps build a safe environment that fosters risk-taking and exploration which drives learning</a:t>
            </a:r>
          </a:p>
          <a:p>
            <a:endParaRPr lang="en-US" sz="3000" dirty="0"/>
          </a:p>
          <a:p>
            <a:r>
              <a:rPr lang="en-US" sz="3000" dirty="0"/>
              <a:t>Positive relationships create optimal conditions for learning</a:t>
            </a:r>
          </a:p>
          <a:p>
            <a:pPr marL="0" indent="0">
              <a:buNone/>
            </a:pPr>
            <a:endParaRPr lang="en-US" sz="1800" dirty="0"/>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Close-up of hands shaking&#10;&#10;Description automatically generated">
            <a:extLst>
              <a:ext uri="{FF2B5EF4-FFF2-40B4-BE49-F238E27FC236}">
                <a16:creationId xmlns:a16="http://schemas.microsoft.com/office/drawing/2014/main" id="{FF086403-792B-4FF7-87B2-76540C7239A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795" r="14949"/>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9" name="TextBox 8">
            <a:extLst>
              <a:ext uri="{FF2B5EF4-FFF2-40B4-BE49-F238E27FC236}">
                <a16:creationId xmlns:a16="http://schemas.microsoft.com/office/drawing/2014/main" id="{EDECC394-167F-4F21-AE1F-821F2A5FC1BB}"/>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wildrose115/24671149512/in/photolist-DA76dL-%20%20%20%20%20%20%20%20%20%20vV7NrZ-8dLJyi-6w29ex-izJEJ9-boVvSK-iHLHz9-6uKaLQ-pvZnXR-i3VsPJ-g1EDcJ-%20%20%20%20%20%20%20%20%20%20fTQpp-pD4sG-boVV5H-fMuHqX-boVvyx-pvGYie-6vritX-owEF98-6gYeUh-iHGJnZ-8CPRdi-%20%20%20%20%20%20%20%20%20%20%206uyXPn-6wxjUN-ctGFrm-47aeuC-e77VcL-pevdHc-4WW7Kq-boW4Yv-bRokYZ-6wksb7-aAUGdx-%20%20%20%20%20%20%20%20%20%206MpyUi-boW4JB-boW4uM-gaPD9V-gaP4BA-5ZJ3uP-gaP8of-gaPD5r-6fvzCf-boVwa2-pvZoap-%20%20%20%20%20%20%20%20%20%20943X1K-gaP5Ab-pvZo1B-8rLEro-7kTECt-Kzbc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pic>
        <p:nvPicPr>
          <p:cNvPr id="7" name="Picture 2" descr="© Maryland Carey Law Center for Dispute Resolution, 2022">
            <a:extLst>
              <a:ext uri="{FF2B5EF4-FFF2-40B4-BE49-F238E27FC236}">
                <a16:creationId xmlns:a16="http://schemas.microsoft.com/office/drawing/2014/main" id="{70385F02-3225-44B4-B3C4-48D6BABC41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7220" y="156270"/>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7212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4B9B9891-6B6E-4C46-B920-B43840317EB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355" r="18643" b="-1"/>
          <a:stretch/>
        </p:blipFill>
        <p:spPr>
          <a:xfrm>
            <a:off x="4117521" y="10"/>
            <a:ext cx="8074479" cy="6857990"/>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7EFABD-3906-411E-9851-2DAFDFD37665}"/>
              </a:ext>
            </a:extLst>
          </p:cNvPr>
          <p:cNvSpPr>
            <a:spLocks noGrp="1"/>
          </p:cNvSpPr>
          <p:nvPr>
            <p:ph type="title"/>
          </p:nvPr>
        </p:nvSpPr>
        <p:spPr>
          <a:xfrm>
            <a:off x="804672" y="365125"/>
            <a:ext cx="5266155" cy="1325563"/>
          </a:xfrm>
        </p:spPr>
        <p:txBody>
          <a:bodyPr>
            <a:normAutofit/>
          </a:bodyPr>
          <a:lstStyle/>
          <a:p>
            <a:r>
              <a:rPr lang="en-US" dirty="0"/>
              <a:t>More Highlights</a:t>
            </a:r>
          </a:p>
        </p:txBody>
      </p:sp>
      <p:sp>
        <p:nvSpPr>
          <p:cNvPr id="3" name="Content Placeholder 2">
            <a:extLst>
              <a:ext uri="{FF2B5EF4-FFF2-40B4-BE49-F238E27FC236}">
                <a16:creationId xmlns:a16="http://schemas.microsoft.com/office/drawing/2014/main" id="{5D01EA4D-7CBC-4857-A352-67C8447D7FC4}"/>
              </a:ext>
            </a:extLst>
          </p:cNvPr>
          <p:cNvSpPr>
            <a:spLocks noGrp="1"/>
          </p:cNvSpPr>
          <p:nvPr>
            <p:ph idx="1"/>
          </p:nvPr>
        </p:nvSpPr>
        <p:spPr>
          <a:xfrm>
            <a:off x="804672" y="2022601"/>
            <a:ext cx="3941499" cy="4154361"/>
          </a:xfrm>
        </p:spPr>
        <p:txBody>
          <a:bodyPr>
            <a:normAutofit/>
          </a:bodyPr>
          <a:lstStyle/>
          <a:p>
            <a:r>
              <a:rPr lang="en-US" dirty="0"/>
              <a:t>Being vulnerable and showing your authentic self strengthens bonds with students</a:t>
            </a:r>
          </a:p>
          <a:p>
            <a:endParaRPr lang="en-US" dirty="0"/>
          </a:p>
          <a:p>
            <a:r>
              <a:rPr lang="en-US" dirty="0"/>
              <a:t>Students who feel safe and supported are more likely to perform better academically </a:t>
            </a:r>
          </a:p>
        </p:txBody>
      </p:sp>
      <p:sp>
        <p:nvSpPr>
          <p:cNvPr id="6" name="TextBox 5">
            <a:extLst>
              <a:ext uri="{FF2B5EF4-FFF2-40B4-BE49-F238E27FC236}">
                <a16:creationId xmlns:a16="http://schemas.microsoft.com/office/drawing/2014/main" id="{241215FF-3FFA-4A92-B7F4-0FFA0B11C835}"/>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oercommons.org/courseware/lesson/7251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8" name="Picture 2" descr="© Maryland Carey Law Center for Dispute Resolution, 2022">
            <a:extLst>
              <a:ext uri="{FF2B5EF4-FFF2-40B4-BE49-F238E27FC236}">
                <a16:creationId xmlns:a16="http://schemas.microsoft.com/office/drawing/2014/main" id="{858BA236-1A42-4AD4-8A8A-9A1640B433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901" y="6424038"/>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49265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65374B-5F56-470D-973F-C3E10113E615}"/>
              </a:ext>
            </a:extLst>
          </p:cNvPr>
          <p:cNvSpPr>
            <a:spLocks noGrp="1"/>
          </p:cNvSpPr>
          <p:nvPr>
            <p:ph type="title"/>
          </p:nvPr>
        </p:nvSpPr>
        <p:spPr>
          <a:xfrm>
            <a:off x="804672" y="1412489"/>
            <a:ext cx="2871095" cy="2156621"/>
          </a:xfrm>
        </p:spPr>
        <p:txBody>
          <a:bodyPr anchor="t">
            <a:normAutofit/>
          </a:bodyPr>
          <a:lstStyle/>
          <a:p>
            <a:r>
              <a:rPr lang="en-US" dirty="0">
                <a:solidFill>
                  <a:srgbClr val="FFFFFF"/>
                </a:solidFill>
              </a:rPr>
              <a:t>Sobering Statistics</a:t>
            </a:r>
          </a:p>
        </p:txBody>
      </p:sp>
      <p:sp>
        <p:nvSpPr>
          <p:cNvPr id="3" name="Content Placeholder 2">
            <a:extLst>
              <a:ext uri="{FF2B5EF4-FFF2-40B4-BE49-F238E27FC236}">
                <a16:creationId xmlns:a16="http://schemas.microsoft.com/office/drawing/2014/main" id="{65ADC09B-3C03-4802-8FB4-6382296895FF}"/>
              </a:ext>
            </a:extLst>
          </p:cNvPr>
          <p:cNvSpPr>
            <a:spLocks noGrp="1"/>
          </p:cNvSpPr>
          <p:nvPr>
            <p:ph sz="half" idx="1"/>
          </p:nvPr>
        </p:nvSpPr>
        <p:spPr>
          <a:xfrm>
            <a:off x="4971994" y="1412489"/>
            <a:ext cx="2926080" cy="3556675"/>
          </a:xfrm>
        </p:spPr>
        <p:txBody>
          <a:bodyPr>
            <a:normAutofit fontScale="92500"/>
          </a:bodyPr>
          <a:lstStyle/>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54% of Americans say no one knows them well.</a:t>
            </a:r>
          </a:p>
          <a:p>
            <a:pPr marL="342900" marR="0" lvl="0" indent="-342900">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number of people who say they have no close friends has quadrupled over the last several decades</a:t>
            </a:r>
          </a:p>
          <a:p>
            <a:endParaRPr lang="en-US" sz="2000" dirty="0"/>
          </a:p>
        </p:txBody>
      </p:sp>
      <p:sp>
        <p:nvSpPr>
          <p:cNvPr id="4" name="Content Placeholder 3">
            <a:extLst>
              <a:ext uri="{FF2B5EF4-FFF2-40B4-BE49-F238E27FC236}">
                <a16:creationId xmlns:a16="http://schemas.microsoft.com/office/drawing/2014/main" id="{3330DD66-BE1F-45F9-BCE5-0EC3F0C95937}"/>
              </a:ext>
            </a:extLst>
          </p:cNvPr>
          <p:cNvSpPr>
            <a:spLocks noGrp="1"/>
          </p:cNvSpPr>
          <p:nvPr>
            <p:ph sz="half" idx="2"/>
          </p:nvPr>
        </p:nvSpPr>
        <p:spPr>
          <a:xfrm>
            <a:off x="8192656" y="891182"/>
            <a:ext cx="3669824" cy="4363844"/>
          </a:xfrm>
        </p:spPr>
        <p:txBody>
          <a:bodyPr>
            <a:normAutofit fontScale="92500"/>
          </a:bodyPr>
          <a:lstStyle/>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National Institute of Mental Health asks high school students if they feel persistently hopeless and depressed. </a:t>
            </a:r>
          </a:p>
          <a:p>
            <a:pPr marL="742950" marR="0" lvl="1" indent="-285750">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20 years ago 26% reported that they did. </a:t>
            </a:r>
          </a:p>
          <a:p>
            <a:pPr marL="742950" marR="0" lvl="1" indent="-285750">
              <a:spcBef>
                <a:spcPts val="0"/>
              </a:spcBef>
              <a:spcAft>
                <a:spcPts val="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Pre-COVID, 36% reported that they did. </a:t>
            </a:r>
          </a:p>
          <a:p>
            <a:pPr marL="742950" marR="0" lvl="1" indent="-285750">
              <a:spcBef>
                <a:spcPts val="0"/>
              </a:spcBef>
              <a:spcAft>
                <a:spcPts val="8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In 2022, fully 45% of high school students agreed with that statement.</a:t>
            </a:r>
          </a:p>
          <a:p>
            <a:endParaRPr lang="en-US" sz="1700" dirty="0"/>
          </a:p>
        </p:txBody>
      </p:sp>
      <p:sp>
        <p:nvSpPr>
          <p:cNvPr id="5" name="TextBox 4">
            <a:extLst>
              <a:ext uri="{FF2B5EF4-FFF2-40B4-BE49-F238E27FC236}">
                <a16:creationId xmlns:a16="http://schemas.microsoft.com/office/drawing/2014/main" id="{62D80DF0-93A5-4B46-BD32-6E98C4CE5DC9}"/>
              </a:ext>
            </a:extLst>
          </p:cNvPr>
          <p:cNvSpPr txBox="1"/>
          <p:nvPr/>
        </p:nvSpPr>
        <p:spPr>
          <a:xfrm>
            <a:off x="1676400" y="5514776"/>
            <a:ext cx="10515600" cy="1065676"/>
          </a:xfrm>
          <a:prstGeom prst="rect">
            <a:avLst/>
          </a:prstGeom>
          <a:noFill/>
        </p:spPr>
        <p:txBody>
          <a:bodyPr wrap="square" rtlCol="0">
            <a:spAutoFit/>
          </a:bodyPr>
          <a:lstStyle/>
          <a:p>
            <a:pPr marL="91440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July 8 PBS Newshour discussion between journalists David Brooks and Jonathan Capehart. They spoke, in part, about mass shootings—who does them and why. Here is part of what David Brooks learned in researching this phenomenon.</a:t>
            </a:r>
          </a:p>
        </p:txBody>
      </p:sp>
      <p:pic>
        <p:nvPicPr>
          <p:cNvPr id="9" name="Picture 2" descr="© Maryland Carey Law Center for Dispute Resolution, 2022">
            <a:extLst>
              <a:ext uri="{FF2B5EF4-FFF2-40B4-BE49-F238E27FC236}">
                <a16:creationId xmlns:a16="http://schemas.microsoft.com/office/drawing/2014/main" id="{D3DD542C-7308-4789-B9B1-4913822E8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45597"/>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49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CE7A-C712-40B1-809A-00C3283E5DD2}"/>
              </a:ext>
            </a:extLst>
          </p:cNvPr>
          <p:cNvSpPr>
            <a:spLocks noGrp="1"/>
          </p:cNvSpPr>
          <p:nvPr>
            <p:ph type="title"/>
          </p:nvPr>
        </p:nvSpPr>
        <p:spPr>
          <a:xfrm>
            <a:off x="804673" y="1445494"/>
            <a:ext cx="3616856" cy="4376572"/>
          </a:xfrm>
        </p:spPr>
        <p:txBody>
          <a:bodyPr anchor="ctr">
            <a:normAutofit/>
          </a:bodyPr>
          <a:lstStyle/>
          <a:p>
            <a:r>
              <a:rPr lang="en-US" sz="4800"/>
              <a:t>Closing Thought</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E4B389-670D-46CA-96AD-331F569EB929}"/>
              </a:ext>
            </a:extLst>
          </p:cNvPr>
          <p:cNvSpPr>
            <a:spLocks noGrp="1"/>
          </p:cNvSpPr>
          <p:nvPr>
            <p:ph idx="1"/>
          </p:nvPr>
        </p:nvSpPr>
        <p:spPr>
          <a:xfrm>
            <a:off x="6096000" y="1399032"/>
            <a:ext cx="5501834" cy="4471416"/>
          </a:xfrm>
        </p:spPr>
        <p:txBody>
          <a:bodyPr anchor="ctr">
            <a:normAutofit/>
          </a:bodyPr>
          <a:lstStyle/>
          <a:p>
            <a:pPr marL="0" indent="0">
              <a:buNone/>
            </a:pPr>
            <a:r>
              <a:rPr lang="en-US" sz="3500" i="1" dirty="0">
                <a:solidFill>
                  <a:schemeClr val="bg1"/>
                </a:solidFill>
              </a:rPr>
              <a:t>“Emotion and learning are completely connected. If you’re in a positive emotional space, if you feel good about yourself, your teacher, that actually opens up the opportunity for more </a:t>
            </a:r>
            <a:r>
              <a:rPr lang="en-US" sz="3500" i="1">
                <a:solidFill>
                  <a:schemeClr val="bg1"/>
                </a:solidFill>
              </a:rPr>
              <a:t>learning.”</a:t>
            </a:r>
            <a:endParaRPr lang="en-US" sz="3500" i="1" dirty="0">
              <a:solidFill>
                <a:schemeClr val="bg1"/>
              </a:solidFill>
            </a:endParaRPr>
          </a:p>
          <a:p>
            <a:pPr marL="0" indent="0" algn="r">
              <a:buNone/>
            </a:pPr>
            <a:r>
              <a:rPr lang="en-US" sz="2200" dirty="0">
                <a:solidFill>
                  <a:schemeClr val="bg1"/>
                </a:solidFill>
              </a:rPr>
              <a:t>--Linda Darling-Hammond</a:t>
            </a:r>
          </a:p>
          <a:p>
            <a:endParaRPr lang="en-US" sz="2200" dirty="0">
              <a:solidFill>
                <a:schemeClr val="bg1"/>
              </a:solidFill>
            </a:endParaRPr>
          </a:p>
        </p:txBody>
      </p:sp>
      <p:pic>
        <p:nvPicPr>
          <p:cNvPr id="6" name="Picture 2" descr="© Maryland Carey Law Center for Dispute Resolution, 2022">
            <a:extLst>
              <a:ext uri="{FF2B5EF4-FFF2-40B4-BE49-F238E27FC236}">
                <a16:creationId xmlns:a16="http://schemas.microsoft.com/office/drawing/2014/main" id="{E31EE621-3B9E-47C6-A0CE-D977E9F4F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155" y="6390815"/>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33031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wall, person, indoor&#10;&#10;Description automatically generated">
            <a:extLst>
              <a:ext uri="{FF2B5EF4-FFF2-40B4-BE49-F238E27FC236}">
                <a16:creationId xmlns:a16="http://schemas.microsoft.com/office/drawing/2014/main" id="{4711AAA1-F33C-4AF9-B686-5F80D7187344}"/>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0674" r="-1" b="21076"/>
          <a:stretch/>
        </p:blipFill>
        <p:spPr>
          <a:xfrm>
            <a:off x="20" y="1"/>
            <a:ext cx="12191980" cy="6857999"/>
          </a:xfrm>
          <a:prstGeom prst="rect">
            <a:avLst/>
          </a:prstGeom>
        </p:spPr>
      </p:pic>
      <p:sp>
        <p:nvSpPr>
          <p:cNvPr id="2" name="Title 1">
            <a:extLst>
              <a:ext uri="{FF2B5EF4-FFF2-40B4-BE49-F238E27FC236}">
                <a16:creationId xmlns:a16="http://schemas.microsoft.com/office/drawing/2014/main" id="{7BA3B809-E56C-44D7-B6F6-99E7B98924A0}"/>
              </a:ext>
            </a:extLst>
          </p:cNvPr>
          <p:cNvSpPr>
            <a:spLocks noGrp="1"/>
          </p:cNvSpPr>
          <p:nvPr>
            <p:ph type="ctrTitle"/>
          </p:nvPr>
        </p:nvSpPr>
        <p:spPr>
          <a:xfrm>
            <a:off x="1524000" y="1122362"/>
            <a:ext cx="9144000" cy="2900518"/>
          </a:xfrm>
        </p:spPr>
        <p:txBody>
          <a:bodyPr>
            <a:normAutofit/>
          </a:bodyPr>
          <a:lstStyle/>
          <a:p>
            <a:r>
              <a:rPr lang="en-US">
                <a:solidFill>
                  <a:srgbClr val="FFFFFF"/>
                </a:solidFill>
              </a:rPr>
              <a:t>How Do We Use This Knowledge?</a:t>
            </a:r>
          </a:p>
        </p:txBody>
      </p:sp>
      <p:sp>
        <p:nvSpPr>
          <p:cNvPr id="4" name="Subtitle 3">
            <a:extLst>
              <a:ext uri="{FF2B5EF4-FFF2-40B4-BE49-F238E27FC236}">
                <a16:creationId xmlns:a16="http://schemas.microsoft.com/office/drawing/2014/main" id="{96E856DF-E73A-4148-B168-6472D44A6808}"/>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Please share your thoughts out loud or enter them in the chat.</a:t>
            </a:r>
          </a:p>
        </p:txBody>
      </p:sp>
    </p:spTree>
    <p:extLst>
      <p:ext uri="{BB962C8B-B14F-4D97-AF65-F5344CB8AC3E}">
        <p14:creationId xmlns:p14="http://schemas.microsoft.com/office/powerpoint/2010/main" val="9992748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96C849BCB624499A0BD362BD45EA0F" ma:contentTypeVersion="18" ma:contentTypeDescription="Create a new document." ma:contentTypeScope="" ma:versionID="2d8fda458c2b1986a118fff790eb0e5c">
  <xsd:schema xmlns:xsd="http://www.w3.org/2001/XMLSchema" xmlns:xs="http://www.w3.org/2001/XMLSchema" xmlns:p="http://schemas.microsoft.com/office/2006/metadata/properties" xmlns:ns1="http://schemas.microsoft.com/sharepoint/v3" xmlns:ns2="f5c596a2-3572-4075-9281-51bc5a2d8d1f" xmlns:ns3="d9d7d1d7-1e6b-4736-8167-e9aa3727f623" targetNamespace="http://schemas.microsoft.com/office/2006/metadata/properties" ma:root="true" ma:fieldsID="ffeebf77393aba191cea46eadcc36634" ns1:_="" ns2:_="" ns3:_="">
    <xsd:import namespace="http://schemas.microsoft.com/sharepoint/v3"/>
    <xsd:import namespace="f5c596a2-3572-4075-9281-51bc5a2d8d1f"/>
    <xsd:import namespace="d9d7d1d7-1e6b-4736-8167-e9aa3727f6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c596a2-3572-4075-9281-51bc5a2d8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d7d1d7-1e6b-4736-8167-e9aa3727f6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a3b2375-8702-4d45-94c1-ee1e46da1d2e}" ma:internalName="TaxCatchAll" ma:showField="CatchAllData" ma:web="d9d7d1d7-1e6b-4736-8167-e9aa3727f6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d9d7d1d7-1e6b-4736-8167-e9aa3727f623" xsi:nil="true"/>
    <lcf76f155ced4ddcb4097134ff3c332f xmlns="f5c596a2-3572-4075-9281-51bc5a2d8d1f">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446084D7-669B-47F6-B34D-EDD584B09552}">
  <ds:schemaRefs>
    <ds:schemaRef ds:uri="http://schemas.microsoft.com/sharepoint/v3/contenttype/forms"/>
  </ds:schemaRefs>
</ds:datastoreItem>
</file>

<file path=customXml/itemProps2.xml><?xml version="1.0" encoding="utf-8"?>
<ds:datastoreItem xmlns:ds="http://schemas.openxmlformats.org/officeDocument/2006/customXml" ds:itemID="{B33E4904-CB82-45AF-B3E8-371A669D20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5c596a2-3572-4075-9281-51bc5a2d8d1f"/>
    <ds:schemaRef ds:uri="d9d7d1d7-1e6b-4736-8167-e9aa3727f6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B1B1D8-69E1-4ACE-872A-7289523E7405}">
  <ds:schemaRefs>
    <ds:schemaRef ds:uri="http://schemas.microsoft.com/office/2006/metadata/properties"/>
    <ds:schemaRef ds:uri="http://schemas.microsoft.com/office/infopath/2007/PartnerControls"/>
    <ds:schemaRef ds:uri="http://schemas.microsoft.com/sharepoint/v3"/>
    <ds:schemaRef ds:uri="d9d7d1d7-1e6b-4736-8167-e9aa3727f623"/>
    <ds:schemaRef ds:uri="f5c596a2-3572-4075-9281-51bc5a2d8d1f"/>
  </ds:schemaRefs>
</ds:datastoreItem>
</file>

<file path=docProps/app.xml><?xml version="1.0" encoding="utf-8"?>
<Properties xmlns="http://schemas.openxmlformats.org/officeDocument/2006/extended-properties" xmlns:vt="http://schemas.openxmlformats.org/officeDocument/2006/docPropsVTypes">
  <TotalTime>93</TotalTime>
  <Words>285</Words>
  <Application>Microsoft Office PowerPoint</Application>
  <PresentationFormat>Widescreen</PresentationFormat>
  <Paragraphs>32</Paragraphs>
  <Slides>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Courier New</vt:lpstr>
      <vt:lpstr>Symbol</vt:lpstr>
      <vt:lpstr>Office Theme</vt:lpstr>
      <vt:lpstr>Relationships</vt:lpstr>
      <vt:lpstr>Great video Resource</vt:lpstr>
      <vt:lpstr>Highlights</vt:lpstr>
      <vt:lpstr>More Highlights</vt:lpstr>
      <vt:lpstr>Sobering Statistics</vt:lpstr>
      <vt:lpstr>Closing Thought</vt:lpstr>
      <vt:lpstr>How Do We Use This Knowledge?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dc:title>
  <dc:creator>Schertzing, Nancy</dc:creator>
  <cp:lastModifiedBy>Schertzing, Nancy</cp:lastModifiedBy>
  <cp:revision>7</cp:revision>
  <dcterms:created xsi:type="dcterms:W3CDTF">2022-07-26T13:32:40Z</dcterms:created>
  <dcterms:modified xsi:type="dcterms:W3CDTF">2022-08-10T22:31:50Z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0x0101004396C849BCB624499A0BD362BD45EA0F</vt:lpwstr>
  </property>
  <property fmtid="{D5CDD505-2E9C-101B-9397-08002B2CF9AE}" pid="3" name="MediaServiceImageTags">
    <vt:lpwstr/>
  </property>
</Properties>
</file>