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4"/>
  </p:sldMasterIdLst>
  <p:notesMasterIdLst>
    <p:notesMasterId r:id="rId12"/>
  </p:notesMasterIdLst>
  <p:sldIdLst>
    <p:sldId id="256" r:id="rId5"/>
    <p:sldId id="257" r:id="rId6"/>
    <p:sldId id="258" r:id="rId7"/>
    <p:sldId id="259" r:id="rId8"/>
    <p:sldId id="260" r:id="rId9"/>
    <p:sldId id="261" r:id="rId10"/>
    <p:sldId id="262"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6AE379-D51B-497E-8E99-FB0DD4DF6ED6}" v="14" dt="2022-08-10T22:39:16.1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84" autoAdjust="0"/>
    <p:restoredTop sz="94660"/>
  </p:normalViewPr>
  <p:slideViewPr>
    <p:cSldViewPr snapToGrid="0">
      <p:cViewPr varScale="1">
        <p:scale>
          <a:sx n="98" d="100"/>
          <a:sy n="98" d="100"/>
        </p:scale>
        <p:origin x="96" y="72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hertzing, Nancy" userId="S::nschertzing@law.umaryland.edu::2970b522-597a-462b-a710-ecaf09241dc3" providerId="AD" clId="Web-{FAA3605B-5905-E059-487B-679C9F6A21C7}"/>
    <pc:docChg chg="modSld">
      <pc:chgData name="Schertzing, Nancy" userId="S::nschertzing@law.umaryland.edu::2970b522-597a-462b-a710-ecaf09241dc3" providerId="AD" clId="Web-{FAA3605B-5905-E059-487B-679C9F6A21C7}" dt="2022-05-03T14:12:16.964" v="45"/>
      <pc:docMkLst>
        <pc:docMk/>
      </pc:docMkLst>
      <pc:sldChg chg="modNotes">
        <pc:chgData name="Schertzing, Nancy" userId="S::nschertzing@law.umaryland.edu::2970b522-597a-462b-a710-ecaf09241dc3" providerId="AD" clId="Web-{FAA3605B-5905-E059-487B-679C9F6A21C7}" dt="2022-05-03T14:12:16.964" v="45"/>
        <pc:sldMkLst>
          <pc:docMk/>
          <pc:sldMk cId="4054600404" sldId="262"/>
        </pc:sldMkLst>
      </pc:sldChg>
    </pc:docChg>
  </pc:docChgLst>
  <pc:docChgLst>
    <pc:chgData name="Schertzing, Nancy" userId="2970b522-597a-462b-a710-ecaf09241dc3" providerId="ADAL" clId="{676AE379-D51B-497E-8E99-FB0DD4DF6ED6}"/>
    <pc:docChg chg="undo custSel addSld delSld modSld">
      <pc:chgData name="Schertzing, Nancy" userId="2970b522-597a-462b-a710-ecaf09241dc3" providerId="ADAL" clId="{676AE379-D51B-497E-8E99-FB0DD4DF6ED6}" dt="2022-08-10T22:40:17.361" v="44" actId="20577"/>
      <pc:docMkLst>
        <pc:docMk/>
      </pc:docMkLst>
      <pc:sldChg chg="addSp modSp mod">
        <pc:chgData name="Schertzing, Nancy" userId="2970b522-597a-462b-a710-ecaf09241dc3" providerId="ADAL" clId="{676AE379-D51B-497E-8E99-FB0DD4DF6ED6}" dt="2022-08-10T22:40:17.361" v="44" actId="20577"/>
        <pc:sldMkLst>
          <pc:docMk/>
          <pc:sldMk cId="3622625124" sldId="256"/>
        </pc:sldMkLst>
        <pc:spChg chg="mod">
          <ac:chgData name="Schertzing, Nancy" userId="2970b522-597a-462b-a710-ecaf09241dc3" providerId="ADAL" clId="{676AE379-D51B-497E-8E99-FB0DD4DF6ED6}" dt="2022-08-10T22:40:17.361" v="44" actId="20577"/>
          <ac:spMkLst>
            <pc:docMk/>
            <pc:sldMk cId="3622625124" sldId="256"/>
            <ac:spMk id="2" creationId="{00000000-0000-0000-0000-000000000000}"/>
          </ac:spMkLst>
        </pc:spChg>
        <pc:picChg chg="add mod">
          <ac:chgData name="Schertzing, Nancy" userId="2970b522-597a-462b-a710-ecaf09241dc3" providerId="ADAL" clId="{676AE379-D51B-497E-8E99-FB0DD4DF6ED6}" dt="2022-08-10T22:38:13.364" v="8"/>
          <ac:picMkLst>
            <pc:docMk/>
            <pc:sldMk cId="3622625124" sldId="256"/>
            <ac:picMk id="4" creationId="{FD06E7A7-5A71-4D32-93D3-AFF2D33D4F58}"/>
          </ac:picMkLst>
        </pc:picChg>
      </pc:sldChg>
      <pc:sldChg chg="addSp modSp">
        <pc:chgData name="Schertzing, Nancy" userId="2970b522-597a-462b-a710-ecaf09241dc3" providerId="ADAL" clId="{676AE379-D51B-497E-8E99-FB0DD4DF6ED6}" dt="2022-08-10T22:38:28.094" v="10" actId="1076"/>
        <pc:sldMkLst>
          <pc:docMk/>
          <pc:sldMk cId="898431015" sldId="257"/>
        </pc:sldMkLst>
        <pc:picChg chg="add mod">
          <ac:chgData name="Schertzing, Nancy" userId="2970b522-597a-462b-a710-ecaf09241dc3" providerId="ADAL" clId="{676AE379-D51B-497E-8E99-FB0DD4DF6ED6}" dt="2022-08-10T22:38:28.094" v="10" actId="1076"/>
          <ac:picMkLst>
            <pc:docMk/>
            <pc:sldMk cId="898431015" sldId="257"/>
            <ac:picMk id="7" creationId="{31FC0B73-2838-47EB-ABB8-FFADDF0B9ED4}"/>
          </ac:picMkLst>
        </pc:picChg>
      </pc:sldChg>
      <pc:sldChg chg="addSp modSp">
        <pc:chgData name="Schertzing, Nancy" userId="2970b522-597a-462b-a710-ecaf09241dc3" providerId="ADAL" clId="{676AE379-D51B-497E-8E99-FB0DD4DF6ED6}" dt="2022-08-10T22:38:44.230" v="12" actId="1076"/>
        <pc:sldMkLst>
          <pc:docMk/>
          <pc:sldMk cId="3705387466" sldId="258"/>
        </pc:sldMkLst>
        <pc:picChg chg="add mod">
          <ac:chgData name="Schertzing, Nancy" userId="2970b522-597a-462b-a710-ecaf09241dc3" providerId="ADAL" clId="{676AE379-D51B-497E-8E99-FB0DD4DF6ED6}" dt="2022-08-10T22:38:44.230" v="12" actId="1076"/>
          <ac:picMkLst>
            <pc:docMk/>
            <pc:sldMk cId="3705387466" sldId="258"/>
            <ac:picMk id="4" creationId="{D761DB09-A4FE-4151-AFEB-0F952CB99AD7}"/>
          </ac:picMkLst>
        </pc:picChg>
      </pc:sldChg>
      <pc:sldChg chg="addSp modSp">
        <pc:chgData name="Schertzing, Nancy" userId="2970b522-597a-462b-a710-ecaf09241dc3" providerId="ADAL" clId="{676AE379-D51B-497E-8E99-FB0DD4DF6ED6}" dt="2022-08-10T22:38:48.955" v="13"/>
        <pc:sldMkLst>
          <pc:docMk/>
          <pc:sldMk cId="3065328014" sldId="259"/>
        </pc:sldMkLst>
        <pc:picChg chg="add mod">
          <ac:chgData name="Schertzing, Nancy" userId="2970b522-597a-462b-a710-ecaf09241dc3" providerId="ADAL" clId="{676AE379-D51B-497E-8E99-FB0DD4DF6ED6}" dt="2022-08-10T22:38:48.955" v="13"/>
          <ac:picMkLst>
            <pc:docMk/>
            <pc:sldMk cId="3065328014" sldId="259"/>
            <ac:picMk id="4" creationId="{9A4F8AB2-453B-47C2-9A5B-3F88A6AE7477}"/>
          </ac:picMkLst>
        </pc:picChg>
      </pc:sldChg>
      <pc:sldChg chg="addSp modSp">
        <pc:chgData name="Schertzing, Nancy" userId="2970b522-597a-462b-a710-ecaf09241dc3" providerId="ADAL" clId="{676AE379-D51B-497E-8E99-FB0DD4DF6ED6}" dt="2022-08-10T22:39:01.029" v="15" actId="1076"/>
        <pc:sldMkLst>
          <pc:docMk/>
          <pc:sldMk cId="859102481" sldId="260"/>
        </pc:sldMkLst>
        <pc:picChg chg="add mod">
          <ac:chgData name="Schertzing, Nancy" userId="2970b522-597a-462b-a710-ecaf09241dc3" providerId="ADAL" clId="{676AE379-D51B-497E-8E99-FB0DD4DF6ED6}" dt="2022-08-10T22:39:01.029" v="15" actId="1076"/>
          <ac:picMkLst>
            <pc:docMk/>
            <pc:sldMk cId="859102481" sldId="260"/>
            <ac:picMk id="41" creationId="{1D31D939-2D50-48CD-AF65-B679F31D14BB}"/>
          </ac:picMkLst>
        </pc:picChg>
      </pc:sldChg>
      <pc:sldChg chg="addSp modSp">
        <pc:chgData name="Schertzing, Nancy" userId="2970b522-597a-462b-a710-ecaf09241dc3" providerId="ADAL" clId="{676AE379-D51B-497E-8E99-FB0DD4DF6ED6}" dt="2022-08-10T22:39:07.675" v="16"/>
        <pc:sldMkLst>
          <pc:docMk/>
          <pc:sldMk cId="3651377121" sldId="261"/>
        </pc:sldMkLst>
        <pc:picChg chg="add mod">
          <ac:chgData name="Schertzing, Nancy" userId="2970b522-597a-462b-a710-ecaf09241dc3" providerId="ADAL" clId="{676AE379-D51B-497E-8E99-FB0DD4DF6ED6}" dt="2022-08-10T22:39:07.675" v="16"/>
          <ac:picMkLst>
            <pc:docMk/>
            <pc:sldMk cId="3651377121" sldId="261"/>
            <ac:picMk id="23" creationId="{8513EA65-8298-47B6-946D-83F8AA32B666}"/>
          </ac:picMkLst>
        </pc:picChg>
      </pc:sldChg>
      <pc:sldChg chg="addSp modSp">
        <pc:chgData name="Schertzing, Nancy" userId="2970b522-597a-462b-a710-ecaf09241dc3" providerId="ADAL" clId="{676AE379-D51B-497E-8E99-FB0DD4DF6ED6}" dt="2022-08-10T22:39:16.170" v="17"/>
        <pc:sldMkLst>
          <pc:docMk/>
          <pc:sldMk cId="4054600404" sldId="262"/>
        </pc:sldMkLst>
        <pc:picChg chg="add mod">
          <ac:chgData name="Schertzing, Nancy" userId="2970b522-597a-462b-a710-ecaf09241dc3" providerId="ADAL" clId="{676AE379-D51B-497E-8E99-FB0DD4DF6ED6}" dt="2022-08-10T22:39:16.170" v="17"/>
          <ac:picMkLst>
            <pc:docMk/>
            <pc:sldMk cId="4054600404" sldId="262"/>
            <ac:picMk id="6" creationId="{445BB990-6A3E-45C5-AB1B-181CC67DAE26}"/>
          </ac:picMkLst>
        </pc:picChg>
      </pc:sldChg>
      <pc:sldChg chg="add del">
        <pc:chgData name="Schertzing, Nancy" userId="2970b522-597a-462b-a710-ecaf09241dc3" providerId="ADAL" clId="{676AE379-D51B-497E-8E99-FB0DD4DF6ED6}" dt="2022-08-10T22:37:30.431" v="7"/>
        <pc:sldMkLst>
          <pc:docMk/>
          <pc:sldMk cId="3286641838" sldId="264"/>
        </pc:sldMkLst>
      </pc:sldChg>
      <pc:sldChg chg="modSp add del mod">
        <pc:chgData name="Schertzing, Nancy" userId="2970b522-597a-462b-a710-ecaf09241dc3" providerId="ADAL" clId="{676AE379-D51B-497E-8E99-FB0DD4DF6ED6}" dt="2022-08-10T22:37:30.431" v="7"/>
        <pc:sldMkLst>
          <pc:docMk/>
          <pc:sldMk cId="3190085963" sldId="326"/>
        </pc:sldMkLst>
        <pc:spChg chg="mod">
          <ac:chgData name="Schertzing, Nancy" userId="2970b522-597a-462b-a710-ecaf09241dc3" providerId="ADAL" clId="{676AE379-D51B-497E-8E99-FB0DD4DF6ED6}" dt="2022-08-10T22:37:30.431" v="7"/>
          <ac:spMkLst>
            <pc:docMk/>
            <pc:sldMk cId="3190085963" sldId="326"/>
            <ac:spMk id="5" creationId="{465641F0-5209-4877-8982-AE3840445D69}"/>
          </ac:spMkLst>
        </pc:spChg>
      </pc:sldChg>
      <pc:sldChg chg="add del">
        <pc:chgData name="Schertzing, Nancy" userId="2970b522-597a-462b-a710-ecaf09241dc3" providerId="ADAL" clId="{676AE379-D51B-497E-8E99-FB0DD4DF6ED6}" dt="2022-08-10T22:37:27.771" v="5"/>
        <pc:sldMkLst>
          <pc:docMk/>
          <pc:sldMk cId="575666873" sldId="327"/>
        </pc:sldMkLst>
      </pc:sldChg>
      <pc:sldChg chg="modSp add del mod">
        <pc:chgData name="Schertzing, Nancy" userId="2970b522-597a-462b-a710-ecaf09241dc3" providerId="ADAL" clId="{676AE379-D51B-497E-8E99-FB0DD4DF6ED6}" dt="2022-08-10T22:37:27.771" v="5"/>
        <pc:sldMkLst>
          <pc:docMk/>
          <pc:sldMk cId="1119476026" sldId="328"/>
        </pc:sldMkLst>
        <pc:spChg chg="mod">
          <ac:chgData name="Schertzing, Nancy" userId="2970b522-597a-462b-a710-ecaf09241dc3" providerId="ADAL" clId="{676AE379-D51B-497E-8E99-FB0DD4DF6ED6}" dt="2022-08-10T22:37:27.771" v="5"/>
          <ac:spMkLst>
            <pc:docMk/>
            <pc:sldMk cId="1119476026" sldId="328"/>
            <ac:spMk id="5" creationId="{465641F0-5209-4877-8982-AE3840445D6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3C027E-1EF6-48CA-9F4A-32895AD6EA86}" type="datetimeFigureOut">
              <a:t>8/10/2022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744CB58-52FA-48DD-A8D1-62454C94E8B6}" type="slidenum">
              <a:t>‹#›</a:t>
            </a:fld>
            <a:endParaRPr lang="en-US"/>
          </a:p>
        </p:txBody>
      </p:sp>
    </p:spTree>
    <p:extLst>
      <p:ext uri="{BB962C8B-B14F-4D97-AF65-F5344CB8AC3E}">
        <p14:creationId xmlns:p14="http://schemas.microsoft.com/office/powerpoint/2010/main" val="116194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744CB58-52FA-48DD-A8D1-62454C94E8B6}" type="slidenum">
              <a:t>1</a:t>
            </a:fld>
            <a:endParaRPr lang="en-US"/>
          </a:p>
        </p:txBody>
      </p:sp>
    </p:spTree>
    <p:extLst>
      <p:ext uri="{BB962C8B-B14F-4D97-AF65-F5344CB8AC3E}">
        <p14:creationId xmlns:p14="http://schemas.microsoft.com/office/powerpoint/2010/main" val="29015724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 love this quote from 13th Century Persian poet, Mevlana </a:t>
            </a:r>
            <a:r>
              <a:rPr lang="en-US" dirty="0" err="1">
                <a:cs typeface="Calibri"/>
              </a:rPr>
              <a:t>Jelaluddin</a:t>
            </a:r>
            <a:r>
              <a:rPr lang="en-US" dirty="0">
                <a:cs typeface="Calibri"/>
              </a:rPr>
              <a:t> Rumi. So often we get caught up in words like right and wrong, fidelity, and results that we forget restorative approaches are a journey. We are all becoming more restorative, our schools are all on this journey as well. And just as we see tremendous beauty right before our eyes here in this picture, we know that ahead of us is an endless landscape of beautiful opportunities. I hope you will remember that wherever you are in this landscape we are here to support your journey. No one has completely mastered restorative approaches, there are always ways we can grow together. I am delighted to journey with you.</a:t>
            </a:r>
          </a:p>
        </p:txBody>
      </p:sp>
      <p:sp>
        <p:nvSpPr>
          <p:cNvPr id="4" name="Slide Number Placeholder 3"/>
          <p:cNvSpPr>
            <a:spLocks noGrp="1"/>
          </p:cNvSpPr>
          <p:nvPr>
            <p:ph type="sldNum" sz="quarter" idx="5"/>
          </p:nvPr>
        </p:nvSpPr>
        <p:spPr/>
        <p:txBody>
          <a:bodyPr/>
          <a:lstStyle/>
          <a:p>
            <a:fld id="{D744CB58-52FA-48DD-A8D1-62454C94E8B6}" type="slidenum">
              <a:t>2</a:t>
            </a:fld>
            <a:endParaRPr lang="en-US"/>
          </a:p>
        </p:txBody>
      </p:sp>
    </p:spTree>
    <p:extLst>
      <p:ext uri="{BB962C8B-B14F-4D97-AF65-F5344CB8AC3E}">
        <p14:creationId xmlns:p14="http://schemas.microsoft.com/office/powerpoint/2010/main" val="33315256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This is a self-reflection worksheet developed by Marg </a:t>
            </a:r>
            <a:r>
              <a:rPr lang="en-US" dirty="0" err="1">
                <a:cs typeface="Calibri"/>
              </a:rPr>
              <a:t>Thorsborne</a:t>
            </a:r>
            <a:r>
              <a:rPr lang="en-US" dirty="0">
                <a:cs typeface="Calibri"/>
              </a:rPr>
              <a:t>, Restorative Practices Authority and respected author of the new book you received. I invite you to take the next five minutes to look at these questions and use them as a gauge to look at your own practice. THIS IS NOT A TEST, or a judgement exercise. Please look honestly at how you respond to each question. At the end of our five minutes, we will put you into small groups so you can share your thoughts with each other.</a:t>
            </a:r>
          </a:p>
        </p:txBody>
      </p:sp>
      <p:sp>
        <p:nvSpPr>
          <p:cNvPr id="4" name="Slide Number Placeholder 3"/>
          <p:cNvSpPr>
            <a:spLocks noGrp="1"/>
          </p:cNvSpPr>
          <p:nvPr>
            <p:ph type="sldNum" sz="quarter" idx="5"/>
          </p:nvPr>
        </p:nvSpPr>
        <p:spPr/>
        <p:txBody>
          <a:bodyPr/>
          <a:lstStyle/>
          <a:p>
            <a:fld id="{D744CB58-52FA-48DD-A8D1-62454C94E8B6}" type="slidenum">
              <a:t>3</a:t>
            </a:fld>
            <a:endParaRPr lang="en-US"/>
          </a:p>
        </p:txBody>
      </p:sp>
    </p:spTree>
    <p:extLst>
      <p:ext uri="{BB962C8B-B14F-4D97-AF65-F5344CB8AC3E}">
        <p14:creationId xmlns:p14="http://schemas.microsoft.com/office/powerpoint/2010/main" val="3544519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 hope you found Marg's questions useful. I will be sending you that worksheet in an upcoming e-mail incase you'd like to have it as a guide for yourself and maybe share it with some of your colleagues.</a:t>
            </a:r>
          </a:p>
          <a:p>
            <a:r>
              <a:rPr lang="en-US" dirty="0">
                <a:cs typeface="Calibri"/>
              </a:rPr>
              <a:t>Now we invite you to discuss these questions in your small groups and share any insights you feel comfortable sharing. We will put these questions in the Chat so you have them even if you can't see the screen. I am particularly interested in your ideas to the third question, so if you'd like to list those answers in the Chat function, I would appreciate it. Let's take about 15 minutes for these conversations so you have plenty of time to collaborate.</a:t>
            </a:r>
          </a:p>
        </p:txBody>
      </p:sp>
      <p:sp>
        <p:nvSpPr>
          <p:cNvPr id="4" name="Slide Number Placeholder 3"/>
          <p:cNvSpPr>
            <a:spLocks noGrp="1"/>
          </p:cNvSpPr>
          <p:nvPr>
            <p:ph type="sldNum" sz="quarter" idx="5"/>
          </p:nvPr>
        </p:nvSpPr>
        <p:spPr/>
        <p:txBody>
          <a:bodyPr/>
          <a:lstStyle/>
          <a:p>
            <a:fld id="{D744CB58-52FA-48DD-A8D1-62454C94E8B6}" type="slidenum">
              <a:t>4</a:t>
            </a:fld>
            <a:endParaRPr lang="en-US"/>
          </a:p>
        </p:txBody>
      </p:sp>
    </p:spTree>
    <p:extLst>
      <p:ext uri="{BB962C8B-B14F-4D97-AF65-F5344CB8AC3E}">
        <p14:creationId xmlns:p14="http://schemas.microsoft.com/office/powerpoint/2010/main" val="27320567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If you haven't downloaded it, please do as soon as you can. It will be a guidebook for us in the coming year as we work together to further integrate restorative approaches into our schools. We have a number of ways we can use this resource. I am available to work with you one-on-one over the summer if you would find it useful. We could use this as a book group an talk about different chapters collaboratively if that sounds useful. There are worksheets in the back that I would encourage you to consider privately and maybe discuss with your school leadership to see what steps you can take to further your school's practice.</a:t>
            </a:r>
          </a:p>
          <a:p>
            <a:r>
              <a:rPr lang="en-US" dirty="0">
                <a:cs typeface="Calibri"/>
              </a:rPr>
              <a:t>I will follow up this meeting with an e-mail that includes the "How Restorative Am I?" worksheet we did today, a link to sign up for a restorative approaches </a:t>
            </a:r>
            <a:r>
              <a:rPr lang="en-US" dirty="0" err="1">
                <a:cs typeface="Calibri"/>
              </a:rPr>
              <a:t>listserve</a:t>
            </a:r>
            <a:r>
              <a:rPr lang="en-US" dirty="0">
                <a:cs typeface="Calibri"/>
              </a:rPr>
              <a:t> C-DRUM will maintain for periodic e-mails with resources and useful information, and a link to a scheduling option for one-on-one discussion time when you and I can talk about where you are on your restorative journey and where you'd like to be in the next steps. I'll try to find useful resources and offer ideas for how to get you to that next stage.</a:t>
            </a:r>
          </a:p>
        </p:txBody>
      </p:sp>
      <p:sp>
        <p:nvSpPr>
          <p:cNvPr id="4" name="Slide Number Placeholder 3"/>
          <p:cNvSpPr>
            <a:spLocks noGrp="1"/>
          </p:cNvSpPr>
          <p:nvPr>
            <p:ph type="sldNum" sz="quarter" idx="5"/>
          </p:nvPr>
        </p:nvSpPr>
        <p:spPr/>
        <p:txBody>
          <a:bodyPr/>
          <a:lstStyle/>
          <a:p>
            <a:fld id="{D744CB58-52FA-48DD-A8D1-62454C94E8B6}" type="slidenum">
              <a:t>5</a:t>
            </a:fld>
            <a:endParaRPr lang="en-US"/>
          </a:p>
        </p:txBody>
      </p:sp>
    </p:spTree>
    <p:extLst>
      <p:ext uri="{BB962C8B-B14F-4D97-AF65-F5344CB8AC3E}">
        <p14:creationId xmlns:p14="http://schemas.microsoft.com/office/powerpoint/2010/main" val="35474697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Of course, you can reach out to me with questions any time. Here is my contact information, which will also be on any e-mail you receive from me.</a:t>
            </a:r>
          </a:p>
        </p:txBody>
      </p:sp>
      <p:sp>
        <p:nvSpPr>
          <p:cNvPr id="4" name="Slide Number Placeholder 3"/>
          <p:cNvSpPr>
            <a:spLocks noGrp="1"/>
          </p:cNvSpPr>
          <p:nvPr>
            <p:ph type="sldNum" sz="quarter" idx="5"/>
          </p:nvPr>
        </p:nvSpPr>
        <p:spPr/>
        <p:txBody>
          <a:bodyPr/>
          <a:lstStyle/>
          <a:p>
            <a:fld id="{D744CB58-52FA-48DD-A8D1-62454C94E8B6}" type="slidenum">
              <a:t>6</a:t>
            </a:fld>
            <a:endParaRPr lang="en-US"/>
          </a:p>
        </p:txBody>
      </p:sp>
    </p:spTree>
    <p:extLst>
      <p:ext uri="{BB962C8B-B14F-4D97-AF65-F5344CB8AC3E}">
        <p14:creationId xmlns:p14="http://schemas.microsoft.com/office/powerpoint/2010/main" val="15026518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cs typeface="Calibri"/>
              </a:rPr>
              <a:t>Please plan to join us June 7 for a larger event around restorative approaches where MSDE will bring together a number of groups in education across Maryland to learn about restorative approaches, engage in a case study that we hope will be fun and get a brief overview of the RA Lanscape C-DRUM recently submitted to MSDE.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D744CB58-52FA-48DD-A8D1-62454C94E8B6}" type="slidenum">
              <a:t>7</a:t>
            </a:fld>
            <a:endParaRPr lang="en-US"/>
          </a:p>
        </p:txBody>
      </p:sp>
    </p:spTree>
    <p:extLst>
      <p:ext uri="{BB962C8B-B14F-4D97-AF65-F5344CB8AC3E}">
        <p14:creationId xmlns:p14="http://schemas.microsoft.com/office/powerpoint/2010/main" val="3932074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8/10/2022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8/10/2022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hyperlink" Target="https://www.law.umaryland.edu/Programs-and-Impact/Dispute-Resolution/CDRUM/"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Expanding the </a:t>
            </a:r>
            <a:br>
              <a:rPr lang="en-US"/>
            </a:br>
            <a:r>
              <a:rPr lang="en-US"/>
              <a:t>Restorative </a:t>
            </a:r>
            <a:r>
              <a:rPr lang="en-US" dirty="0"/>
              <a:t>Paradigm </a:t>
            </a:r>
          </a:p>
        </p:txBody>
      </p:sp>
      <p:sp>
        <p:nvSpPr>
          <p:cNvPr id="3" name="Subtitle 2"/>
          <p:cNvSpPr>
            <a:spLocks noGrp="1"/>
          </p:cNvSpPr>
          <p:nvPr>
            <p:ph type="subTitle" idx="1"/>
          </p:nvPr>
        </p:nvSpPr>
        <p:spPr/>
        <p:txBody>
          <a:bodyPr/>
          <a:lstStyle/>
          <a:p>
            <a:r>
              <a:rPr lang="en-US" dirty="0"/>
              <a:t>Tuesday, May 3, 2022</a:t>
            </a:r>
          </a:p>
        </p:txBody>
      </p:sp>
      <p:pic>
        <p:nvPicPr>
          <p:cNvPr id="4" name="Picture 2" descr="© Maryland Carey Law Center for Dispute Resolution, 2022">
            <a:extLst>
              <a:ext uri="{FF2B5EF4-FFF2-40B4-BE49-F238E27FC236}">
                <a16:creationId xmlns:a16="http://schemas.microsoft.com/office/drawing/2014/main" id="{FD06E7A7-5A71-4D32-93D3-AFF2D33D4F5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565" y="6298452"/>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26251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pic>
        <p:nvPicPr>
          <p:cNvPr id="5" name="Picture 5" descr="Wildflowers in a meadow with a sunrise">
            <a:extLst>
              <a:ext uri="{FF2B5EF4-FFF2-40B4-BE49-F238E27FC236}">
                <a16:creationId xmlns:a16="http://schemas.microsoft.com/office/drawing/2014/main" id="{17CCBA0D-D926-3B8D-1319-9C40E79C08DF}"/>
              </a:ext>
            </a:extLst>
          </p:cNvPr>
          <p:cNvPicPr>
            <a:picLocks noChangeAspect="1"/>
          </p:cNvPicPr>
          <p:nvPr/>
        </p:nvPicPr>
        <p:blipFill rotWithShape="1">
          <a:blip r:embed="rId3"/>
          <a:srcRect l="21995" r="3839" b="-1"/>
          <a:stretch/>
        </p:blipFill>
        <p:spPr>
          <a:xfrm>
            <a:off x="4485557" y="10"/>
            <a:ext cx="7706443" cy="6857990"/>
          </a:xfrm>
          <a:prstGeom prst="rect">
            <a:avLst/>
          </a:prstGeom>
        </p:spPr>
      </p:pic>
      <p:sp useBgFill="1">
        <p:nvSpPr>
          <p:cNvPr id="28" name="Freeform: Shape 27">
            <a:extLst>
              <a:ext uri="{FF2B5EF4-FFF2-40B4-BE49-F238E27FC236}">
                <a16:creationId xmlns:a16="http://schemas.microsoft.com/office/drawing/2014/main" id="{23C7736A-5A08-4021-9AB6-390DFF506A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0" y="0"/>
            <a:ext cx="8170246" cy="6858000"/>
          </a:xfrm>
          <a:custGeom>
            <a:avLst/>
            <a:gdLst>
              <a:gd name="connsiteX0" fmla="*/ 4738960 w 8170246"/>
              <a:gd name="connsiteY0" fmla="*/ 0 h 6858000"/>
              <a:gd name="connsiteX1" fmla="*/ 4862151 w 8170246"/>
              <a:gd name="connsiteY1" fmla="*/ 0 h 6858000"/>
              <a:gd name="connsiteX2" fmla="*/ 8088169 w 8170246"/>
              <a:gd name="connsiteY2" fmla="*/ 3226735 h 6858000"/>
              <a:gd name="connsiteX3" fmla="*/ 8088169 w 8170246"/>
              <a:gd name="connsiteY3" fmla="*/ 3626507 h 6858000"/>
              <a:gd name="connsiteX4" fmla="*/ 4857393 w 8170246"/>
              <a:gd name="connsiteY4" fmla="*/ 6858000 h 6858000"/>
              <a:gd name="connsiteX5" fmla="*/ 4783581 w 8170246"/>
              <a:gd name="connsiteY5" fmla="*/ 6858000 h 6858000"/>
              <a:gd name="connsiteX6" fmla="*/ 4734202 w 8170246"/>
              <a:gd name="connsiteY6" fmla="*/ 6858000 h 6858000"/>
              <a:gd name="connsiteX7" fmla="*/ 7964978 w 8170246"/>
              <a:gd name="connsiteY7" fmla="*/ 3626507 h 6858000"/>
              <a:gd name="connsiteX8" fmla="*/ 7964978 w 8170246"/>
              <a:gd name="connsiteY8" fmla="*/ 3226735 h 6858000"/>
              <a:gd name="connsiteX9" fmla="*/ 4738960 w 8170246"/>
              <a:gd name="connsiteY9" fmla="*/ 0 h 6858000"/>
              <a:gd name="connsiteX10" fmla="*/ 0 w 8170246"/>
              <a:gd name="connsiteY10" fmla="*/ 0 h 6858000"/>
              <a:gd name="connsiteX11" fmla="*/ 98791 w 8170246"/>
              <a:gd name="connsiteY11" fmla="*/ 0 h 6858000"/>
              <a:gd name="connsiteX12" fmla="*/ 4456718 w 8170246"/>
              <a:gd name="connsiteY12" fmla="*/ 0 h 6858000"/>
              <a:gd name="connsiteX13" fmla="*/ 4603489 w 8170246"/>
              <a:gd name="connsiteY13" fmla="*/ 0 h 6858000"/>
              <a:gd name="connsiteX14" fmla="*/ 7829507 w 8170246"/>
              <a:gd name="connsiteY14" fmla="*/ 3226735 h 6858000"/>
              <a:gd name="connsiteX15" fmla="*/ 7829507 w 8170246"/>
              <a:gd name="connsiteY15" fmla="*/ 3626507 h 6858000"/>
              <a:gd name="connsiteX16" fmla="*/ 4598731 w 8170246"/>
              <a:gd name="connsiteY16" fmla="*/ 6858000 h 6858000"/>
              <a:gd name="connsiteX17" fmla="*/ 4540663 w 8170246"/>
              <a:gd name="connsiteY17" fmla="*/ 6858000 h 6858000"/>
              <a:gd name="connsiteX18" fmla="*/ 133398 w 8170246"/>
              <a:gd name="connsiteY18" fmla="*/ 6858000 h 6858000"/>
              <a:gd name="connsiteX19" fmla="*/ 0 w 8170246"/>
              <a:gd name="connsiteY19"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70246" h="6858000">
                <a:moveTo>
                  <a:pt x="4738960" y="0"/>
                </a:moveTo>
                <a:lnTo>
                  <a:pt x="4862151" y="0"/>
                </a:lnTo>
                <a:cubicBezTo>
                  <a:pt x="4862151" y="0"/>
                  <a:pt x="4862151" y="0"/>
                  <a:pt x="8088169" y="3226735"/>
                </a:cubicBezTo>
                <a:cubicBezTo>
                  <a:pt x="8197606" y="3336196"/>
                  <a:pt x="8197606" y="3517045"/>
                  <a:pt x="8088169" y="3626507"/>
                </a:cubicBezTo>
                <a:cubicBezTo>
                  <a:pt x="8088169" y="3626507"/>
                  <a:pt x="8088169" y="3626507"/>
                  <a:pt x="4857393" y="6858000"/>
                </a:cubicBezTo>
                <a:cubicBezTo>
                  <a:pt x="4857393" y="6858000"/>
                  <a:pt x="4857393" y="6858000"/>
                  <a:pt x="4783581" y="6858000"/>
                </a:cubicBezTo>
                <a:lnTo>
                  <a:pt x="4734202" y="6858000"/>
                </a:lnTo>
                <a:cubicBezTo>
                  <a:pt x="7964978" y="3626507"/>
                  <a:pt x="7964978" y="3626507"/>
                  <a:pt x="7964978" y="3626507"/>
                </a:cubicBezTo>
                <a:cubicBezTo>
                  <a:pt x="8074415" y="3517045"/>
                  <a:pt x="8074415" y="3336196"/>
                  <a:pt x="7964978" y="3226735"/>
                </a:cubicBezTo>
                <a:cubicBezTo>
                  <a:pt x="4738960" y="0"/>
                  <a:pt x="4738960" y="0"/>
                  <a:pt x="4738960" y="0"/>
                </a:cubicBezTo>
                <a:close/>
                <a:moveTo>
                  <a:pt x="0" y="0"/>
                </a:moveTo>
                <a:lnTo>
                  <a:pt x="98791" y="0"/>
                </a:lnTo>
                <a:cubicBezTo>
                  <a:pt x="1075904" y="0"/>
                  <a:pt x="2469401" y="0"/>
                  <a:pt x="4456718" y="0"/>
                </a:cubicBezTo>
                <a:lnTo>
                  <a:pt x="4603489" y="0"/>
                </a:lnTo>
                <a:cubicBezTo>
                  <a:pt x="4603489" y="0"/>
                  <a:pt x="4603489" y="0"/>
                  <a:pt x="7829507" y="3226735"/>
                </a:cubicBezTo>
                <a:cubicBezTo>
                  <a:pt x="7938944" y="3336196"/>
                  <a:pt x="7938944" y="3517045"/>
                  <a:pt x="7829507" y="3626507"/>
                </a:cubicBezTo>
                <a:cubicBezTo>
                  <a:pt x="7829507" y="3626507"/>
                  <a:pt x="7829507" y="3626507"/>
                  <a:pt x="4598731" y="6858000"/>
                </a:cubicBezTo>
                <a:lnTo>
                  <a:pt x="4540663" y="6858000"/>
                </a:lnTo>
                <a:cubicBezTo>
                  <a:pt x="4077749" y="6858000"/>
                  <a:pt x="2938270" y="6858000"/>
                  <a:pt x="133398" y="6858000"/>
                </a:cubicBezTo>
                <a:lnTo>
                  <a:pt x="0" y="6858000"/>
                </a:lnTo>
                <a:close/>
              </a:path>
            </a:pathLst>
          </a:custGeom>
          <a:ln>
            <a:noFill/>
          </a:ln>
          <a:effectLst/>
        </p:spPr>
        <p:style>
          <a:lnRef idx="1">
            <a:schemeClr val="accent1"/>
          </a:lnRef>
          <a:fillRef idx="3">
            <a:schemeClr val="accent1"/>
          </a:fillRef>
          <a:effectRef idx="2">
            <a:schemeClr val="accent1"/>
          </a:effectRef>
          <a:fontRef idx="minor">
            <a:schemeClr val="lt1"/>
          </a:fontRef>
        </p:style>
        <p:txBody>
          <a:bodyPr vert="horz" wrap="square" lIns="91440" tIns="45720" rIns="91440" bIns="45720" numCol="1" anchor="t" anchorCtr="0" compatLnSpc="1">
            <a:prstTxWarp prst="textNoShape">
              <a:avLst/>
            </a:prstTxWarp>
            <a:noAutofit/>
          </a:bodyPr>
          <a:lstStyle/>
          <a:p>
            <a:endParaRPr lang="en-US" dirty="0"/>
          </a:p>
        </p:txBody>
      </p:sp>
      <p:sp>
        <p:nvSpPr>
          <p:cNvPr id="2" name="Title 1">
            <a:extLst>
              <a:ext uri="{FF2B5EF4-FFF2-40B4-BE49-F238E27FC236}">
                <a16:creationId xmlns:a16="http://schemas.microsoft.com/office/drawing/2014/main" id="{EFDA0C7E-30E1-6CB7-D152-3E9FA4CA10EC}"/>
              </a:ext>
            </a:extLst>
          </p:cNvPr>
          <p:cNvSpPr>
            <a:spLocks noGrp="1"/>
          </p:cNvSpPr>
          <p:nvPr>
            <p:ph type="title"/>
          </p:nvPr>
        </p:nvSpPr>
        <p:spPr>
          <a:xfrm>
            <a:off x="1285430" y="986967"/>
            <a:ext cx="4623955" cy="1280890"/>
          </a:xfrm>
        </p:spPr>
        <p:txBody>
          <a:bodyPr>
            <a:normAutofit/>
          </a:bodyPr>
          <a:lstStyle/>
          <a:p>
            <a:r>
              <a:rPr lang="en-US"/>
              <a:t>From Rumi:</a:t>
            </a:r>
          </a:p>
        </p:txBody>
      </p:sp>
      <p:sp>
        <p:nvSpPr>
          <p:cNvPr id="30" name="Rectangle 29">
            <a:extLst>
              <a:ext uri="{FF2B5EF4-FFF2-40B4-BE49-F238E27FC236}">
                <a16:creationId xmlns:a16="http://schemas.microsoft.com/office/drawing/2014/main" id="{433DF4D3-8A35-461A-ABE0-F56B78A1371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 name="Content Placeholder 8">
            <a:extLst>
              <a:ext uri="{FF2B5EF4-FFF2-40B4-BE49-F238E27FC236}">
                <a16:creationId xmlns:a16="http://schemas.microsoft.com/office/drawing/2014/main" id="{FF348E2F-F2D1-A1F1-8B7D-323553D0336C}"/>
              </a:ext>
            </a:extLst>
          </p:cNvPr>
          <p:cNvSpPr>
            <a:spLocks noGrp="1"/>
          </p:cNvSpPr>
          <p:nvPr>
            <p:ph idx="1"/>
          </p:nvPr>
        </p:nvSpPr>
        <p:spPr>
          <a:xfrm>
            <a:off x="1281717" y="2665791"/>
            <a:ext cx="4625882" cy="3777622"/>
          </a:xfrm>
        </p:spPr>
        <p:txBody>
          <a:bodyPr vert="horz" lIns="91440" tIns="45720" rIns="91440" bIns="45720" rtlCol="0" anchor="t">
            <a:normAutofit/>
          </a:bodyPr>
          <a:lstStyle/>
          <a:p>
            <a:r>
              <a:rPr lang="en-US" sz="2700" dirty="0"/>
              <a:t>Out beyond ideas of wrongdoing and </a:t>
            </a:r>
            <a:r>
              <a:rPr lang="en-US" sz="2700" dirty="0" err="1"/>
              <a:t>rightdoing</a:t>
            </a:r>
            <a:r>
              <a:rPr lang="en-US" sz="2700" dirty="0"/>
              <a:t>,</a:t>
            </a:r>
            <a:endParaRPr lang="en-US" sz="2700" dirty="0">
              <a:solidFill>
                <a:schemeClr val="tx1">
                  <a:lumMod val="95000"/>
                  <a:lumOff val="5000"/>
                </a:schemeClr>
              </a:solidFill>
            </a:endParaRPr>
          </a:p>
          <a:p>
            <a:r>
              <a:rPr lang="en-US" sz="2700" dirty="0"/>
              <a:t>there is a field.</a:t>
            </a:r>
            <a:endParaRPr lang="en-US" sz="2700" dirty="0">
              <a:solidFill>
                <a:schemeClr val="tx1">
                  <a:lumMod val="95000"/>
                  <a:lumOff val="5000"/>
                </a:schemeClr>
              </a:solidFill>
            </a:endParaRPr>
          </a:p>
          <a:p>
            <a:r>
              <a:rPr lang="en-US" sz="2700" dirty="0"/>
              <a:t>I'll meet you there.</a:t>
            </a:r>
            <a:endParaRPr lang="en-US" sz="2700" dirty="0">
              <a:solidFill>
                <a:schemeClr val="tx1">
                  <a:lumMod val="95000"/>
                  <a:lumOff val="5000"/>
                </a:schemeClr>
              </a:solidFill>
            </a:endParaRPr>
          </a:p>
        </p:txBody>
      </p:sp>
      <p:pic>
        <p:nvPicPr>
          <p:cNvPr id="7" name="Picture 2" descr="© Maryland Carey Law Center for Dispute Resolution, 2022">
            <a:extLst>
              <a:ext uri="{FF2B5EF4-FFF2-40B4-BE49-F238E27FC236}">
                <a16:creationId xmlns:a16="http://schemas.microsoft.com/office/drawing/2014/main" id="{31FC0B73-2838-47EB-ABB8-FFADDF0B9ED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0" y="6250760"/>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8431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18792-CF4A-3529-6454-CE44EE1EC5D4}"/>
              </a:ext>
            </a:extLst>
          </p:cNvPr>
          <p:cNvSpPr>
            <a:spLocks noGrp="1"/>
          </p:cNvSpPr>
          <p:nvPr>
            <p:ph type="title"/>
          </p:nvPr>
        </p:nvSpPr>
        <p:spPr>
          <a:xfrm>
            <a:off x="2036544" y="104014"/>
            <a:ext cx="8911687" cy="1280890"/>
          </a:xfrm>
        </p:spPr>
        <p:txBody>
          <a:bodyPr/>
          <a:lstStyle/>
          <a:p>
            <a:r>
              <a:rPr lang="en-US" dirty="0"/>
              <a:t>How Restorative Am I? </a:t>
            </a:r>
            <a:br>
              <a:rPr lang="en-US" dirty="0"/>
            </a:br>
            <a:r>
              <a:rPr lang="en-US" sz="2500" dirty="0"/>
              <a:t>by Marg </a:t>
            </a:r>
            <a:r>
              <a:rPr lang="en-US" sz="2500" dirty="0" err="1"/>
              <a:t>Thorsborne</a:t>
            </a:r>
            <a:endParaRPr lang="en-US" sz="2500" dirty="0"/>
          </a:p>
        </p:txBody>
      </p:sp>
      <p:sp>
        <p:nvSpPr>
          <p:cNvPr id="3" name="Content Placeholder 2">
            <a:extLst>
              <a:ext uri="{FF2B5EF4-FFF2-40B4-BE49-F238E27FC236}">
                <a16:creationId xmlns:a16="http://schemas.microsoft.com/office/drawing/2014/main" id="{44CB7D5F-001C-DCE6-76EB-6EFAA799A464}"/>
              </a:ext>
            </a:extLst>
          </p:cNvPr>
          <p:cNvSpPr>
            <a:spLocks noGrp="1"/>
          </p:cNvSpPr>
          <p:nvPr>
            <p:ph idx="1"/>
          </p:nvPr>
        </p:nvSpPr>
        <p:spPr>
          <a:xfrm>
            <a:off x="2032831" y="1323219"/>
            <a:ext cx="9858828" cy="5265335"/>
          </a:xfrm>
        </p:spPr>
        <p:txBody>
          <a:bodyPr vert="horz" lIns="91440" tIns="45720" rIns="91440" bIns="45720" rtlCol="0" anchor="t">
            <a:noAutofit/>
          </a:bodyPr>
          <a:lstStyle/>
          <a:p>
            <a:pPr marL="0" indent="0">
              <a:buNone/>
            </a:pPr>
            <a:r>
              <a:rPr lang="en-US" sz="1300" b="1" dirty="0">
                <a:ea typeface="+mn-lt"/>
                <a:cs typeface="+mn-lt"/>
              </a:rPr>
              <a:t>In the wake of an incident with a student: </a:t>
            </a:r>
            <a:endParaRPr lang="en-US" sz="1300" b="1" dirty="0"/>
          </a:p>
          <a:p>
            <a:r>
              <a:rPr lang="en-US" sz="1300" dirty="0">
                <a:ea typeface="+mn-lt"/>
                <a:cs typeface="+mn-lt"/>
              </a:rPr>
              <a:t>did I remain calm and respectful during the dialogue?     </a:t>
            </a:r>
            <a:endParaRPr lang="en-US" sz="1300" dirty="0"/>
          </a:p>
          <a:p>
            <a:r>
              <a:rPr lang="en-US" sz="1300" dirty="0">
                <a:ea typeface="+mn-lt"/>
                <a:cs typeface="+mn-lt"/>
              </a:rPr>
              <a:t>did I </a:t>
            </a:r>
            <a:r>
              <a:rPr lang="en-US" sz="1300" i="1" dirty="0">
                <a:ea typeface="+mn-lt"/>
                <a:cs typeface="+mn-lt"/>
              </a:rPr>
              <a:t>truly </a:t>
            </a:r>
            <a:r>
              <a:rPr lang="en-US" sz="1300" dirty="0">
                <a:ea typeface="+mn-lt"/>
                <a:cs typeface="+mn-lt"/>
              </a:rPr>
              <a:t>listen? Hear them out without interrupting? Did </a:t>
            </a:r>
            <a:r>
              <a:rPr lang="en-US" sz="1300" i="1" dirty="0">
                <a:ea typeface="+mn-lt"/>
                <a:cs typeface="+mn-lt"/>
              </a:rPr>
              <a:t>they</a:t>
            </a:r>
            <a:r>
              <a:rPr lang="en-US" sz="1300" dirty="0">
                <a:ea typeface="+mn-lt"/>
                <a:cs typeface="+mn-lt"/>
              </a:rPr>
              <a:t> feel listened to, that it was a fair conversation?</a:t>
            </a:r>
            <a:endParaRPr lang="en-US" sz="1300" dirty="0"/>
          </a:p>
          <a:p>
            <a:r>
              <a:rPr lang="en-US" sz="1300" dirty="0">
                <a:ea typeface="+mn-lt"/>
                <a:cs typeface="+mn-lt"/>
              </a:rPr>
              <a:t>did we both end up understanding the motivation/intention behind the behavior?</a:t>
            </a:r>
            <a:endParaRPr lang="en-US" sz="1300" dirty="0"/>
          </a:p>
          <a:p>
            <a:r>
              <a:rPr lang="en-US" sz="1300" dirty="0">
                <a:ea typeface="+mn-lt"/>
                <a:cs typeface="+mn-lt"/>
              </a:rPr>
              <a:t>did the student understand why he/she is “in trouble”? What rule has been broken? What the purpose of the rule is?</a:t>
            </a:r>
            <a:endParaRPr lang="en-US" sz="1300" dirty="0"/>
          </a:p>
          <a:p>
            <a:r>
              <a:rPr lang="en-US" sz="1300" dirty="0">
                <a:ea typeface="+mn-lt"/>
                <a:cs typeface="+mn-lt"/>
              </a:rPr>
              <a:t>did I explain what the school values are around the issue?</a:t>
            </a:r>
            <a:endParaRPr lang="en-US" sz="1300" dirty="0"/>
          </a:p>
          <a:p>
            <a:r>
              <a:rPr lang="en-US" sz="1300" dirty="0">
                <a:ea typeface="+mn-lt"/>
                <a:cs typeface="+mn-lt"/>
              </a:rPr>
              <a:t>did he/she come to understand the damage they have caused – who has been harmed, and how?</a:t>
            </a:r>
            <a:endParaRPr lang="en-US" sz="1300" dirty="0"/>
          </a:p>
          <a:p>
            <a:r>
              <a:rPr lang="en-US" sz="1300" dirty="0">
                <a:ea typeface="+mn-lt"/>
                <a:cs typeface="+mn-lt"/>
              </a:rPr>
              <a:t>did I talk about how it is for </a:t>
            </a:r>
            <a:r>
              <a:rPr lang="en-US" sz="1300" i="1" dirty="0">
                <a:ea typeface="+mn-lt"/>
                <a:cs typeface="+mn-lt"/>
              </a:rPr>
              <a:t>me</a:t>
            </a:r>
            <a:r>
              <a:rPr lang="en-US" sz="1300" dirty="0">
                <a:ea typeface="+mn-lt"/>
                <a:cs typeface="+mn-lt"/>
              </a:rPr>
              <a:t>?</a:t>
            </a:r>
            <a:endParaRPr lang="en-US" sz="1300" dirty="0"/>
          </a:p>
          <a:p>
            <a:r>
              <a:rPr lang="en-US" sz="1300" dirty="0">
                <a:ea typeface="+mn-lt"/>
                <a:cs typeface="+mn-lt"/>
              </a:rPr>
              <a:t>did I take any responsibility for any part I may have had for what went wrong and did I acknowledge that? Did I apologize?</a:t>
            </a:r>
            <a:endParaRPr lang="en-US" sz="1300" dirty="0"/>
          </a:p>
          <a:p>
            <a:r>
              <a:rPr lang="en-US" sz="1300" dirty="0">
                <a:ea typeface="+mn-lt"/>
                <a:cs typeface="+mn-lt"/>
              </a:rPr>
              <a:t>if there is an apology to me, did I accept it with grace?  </a:t>
            </a:r>
            <a:endParaRPr lang="en-US" sz="1300" dirty="0"/>
          </a:p>
          <a:p>
            <a:r>
              <a:rPr lang="en-US" sz="1300" dirty="0">
                <a:ea typeface="+mn-lt"/>
                <a:cs typeface="+mn-lt"/>
              </a:rPr>
              <a:t>was there a plan made? Have I agreed to help?</a:t>
            </a:r>
            <a:endParaRPr lang="en-US" sz="1300" dirty="0"/>
          </a:p>
          <a:p>
            <a:r>
              <a:rPr lang="en-US" sz="1300" dirty="0">
                <a:ea typeface="+mn-lt"/>
                <a:cs typeface="+mn-lt"/>
              </a:rPr>
              <a:t>has the relationship with this student been repaired?</a:t>
            </a:r>
            <a:endParaRPr lang="en-US" sz="1300" dirty="0"/>
          </a:p>
          <a:p>
            <a:r>
              <a:rPr lang="en-US" sz="1300" dirty="0">
                <a:ea typeface="+mn-lt"/>
                <a:cs typeface="+mn-lt"/>
              </a:rPr>
              <a:t>have I, at any stage, asked for someone I trust to observe my RP practice and give me honest feedback?</a:t>
            </a:r>
            <a:endParaRPr lang="en-US" sz="1300" dirty="0"/>
          </a:p>
          <a:p>
            <a:r>
              <a:rPr lang="en-US" sz="1300" dirty="0">
                <a:ea typeface="+mn-lt"/>
                <a:cs typeface="+mn-lt"/>
              </a:rPr>
              <a:t>do I try to handle most issues/incidents myself or do I rely on others to “fix” things for me?</a:t>
            </a:r>
            <a:endParaRPr lang="en-US" sz="1300" dirty="0"/>
          </a:p>
          <a:p>
            <a:r>
              <a:rPr lang="en-US" sz="1300" dirty="0">
                <a:ea typeface="+mn-lt"/>
                <a:cs typeface="+mn-lt"/>
              </a:rPr>
              <a:t>could I have handled this differently?</a:t>
            </a:r>
            <a:endParaRPr lang="en-US" sz="1300" dirty="0"/>
          </a:p>
          <a:p>
            <a:endParaRPr lang="en-US" dirty="0"/>
          </a:p>
        </p:txBody>
      </p:sp>
      <p:pic>
        <p:nvPicPr>
          <p:cNvPr id="4" name="Picture 2" descr="© Maryland Carey Law Center for Dispute Resolution, 2022">
            <a:extLst>
              <a:ext uri="{FF2B5EF4-FFF2-40B4-BE49-F238E27FC236}">
                <a16:creationId xmlns:a16="http://schemas.microsoft.com/office/drawing/2014/main" id="{D761DB09-A4FE-4151-AFEB-0F952CB99A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20727" y="6269269"/>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53874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388CB3-78AA-E9E7-098D-705690C332EB}"/>
              </a:ext>
            </a:extLst>
          </p:cNvPr>
          <p:cNvSpPr>
            <a:spLocks noGrp="1"/>
          </p:cNvSpPr>
          <p:nvPr>
            <p:ph type="title"/>
          </p:nvPr>
        </p:nvSpPr>
        <p:spPr/>
        <p:txBody>
          <a:bodyPr/>
          <a:lstStyle/>
          <a:p>
            <a:r>
              <a:rPr lang="en-US" dirty="0"/>
              <a:t>Discuss with Your Colleagues</a:t>
            </a:r>
          </a:p>
        </p:txBody>
      </p:sp>
      <p:sp>
        <p:nvSpPr>
          <p:cNvPr id="3" name="Content Placeholder 2">
            <a:extLst>
              <a:ext uri="{FF2B5EF4-FFF2-40B4-BE49-F238E27FC236}">
                <a16:creationId xmlns:a16="http://schemas.microsoft.com/office/drawing/2014/main" id="{1FE95019-3351-4535-B5E6-3A8357EC330E}"/>
              </a:ext>
            </a:extLst>
          </p:cNvPr>
          <p:cNvSpPr>
            <a:spLocks noGrp="1"/>
          </p:cNvSpPr>
          <p:nvPr>
            <p:ph idx="1"/>
          </p:nvPr>
        </p:nvSpPr>
        <p:spPr/>
        <p:txBody>
          <a:bodyPr vert="horz" lIns="91440" tIns="45720" rIns="91440" bIns="45720" rtlCol="0" anchor="t">
            <a:normAutofit/>
          </a:bodyPr>
          <a:lstStyle/>
          <a:p>
            <a:r>
              <a:rPr lang="en-US" sz="3200" dirty="0"/>
              <a:t>What did you find affirming?</a:t>
            </a:r>
          </a:p>
          <a:p>
            <a:endParaRPr lang="en-US" sz="3200" dirty="0"/>
          </a:p>
          <a:p>
            <a:r>
              <a:rPr lang="en-US" sz="3200" dirty="0"/>
              <a:t>Where did it challenge you?</a:t>
            </a:r>
          </a:p>
          <a:p>
            <a:endParaRPr lang="en-US" sz="3200" dirty="0"/>
          </a:p>
          <a:p>
            <a:r>
              <a:rPr lang="en-US" sz="3200" dirty="0"/>
              <a:t>How can the Collaborative support you on your restorative journey?</a:t>
            </a:r>
          </a:p>
        </p:txBody>
      </p:sp>
      <p:pic>
        <p:nvPicPr>
          <p:cNvPr id="4" name="Picture 2" descr="© Maryland Carey Law Center for Dispute Resolution, 2022">
            <a:extLst>
              <a:ext uri="{FF2B5EF4-FFF2-40B4-BE49-F238E27FC236}">
                <a16:creationId xmlns:a16="http://schemas.microsoft.com/office/drawing/2014/main" id="{9A4F8AB2-453B-47C2-9A5B-3F88A6AE74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565" y="6298452"/>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53280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0" name="Rectangle 12">
            <a:extLst>
              <a:ext uri="{FF2B5EF4-FFF2-40B4-BE49-F238E27FC236}">
                <a16:creationId xmlns:a16="http://schemas.microsoft.com/office/drawing/2014/main" id="{F7E42047-F7E7-4687-BBE0-D4BDC8E77B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20" y="-1"/>
            <a:ext cx="1220724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grpSp>
        <p:nvGrpSpPr>
          <p:cNvPr id="15" name="Group 14">
            <a:extLst>
              <a:ext uri="{FF2B5EF4-FFF2-40B4-BE49-F238E27FC236}">
                <a16:creationId xmlns:a16="http://schemas.microsoft.com/office/drawing/2014/main" id="{8D6F839A-C8D9-4FBC-8EFD-9E56D12F4CD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906785" y="228600"/>
            <a:ext cx="2851523" cy="6638625"/>
            <a:chOff x="2487613" y="285750"/>
            <a:chExt cx="2428875" cy="5654676"/>
          </a:xfrm>
        </p:grpSpPr>
        <p:sp>
          <p:nvSpPr>
            <p:cNvPr id="16" name="Freeform 11">
              <a:extLst>
                <a:ext uri="{FF2B5EF4-FFF2-40B4-BE49-F238E27FC236}">
                  <a16:creationId xmlns:a16="http://schemas.microsoft.com/office/drawing/2014/main" id="{D1F0D09B-BA85-41B1-A8DE-73728B72E5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17" name="Freeform 12">
              <a:extLst>
                <a:ext uri="{FF2B5EF4-FFF2-40B4-BE49-F238E27FC236}">
                  <a16:creationId xmlns:a16="http://schemas.microsoft.com/office/drawing/2014/main" id="{FB2D0F0C-3A27-4FC3-A6A3-D2095D9B24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18" name="Freeform 13">
              <a:extLst>
                <a:ext uri="{FF2B5EF4-FFF2-40B4-BE49-F238E27FC236}">
                  <a16:creationId xmlns:a16="http://schemas.microsoft.com/office/drawing/2014/main" id="{FA1C69EF-E6E6-4BDD-B62F-637FC9F3C3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19" name="Freeform 14">
              <a:extLst>
                <a:ext uri="{FF2B5EF4-FFF2-40B4-BE49-F238E27FC236}">
                  <a16:creationId xmlns:a16="http://schemas.microsoft.com/office/drawing/2014/main" id="{75B4F36E-07F6-4E6F-A9D9-A7F6D9585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0" name="Freeform 15">
              <a:extLst>
                <a:ext uri="{FF2B5EF4-FFF2-40B4-BE49-F238E27FC236}">
                  <a16:creationId xmlns:a16="http://schemas.microsoft.com/office/drawing/2014/main" id="{7D9136C7-12F1-4F21-A438-ED7668DDFA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1" name="Freeform 16">
              <a:extLst>
                <a:ext uri="{FF2B5EF4-FFF2-40B4-BE49-F238E27FC236}">
                  <a16:creationId xmlns:a16="http://schemas.microsoft.com/office/drawing/2014/main" id="{C718EF12-B769-45D9-9B6E-7AEAA3108A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22" name="Freeform 17">
              <a:extLst>
                <a:ext uri="{FF2B5EF4-FFF2-40B4-BE49-F238E27FC236}">
                  <a16:creationId xmlns:a16="http://schemas.microsoft.com/office/drawing/2014/main" id="{534EAD53-3968-459E-B27C-09126A0FE31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23" name="Freeform 18">
              <a:extLst>
                <a:ext uri="{FF2B5EF4-FFF2-40B4-BE49-F238E27FC236}">
                  <a16:creationId xmlns:a16="http://schemas.microsoft.com/office/drawing/2014/main" id="{67658BFE-59E2-4A2D-9E8A-18F81C350BB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24" name="Freeform 19">
              <a:extLst>
                <a:ext uri="{FF2B5EF4-FFF2-40B4-BE49-F238E27FC236}">
                  <a16:creationId xmlns:a16="http://schemas.microsoft.com/office/drawing/2014/main" id="{3FEC8A9E-385D-4407-9671-E302380229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25" name="Freeform 20">
              <a:extLst>
                <a:ext uri="{FF2B5EF4-FFF2-40B4-BE49-F238E27FC236}">
                  <a16:creationId xmlns:a16="http://schemas.microsoft.com/office/drawing/2014/main" id="{EFC82234-632C-4B76-A8FF-2C9C0DCA682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26" name="Freeform 21">
              <a:extLst>
                <a:ext uri="{FF2B5EF4-FFF2-40B4-BE49-F238E27FC236}">
                  <a16:creationId xmlns:a16="http://schemas.microsoft.com/office/drawing/2014/main" id="{662A4DB3-C195-4230-953D-307E4100FE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12" name="Freeform 22">
              <a:extLst>
                <a:ext uri="{FF2B5EF4-FFF2-40B4-BE49-F238E27FC236}">
                  <a16:creationId xmlns:a16="http://schemas.microsoft.com/office/drawing/2014/main" id="{94D310CF-9541-4CD7-855B-E2E1EF3437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29" name="Group 28">
            <a:extLst>
              <a:ext uri="{FF2B5EF4-FFF2-40B4-BE49-F238E27FC236}">
                <a16:creationId xmlns:a16="http://schemas.microsoft.com/office/drawing/2014/main" id="{70EDA856-A216-4EEC-9AB6-A59FFC70361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747733" y="-786"/>
            <a:ext cx="2356675" cy="6854040"/>
            <a:chOff x="6627813" y="194833"/>
            <a:chExt cx="1952625" cy="5678918"/>
          </a:xfrm>
        </p:grpSpPr>
        <p:sp>
          <p:nvSpPr>
            <p:cNvPr id="30" name="Freeform 27">
              <a:extLst>
                <a:ext uri="{FF2B5EF4-FFF2-40B4-BE49-F238E27FC236}">
                  <a16:creationId xmlns:a16="http://schemas.microsoft.com/office/drawing/2014/main" id="{36F815B8-AFA8-45E9-A3D1-977F2D1921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31" name="Freeform 28">
              <a:extLst>
                <a:ext uri="{FF2B5EF4-FFF2-40B4-BE49-F238E27FC236}">
                  <a16:creationId xmlns:a16="http://schemas.microsoft.com/office/drawing/2014/main" id="{5D8FF653-8B3F-4B96-904D-1A4482EAEE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32" name="Freeform 29">
              <a:extLst>
                <a:ext uri="{FF2B5EF4-FFF2-40B4-BE49-F238E27FC236}">
                  <a16:creationId xmlns:a16="http://schemas.microsoft.com/office/drawing/2014/main" id="{4DD2E775-AB45-4AF1-B5B7-54948CFB987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33" name="Freeform 30">
              <a:extLst>
                <a:ext uri="{FF2B5EF4-FFF2-40B4-BE49-F238E27FC236}">
                  <a16:creationId xmlns:a16="http://schemas.microsoft.com/office/drawing/2014/main" id="{7BDE7E7B-E3AA-4A24-8F9D-CE77C96CA24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34" name="Freeform 31">
              <a:extLst>
                <a:ext uri="{FF2B5EF4-FFF2-40B4-BE49-F238E27FC236}">
                  <a16:creationId xmlns:a16="http://schemas.microsoft.com/office/drawing/2014/main" id="{D129CAA9-35E5-48CE-88AE-9806695CB85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35" name="Freeform 32">
              <a:extLst>
                <a:ext uri="{FF2B5EF4-FFF2-40B4-BE49-F238E27FC236}">
                  <a16:creationId xmlns:a16="http://schemas.microsoft.com/office/drawing/2014/main" id="{A73989FF-4EFF-4181-81A4-72EF2E67DB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36" name="Freeform 33">
              <a:extLst>
                <a:ext uri="{FF2B5EF4-FFF2-40B4-BE49-F238E27FC236}">
                  <a16:creationId xmlns:a16="http://schemas.microsoft.com/office/drawing/2014/main" id="{8C2C17BD-8FA0-4F42-B2CD-5E5A9F5429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37" name="Freeform 34">
              <a:extLst>
                <a:ext uri="{FF2B5EF4-FFF2-40B4-BE49-F238E27FC236}">
                  <a16:creationId xmlns:a16="http://schemas.microsoft.com/office/drawing/2014/main" id="{EEE99CF3-AD71-46FB-8E7D-67825F7816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38" name="Freeform 35">
              <a:extLst>
                <a:ext uri="{FF2B5EF4-FFF2-40B4-BE49-F238E27FC236}">
                  <a16:creationId xmlns:a16="http://schemas.microsoft.com/office/drawing/2014/main" id="{D0F9D5ED-7591-4E88-9FDA-4C1DC47E9D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39" name="Freeform 36">
              <a:extLst>
                <a:ext uri="{FF2B5EF4-FFF2-40B4-BE49-F238E27FC236}">
                  <a16:creationId xmlns:a16="http://schemas.microsoft.com/office/drawing/2014/main" id="{88FA7C13-D80D-4514-B9DB-87AE076ACE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40" name="Freeform 37">
              <a:extLst>
                <a:ext uri="{FF2B5EF4-FFF2-40B4-BE49-F238E27FC236}">
                  <a16:creationId xmlns:a16="http://schemas.microsoft.com/office/drawing/2014/main" id="{202C78DF-D842-450B-A87D-E035719E4E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14" name="Freeform 38">
              <a:extLst>
                <a:ext uri="{FF2B5EF4-FFF2-40B4-BE49-F238E27FC236}">
                  <a16:creationId xmlns:a16="http://schemas.microsoft.com/office/drawing/2014/main" id="{A4789F83-2423-47F8-8958-48E477BAE0C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2" name="Title 1">
            <a:extLst>
              <a:ext uri="{FF2B5EF4-FFF2-40B4-BE49-F238E27FC236}">
                <a16:creationId xmlns:a16="http://schemas.microsoft.com/office/drawing/2014/main" id="{ABF3ED33-41E5-2E7E-C48A-387104779917}"/>
              </a:ext>
            </a:extLst>
          </p:cNvPr>
          <p:cNvSpPr>
            <a:spLocks noGrp="1"/>
          </p:cNvSpPr>
          <p:nvPr>
            <p:ph type="title"/>
          </p:nvPr>
        </p:nvSpPr>
        <p:spPr>
          <a:xfrm>
            <a:off x="4659520" y="624110"/>
            <a:ext cx="6845092" cy="1280890"/>
          </a:xfrm>
        </p:spPr>
        <p:txBody>
          <a:bodyPr>
            <a:normAutofit/>
          </a:bodyPr>
          <a:lstStyle/>
          <a:p>
            <a:r>
              <a:rPr lang="en-US"/>
              <a:t>Do you have your book?</a:t>
            </a:r>
          </a:p>
        </p:txBody>
      </p:sp>
      <p:sp>
        <p:nvSpPr>
          <p:cNvPr id="28" name="Rectangle 42">
            <a:extLst>
              <a:ext uri="{FF2B5EF4-FFF2-40B4-BE49-F238E27FC236}">
                <a16:creationId xmlns:a16="http://schemas.microsoft.com/office/drawing/2014/main" id="{2C509E7A-337A-4664-BEC2-03F9BCA0A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1632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45" name="Freeform 11">
            <a:extLst>
              <a:ext uri="{FF2B5EF4-FFF2-40B4-BE49-F238E27FC236}">
                <a16:creationId xmlns:a16="http://schemas.microsoft.com/office/drawing/2014/main" id="{D9AB99AB-E300-4B19-97C3-9A12EA3C7B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V="1">
            <a:off x="2716320"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pic>
        <p:nvPicPr>
          <p:cNvPr id="4" name="Picture 4" descr="Text, qr code&#10;&#10;Description automatically generated">
            <a:extLst>
              <a:ext uri="{FF2B5EF4-FFF2-40B4-BE49-F238E27FC236}">
                <a16:creationId xmlns:a16="http://schemas.microsoft.com/office/drawing/2014/main" id="{B17893B8-AFDE-0DA7-7D4B-5EF13A5C67EF}"/>
              </a:ext>
            </a:extLst>
          </p:cNvPr>
          <p:cNvPicPr>
            <a:picLocks noChangeAspect="1"/>
          </p:cNvPicPr>
          <p:nvPr/>
        </p:nvPicPr>
        <p:blipFill rotWithShape="1">
          <a:blip r:embed="rId3"/>
          <a:srcRect l="24840" r="15281"/>
          <a:stretch/>
        </p:blipFill>
        <p:spPr>
          <a:xfrm>
            <a:off x="20" y="1730"/>
            <a:ext cx="2720524" cy="6858000"/>
          </a:xfrm>
          <a:prstGeom prst="rect">
            <a:avLst/>
          </a:prstGeom>
        </p:spPr>
      </p:pic>
      <p:sp>
        <p:nvSpPr>
          <p:cNvPr id="8" name="Content Placeholder 7">
            <a:extLst>
              <a:ext uri="{FF2B5EF4-FFF2-40B4-BE49-F238E27FC236}">
                <a16:creationId xmlns:a16="http://schemas.microsoft.com/office/drawing/2014/main" id="{F388225D-F359-665D-572F-715763F196A9}"/>
              </a:ext>
            </a:extLst>
          </p:cNvPr>
          <p:cNvSpPr>
            <a:spLocks noGrp="1"/>
          </p:cNvSpPr>
          <p:nvPr>
            <p:ph idx="1"/>
          </p:nvPr>
        </p:nvSpPr>
        <p:spPr>
          <a:xfrm>
            <a:off x="4656667" y="2133600"/>
            <a:ext cx="6847944" cy="3777622"/>
          </a:xfrm>
        </p:spPr>
        <p:txBody>
          <a:bodyPr vert="horz" lIns="91440" tIns="45720" rIns="91440" bIns="45720" rtlCol="0" anchor="t">
            <a:normAutofit/>
          </a:bodyPr>
          <a:lstStyle/>
          <a:p>
            <a:r>
              <a:rPr lang="en-US" sz="2500" dirty="0"/>
              <a:t>Suggest this as a guide for integrating restorative approaches into your schools.</a:t>
            </a:r>
          </a:p>
          <a:p>
            <a:endParaRPr lang="en-US" sz="2500" dirty="0"/>
          </a:p>
          <a:p>
            <a:r>
              <a:rPr lang="en-US" sz="2500" dirty="0"/>
              <a:t>I will work with you one-on-one using this as our guide (with other resources for needs we identify) beginning Mid May and throughout the year as needed.</a:t>
            </a:r>
            <a:endParaRPr lang="en-US" sz="2500"/>
          </a:p>
        </p:txBody>
      </p:sp>
      <p:pic>
        <p:nvPicPr>
          <p:cNvPr id="41" name="Picture 2" descr="© Maryland Carey Law Center for Dispute Resolution, 2022">
            <a:extLst>
              <a:ext uri="{FF2B5EF4-FFF2-40B4-BE49-F238E27FC236}">
                <a16:creationId xmlns:a16="http://schemas.microsoft.com/office/drawing/2014/main" id="{1D31D939-2D50-48CD-AF65-B679F31D14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2122" y="6322522"/>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591024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66AFD431-09B7-42CA-BF39-9FE5DBE537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998" cy="6858000"/>
          </a:xfrm>
          <a:prstGeom prst="rect">
            <a:avLst/>
          </a:prstGeom>
          <a:solidFill>
            <a:schemeClr val="tx2"/>
          </a:solidFill>
          <a:ln>
            <a:noFill/>
          </a:ln>
        </p:spPr>
        <p:style>
          <a:lnRef idx="2">
            <a:schemeClr val="accent1">
              <a:shade val="50000"/>
            </a:schemeClr>
          </a:lnRef>
          <a:fillRef idx="1003">
            <a:schemeClr val="lt2"/>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9711C96E-3D2D-48C8-AAB9-C1CB02D1D51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6009967" y="0"/>
            <a:ext cx="6176982" cy="6853245"/>
            <a:chOff x="2487613" y="285750"/>
            <a:chExt cx="2428876" cy="5654676"/>
          </a:xfrm>
          <a:solidFill>
            <a:schemeClr val="tx2">
              <a:lumMod val="90000"/>
            </a:schemeClr>
          </a:solidFill>
        </p:grpSpPr>
        <p:sp>
          <p:nvSpPr>
            <p:cNvPr id="11" name="Freeform 11">
              <a:extLst>
                <a:ext uri="{FF2B5EF4-FFF2-40B4-BE49-F238E27FC236}">
                  <a16:creationId xmlns:a16="http://schemas.microsoft.com/office/drawing/2014/main" id="{0D18AF42-7CD5-4754-91D4-1BE53B5D141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12" name="Freeform 12">
              <a:extLst>
                <a:ext uri="{FF2B5EF4-FFF2-40B4-BE49-F238E27FC236}">
                  <a16:creationId xmlns:a16="http://schemas.microsoft.com/office/drawing/2014/main" id="{A28C8F1A-9407-4D67-8250-D8923BC6DD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13" name="Freeform 13">
              <a:extLst>
                <a:ext uri="{FF2B5EF4-FFF2-40B4-BE49-F238E27FC236}">
                  <a16:creationId xmlns:a16="http://schemas.microsoft.com/office/drawing/2014/main" id="{5CE0A2B0-F7F1-442C-A287-CD6F729E287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14" name="Freeform 14">
              <a:extLst>
                <a:ext uri="{FF2B5EF4-FFF2-40B4-BE49-F238E27FC236}">
                  <a16:creationId xmlns:a16="http://schemas.microsoft.com/office/drawing/2014/main" id="{9E69CFA3-AE12-4EAF-A3A1-564BEEFEFA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15" name="Freeform 15">
              <a:extLst>
                <a:ext uri="{FF2B5EF4-FFF2-40B4-BE49-F238E27FC236}">
                  <a16:creationId xmlns:a16="http://schemas.microsoft.com/office/drawing/2014/main" id="{ECB64037-2AE8-4CA9-AD8E-7ACC8618FB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16" name="Freeform 16">
              <a:extLst>
                <a:ext uri="{FF2B5EF4-FFF2-40B4-BE49-F238E27FC236}">
                  <a16:creationId xmlns:a16="http://schemas.microsoft.com/office/drawing/2014/main" id="{8D319B10-EE8E-453F-A137-D7EEFA20896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17" name="Freeform 17">
              <a:extLst>
                <a:ext uri="{FF2B5EF4-FFF2-40B4-BE49-F238E27FC236}">
                  <a16:creationId xmlns:a16="http://schemas.microsoft.com/office/drawing/2014/main" id="{3283F486-509C-4A42-8EED-794A991D2F1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18" name="Freeform 18">
              <a:extLst>
                <a:ext uri="{FF2B5EF4-FFF2-40B4-BE49-F238E27FC236}">
                  <a16:creationId xmlns:a16="http://schemas.microsoft.com/office/drawing/2014/main" id="{EBBFBB12-E756-4386-9C17-CA57438389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19" name="Freeform 19">
              <a:extLst>
                <a:ext uri="{FF2B5EF4-FFF2-40B4-BE49-F238E27FC236}">
                  <a16:creationId xmlns:a16="http://schemas.microsoft.com/office/drawing/2014/main" id="{7ADD0E7E-F4A6-4B3F-8A2F-BCBFAFBA23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8014" y="468286"/>
              <a:ext cx="1768475" cy="4262464"/>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20" name="Freeform 20">
              <a:extLst>
                <a:ext uri="{FF2B5EF4-FFF2-40B4-BE49-F238E27FC236}">
                  <a16:creationId xmlns:a16="http://schemas.microsoft.com/office/drawing/2014/main" id="{C19FCFB7-5E71-4197-8EC7-2ACB6DB0288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21" name="Freeform 21">
              <a:extLst>
                <a:ext uri="{FF2B5EF4-FFF2-40B4-BE49-F238E27FC236}">
                  <a16:creationId xmlns:a16="http://schemas.microsoft.com/office/drawing/2014/main" id="{EAA533FE-4903-48DD-A921-421A9C44AFF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22" name="Freeform 22">
              <a:extLst>
                <a:ext uri="{FF2B5EF4-FFF2-40B4-BE49-F238E27FC236}">
                  <a16:creationId xmlns:a16="http://schemas.microsoft.com/office/drawing/2014/main" id="{54CC5D8E-0D6C-4021-B84E-5D6182C0E1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sp>
        <p:nvSpPr>
          <p:cNvPr id="2" name="Title 1">
            <a:extLst>
              <a:ext uri="{FF2B5EF4-FFF2-40B4-BE49-F238E27FC236}">
                <a16:creationId xmlns:a16="http://schemas.microsoft.com/office/drawing/2014/main" id="{102213EC-5A9F-5FD3-951F-81A01A28F90D}"/>
              </a:ext>
            </a:extLst>
          </p:cNvPr>
          <p:cNvSpPr>
            <a:spLocks noGrp="1"/>
          </p:cNvSpPr>
          <p:nvPr>
            <p:ph type="title"/>
          </p:nvPr>
        </p:nvSpPr>
        <p:spPr>
          <a:xfrm>
            <a:off x="7839756" y="1159566"/>
            <a:ext cx="3662939" cy="4568264"/>
          </a:xfrm>
        </p:spPr>
        <p:txBody>
          <a:bodyPr anchor="ctr">
            <a:normAutofit/>
          </a:bodyPr>
          <a:lstStyle/>
          <a:p>
            <a:r>
              <a:rPr lang="en-US">
                <a:solidFill>
                  <a:schemeClr val="bg1">
                    <a:lumMod val="95000"/>
                    <a:lumOff val="5000"/>
                  </a:schemeClr>
                </a:solidFill>
              </a:rPr>
              <a:t>Reach out to me any time</a:t>
            </a:r>
          </a:p>
        </p:txBody>
      </p:sp>
      <p:sp>
        <p:nvSpPr>
          <p:cNvPr id="24" name="Freeform 6">
            <a:extLst>
              <a:ext uri="{FF2B5EF4-FFF2-40B4-BE49-F238E27FC236}">
                <a16:creationId xmlns:a16="http://schemas.microsoft.com/office/drawing/2014/main" id="{E7D63BAB-D0DB-4F66-92F9-4D2E0A2E5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643468"/>
            <a:ext cx="7560245" cy="5571066"/>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p:spPr>
      </p:sp>
      <p:sp>
        <p:nvSpPr>
          <p:cNvPr id="3" name="Content Placeholder 2">
            <a:extLst>
              <a:ext uri="{FF2B5EF4-FFF2-40B4-BE49-F238E27FC236}">
                <a16:creationId xmlns:a16="http://schemas.microsoft.com/office/drawing/2014/main" id="{BBEDD595-4CCD-3F11-8A22-52762C85D3E7}"/>
              </a:ext>
            </a:extLst>
          </p:cNvPr>
          <p:cNvSpPr>
            <a:spLocks noGrp="1"/>
          </p:cNvSpPr>
          <p:nvPr>
            <p:ph idx="1"/>
          </p:nvPr>
        </p:nvSpPr>
        <p:spPr>
          <a:xfrm>
            <a:off x="637310" y="1286934"/>
            <a:ext cx="5292436" cy="4284134"/>
          </a:xfrm>
        </p:spPr>
        <p:txBody>
          <a:bodyPr vert="horz" lIns="91440" tIns="45720" rIns="91440" bIns="45720" rtlCol="0" anchor="ctr">
            <a:normAutofit/>
          </a:bodyPr>
          <a:lstStyle/>
          <a:p>
            <a:r>
              <a:rPr lang="en-US" sz="2500" dirty="0">
                <a:solidFill>
                  <a:srgbClr val="FFFFFF"/>
                </a:solidFill>
                <a:ea typeface="+mn-lt"/>
                <a:cs typeface="+mn-lt"/>
              </a:rPr>
              <a:t>Nancy </a:t>
            </a:r>
            <a:r>
              <a:rPr lang="en-US" sz="2500" dirty="0" err="1">
                <a:solidFill>
                  <a:srgbClr val="FFFFFF"/>
                </a:solidFill>
                <a:ea typeface="+mn-lt"/>
                <a:cs typeface="+mn-lt"/>
              </a:rPr>
              <a:t>Schertzing</a:t>
            </a:r>
            <a:r>
              <a:rPr lang="en-US" sz="2500" dirty="0">
                <a:solidFill>
                  <a:srgbClr val="FFFFFF"/>
                </a:solidFill>
                <a:ea typeface="+mn-lt"/>
                <a:cs typeface="+mn-lt"/>
              </a:rPr>
              <a:t>, MS (she/her/hers) </a:t>
            </a:r>
            <a:endParaRPr lang="en-US" sz="2500">
              <a:solidFill>
                <a:srgbClr val="FFFFFF"/>
              </a:solidFill>
            </a:endParaRPr>
          </a:p>
          <a:p>
            <a:r>
              <a:rPr lang="en-US" sz="2500" dirty="0">
                <a:solidFill>
                  <a:srgbClr val="FFFFFF"/>
                </a:solidFill>
                <a:ea typeface="+mn-lt"/>
                <a:cs typeface="+mn-lt"/>
              </a:rPr>
              <a:t>Director, Restorative Approaches in Education </a:t>
            </a:r>
            <a:endParaRPr lang="en-US" sz="2500">
              <a:solidFill>
                <a:srgbClr val="FFFFFF"/>
              </a:solidFill>
            </a:endParaRPr>
          </a:p>
          <a:p>
            <a:r>
              <a:rPr lang="en-US" sz="2500" dirty="0">
                <a:solidFill>
                  <a:srgbClr val="FFFFFF"/>
                </a:solidFill>
                <a:ea typeface="+mn-lt"/>
                <a:cs typeface="+mn-lt"/>
                <a:hlinkClick r:id="rId3"/>
              </a:rPr>
              <a:t>Center for Dispute Resolution</a:t>
            </a:r>
            <a:r>
              <a:rPr lang="en-US" sz="2500" dirty="0">
                <a:solidFill>
                  <a:srgbClr val="FFFFFF"/>
                </a:solidFill>
                <a:ea typeface="+mn-lt"/>
                <a:cs typeface="+mn-lt"/>
              </a:rPr>
              <a:t> </a:t>
            </a:r>
            <a:endParaRPr lang="en-US" sz="2500">
              <a:solidFill>
                <a:srgbClr val="FFFFFF"/>
              </a:solidFill>
            </a:endParaRPr>
          </a:p>
          <a:p>
            <a:r>
              <a:rPr lang="en-US" sz="2500" dirty="0">
                <a:solidFill>
                  <a:srgbClr val="FFFFFF"/>
                </a:solidFill>
                <a:ea typeface="+mn-lt"/>
                <a:cs typeface="+mn-lt"/>
              </a:rPr>
              <a:t>University of Maryland, Francis King Carey School of Law </a:t>
            </a:r>
            <a:endParaRPr lang="en-US" sz="2500">
              <a:solidFill>
                <a:srgbClr val="FFFFFF"/>
              </a:solidFill>
            </a:endParaRPr>
          </a:p>
          <a:p>
            <a:r>
              <a:rPr lang="en-US" sz="2500" dirty="0">
                <a:solidFill>
                  <a:srgbClr val="FFFFFF"/>
                </a:solidFill>
                <a:ea typeface="+mn-lt"/>
                <a:cs typeface="+mn-lt"/>
              </a:rPr>
              <a:t>410.706.3143 </a:t>
            </a:r>
            <a:endParaRPr lang="en-US">
              <a:solidFill>
                <a:srgbClr val="FFFFFF"/>
              </a:solidFill>
            </a:endParaRPr>
          </a:p>
        </p:txBody>
      </p:sp>
      <p:pic>
        <p:nvPicPr>
          <p:cNvPr id="23" name="Picture 2" descr="© Maryland Carey Law Center for Dispute Resolution, 2022">
            <a:extLst>
              <a:ext uri="{FF2B5EF4-FFF2-40B4-BE49-F238E27FC236}">
                <a16:creationId xmlns:a16="http://schemas.microsoft.com/office/drawing/2014/main" id="{8513EA65-8298-47B6-946D-83F8AA32B6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565" y="6298452"/>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1377121"/>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1" name="Rectangle 50">
            <a:extLst>
              <a:ext uri="{FF2B5EF4-FFF2-40B4-BE49-F238E27FC236}">
                <a16:creationId xmlns:a16="http://schemas.microsoft.com/office/drawing/2014/main" id="{35879851-1A1D-4246-AAA1-C484E85833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18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5" descr="Wildflowers in a meadow with a sunrise">
            <a:extLst>
              <a:ext uri="{FF2B5EF4-FFF2-40B4-BE49-F238E27FC236}">
                <a16:creationId xmlns:a16="http://schemas.microsoft.com/office/drawing/2014/main" id="{17CCBA0D-D926-3B8D-1319-9C40E79C08DF}"/>
              </a:ext>
            </a:extLst>
          </p:cNvPr>
          <p:cNvPicPr>
            <a:picLocks noChangeAspect="1"/>
          </p:cNvPicPr>
          <p:nvPr/>
        </p:nvPicPr>
        <p:blipFill rotWithShape="1">
          <a:blip r:embed="rId3">
            <a:alphaModFix amt="35000"/>
          </a:blip>
          <a:srcRect t="5990" b="8783"/>
          <a:stretch/>
        </p:blipFill>
        <p:spPr>
          <a:xfrm>
            <a:off x="208889" y="-114467"/>
            <a:ext cx="12192000" cy="6858000"/>
          </a:xfrm>
          <a:prstGeom prst="rect">
            <a:avLst/>
          </a:prstGeom>
        </p:spPr>
      </p:pic>
      <p:sp>
        <p:nvSpPr>
          <p:cNvPr id="2" name="Title 1">
            <a:extLst>
              <a:ext uri="{FF2B5EF4-FFF2-40B4-BE49-F238E27FC236}">
                <a16:creationId xmlns:a16="http://schemas.microsoft.com/office/drawing/2014/main" id="{EFDA0C7E-30E1-6CB7-D152-3E9FA4CA10EC}"/>
              </a:ext>
            </a:extLst>
          </p:cNvPr>
          <p:cNvSpPr>
            <a:spLocks noGrp="1"/>
          </p:cNvSpPr>
          <p:nvPr>
            <p:ph type="title"/>
          </p:nvPr>
        </p:nvSpPr>
        <p:spPr>
          <a:xfrm>
            <a:off x="452068" y="442681"/>
            <a:ext cx="8911687" cy="1280890"/>
          </a:xfrm>
        </p:spPr>
        <p:txBody>
          <a:bodyPr vert="horz" lIns="91440" tIns="45720" rIns="91440" bIns="45720" rtlCol="0">
            <a:normAutofit/>
          </a:bodyPr>
          <a:lstStyle/>
          <a:p>
            <a:pPr>
              <a:lnSpc>
                <a:spcPct val="90000"/>
              </a:lnSpc>
              <a:spcBef>
                <a:spcPts val="1000"/>
              </a:spcBef>
            </a:pPr>
            <a:r>
              <a:rPr lang="en-US" sz="2800">
                <a:solidFill>
                  <a:srgbClr val="FFFFFF"/>
                </a:solidFill>
                <a:ea typeface="+mj-lt"/>
                <a:cs typeface="+mj-lt"/>
              </a:rPr>
              <a:t>Out beyond ideas of wrongdoing and rightdoing, </a:t>
            </a:r>
            <a:br>
              <a:rPr lang="en-US" sz="2800">
                <a:solidFill>
                  <a:srgbClr val="FFFFFF"/>
                </a:solidFill>
                <a:ea typeface="+mj-lt"/>
                <a:cs typeface="+mj-lt"/>
              </a:rPr>
            </a:br>
            <a:r>
              <a:rPr lang="en-US" sz="2800">
                <a:solidFill>
                  <a:srgbClr val="FFFFFF"/>
                </a:solidFill>
                <a:ea typeface="+mj-lt"/>
                <a:cs typeface="+mj-lt"/>
              </a:rPr>
              <a:t>there is a field. </a:t>
            </a:r>
            <a:br>
              <a:rPr lang="en-US" sz="2800">
                <a:solidFill>
                  <a:srgbClr val="FFFFFF"/>
                </a:solidFill>
                <a:ea typeface="+mj-lt"/>
                <a:cs typeface="+mj-lt"/>
              </a:rPr>
            </a:br>
            <a:r>
              <a:rPr lang="en-US" sz="2800">
                <a:solidFill>
                  <a:srgbClr val="FFFFFF"/>
                </a:solidFill>
                <a:ea typeface="+mj-lt"/>
                <a:cs typeface="+mj-lt"/>
              </a:rPr>
              <a:t>I'll meet you there.</a:t>
            </a:r>
            <a:endParaRPr lang="en-US" sz="2800">
              <a:solidFill>
                <a:srgbClr val="FFFFFF"/>
              </a:solidFill>
            </a:endParaRPr>
          </a:p>
        </p:txBody>
      </p:sp>
      <p:sp>
        <p:nvSpPr>
          <p:cNvPr id="9" name="Content Placeholder 8">
            <a:extLst>
              <a:ext uri="{FF2B5EF4-FFF2-40B4-BE49-F238E27FC236}">
                <a16:creationId xmlns:a16="http://schemas.microsoft.com/office/drawing/2014/main" id="{FF348E2F-F2D1-A1F1-8B7D-323553D0336C}"/>
              </a:ext>
            </a:extLst>
          </p:cNvPr>
          <p:cNvSpPr>
            <a:spLocks noGrp="1"/>
          </p:cNvSpPr>
          <p:nvPr>
            <p:ph idx="1"/>
          </p:nvPr>
        </p:nvSpPr>
        <p:spPr>
          <a:xfrm>
            <a:off x="4294640" y="3016552"/>
            <a:ext cx="7246258" cy="2398765"/>
          </a:xfrm>
        </p:spPr>
        <p:txBody>
          <a:bodyPr vert="horz" lIns="91440" tIns="45720" rIns="91440" bIns="45720" rtlCol="0" anchor="t">
            <a:noAutofit/>
          </a:bodyPr>
          <a:lstStyle/>
          <a:p>
            <a:pPr marL="0" indent="0" algn="r">
              <a:buClr>
                <a:srgbClr val="D4D859"/>
              </a:buClr>
              <a:buNone/>
            </a:pPr>
            <a:r>
              <a:rPr lang="en-US" sz="2500" dirty="0"/>
              <a:t>When the soul lies down in that grass,</a:t>
            </a:r>
            <a:endParaRPr lang="en-US"/>
          </a:p>
          <a:p>
            <a:pPr marL="0" indent="0" algn="r">
              <a:buClr>
                <a:srgbClr val="D4D859"/>
              </a:buClr>
              <a:buNone/>
            </a:pPr>
            <a:r>
              <a:rPr lang="en-US" sz="2500" dirty="0"/>
              <a:t>The world is too full to talk about.</a:t>
            </a:r>
          </a:p>
          <a:p>
            <a:pPr marL="0" indent="0" algn="r">
              <a:buClr>
                <a:srgbClr val="D4D859"/>
              </a:buClr>
              <a:buNone/>
            </a:pPr>
            <a:r>
              <a:rPr lang="en-US" sz="2500" dirty="0"/>
              <a:t>Ideas, language, even the phrase "each other" doesn't make sense.</a:t>
            </a:r>
          </a:p>
          <a:p>
            <a:pPr marL="0" indent="0" algn="r">
              <a:buNone/>
            </a:pPr>
            <a:endParaRPr lang="en-US" sz="2500" dirty="0"/>
          </a:p>
          <a:p>
            <a:pPr marL="0" indent="0" algn="r">
              <a:buNone/>
            </a:pPr>
            <a:r>
              <a:rPr lang="en-US" sz="2000" i="1" dirty="0">
                <a:ea typeface="+mn-lt"/>
                <a:cs typeface="+mn-lt"/>
              </a:rPr>
              <a:t>13th Century Persian poet, Mevlana </a:t>
            </a:r>
            <a:r>
              <a:rPr lang="en-US" sz="2000" i="1" dirty="0" err="1">
                <a:ea typeface="+mn-lt"/>
                <a:cs typeface="+mn-lt"/>
              </a:rPr>
              <a:t>Jelaluddin</a:t>
            </a:r>
            <a:r>
              <a:rPr lang="en-US" sz="2000" i="1" dirty="0">
                <a:ea typeface="+mn-lt"/>
                <a:cs typeface="+mn-lt"/>
              </a:rPr>
              <a:t> Rumi.</a:t>
            </a:r>
            <a:endParaRPr lang="en-US" sz="2000" i="1" dirty="0"/>
          </a:p>
        </p:txBody>
      </p:sp>
      <p:pic>
        <p:nvPicPr>
          <p:cNvPr id="6" name="Picture 2" descr="© Maryland Carey Law Center for Dispute Resolution, 2022">
            <a:extLst>
              <a:ext uri="{FF2B5EF4-FFF2-40B4-BE49-F238E27FC236}">
                <a16:creationId xmlns:a16="http://schemas.microsoft.com/office/drawing/2014/main" id="{445BB990-6A3E-45C5-AB1B-181CC67DAE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8565" y="6298452"/>
            <a:ext cx="5481797" cy="3999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4600404"/>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396C849BCB624499A0BD362BD45EA0F" ma:contentTypeVersion="18" ma:contentTypeDescription="Create a new document." ma:contentTypeScope="" ma:versionID="2d8fda458c2b1986a118fff790eb0e5c">
  <xsd:schema xmlns:xsd="http://www.w3.org/2001/XMLSchema" xmlns:xs="http://www.w3.org/2001/XMLSchema" xmlns:p="http://schemas.microsoft.com/office/2006/metadata/properties" xmlns:ns1="http://schemas.microsoft.com/sharepoint/v3" xmlns:ns2="f5c596a2-3572-4075-9281-51bc5a2d8d1f" xmlns:ns3="d9d7d1d7-1e6b-4736-8167-e9aa3727f623" targetNamespace="http://schemas.microsoft.com/office/2006/metadata/properties" ma:root="true" ma:fieldsID="ffeebf77393aba191cea46eadcc36634" ns1:_="" ns2:_="" ns3:_="">
    <xsd:import namespace="http://schemas.microsoft.com/sharepoint/v3"/>
    <xsd:import namespace="f5c596a2-3572-4075-9281-51bc5a2d8d1f"/>
    <xsd:import namespace="d9d7d1d7-1e6b-4736-8167-e9aa3727f623"/>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LengthInSeconds" minOccurs="0"/>
                <xsd:element ref="ns1:_ip_UnifiedCompliancePolicyProperties" minOccurs="0"/>
                <xsd:element ref="ns1:_ip_UnifiedCompliancePolicyUIAc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1" nillable="true" ma:displayName="Unified Compliance Policy Properties" ma:hidden="true" ma:internalName="_ip_UnifiedCompliancePolicyProperties">
      <xsd:simpleType>
        <xsd:restriction base="dms:Note"/>
      </xsd:simpleType>
    </xsd:element>
    <xsd:element name="_ip_UnifiedCompliancePolicyUIAction" ma:index="22"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5c596a2-3572-4075-9281-51bc5a2d8d1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4" nillable="true" ma:taxonomy="true" ma:internalName="lcf76f155ced4ddcb4097134ff3c332f" ma:taxonomyFieldName="MediaServiceImageTags" ma:displayName="Image Tags" ma:readOnly="false" ma:fieldId="{5cf76f15-5ced-4ddc-b409-7134ff3c332f}" ma:taxonomyMulti="true" ma:sspId="9d37ae30-1c3a-40e1-94c5-05ea5a1665a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9d7d1d7-1e6b-4736-8167-e9aa3727f623"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TaxCatchAll" ma:index="25" nillable="true" ma:displayName="Taxonomy Catch All Column" ma:hidden="true" ma:list="{da3b2375-8702-4d45-94c1-ee1e46da1d2e}" ma:internalName="TaxCatchAll" ma:showField="CatchAllData" ma:web="d9d7d1d7-1e6b-4736-8167-e9aa3727f6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TaxCatchAll xmlns="d9d7d1d7-1e6b-4736-8167-e9aa3727f623" xsi:nil="true"/>
    <lcf76f155ced4ddcb4097134ff3c332f xmlns="f5c596a2-3572-4075-9281-51bc5a2d8d1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80FC00BC-EE72-456F-9525-76CC6E9414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5c596a2-3572-4075-9281-51bc5a2d8d1f"/>
    <ds:schemaRef ds:uri="d9d7d1d7-1e6b-4736-8167-e9aa3727f6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52FB95E-8958-4E01-A468-2CCE3B71BE25}">
  <ds:schemaRefs>
    <ds:schemaRef ds:uri="http://schemas.microsoft.com/sharepoint/v3/contenttype/forms"/>
  </ds:schemaRefs>
</ds:datastoreItem>
</file>

<file path=customXml/itemProps3.xml><?xml version="1.0" encoding="utf-8"?>
<ds:datastoreItem xmlns:ds="http://schemas.openxmlformats.org/officeDocument/2006/customXml" ds:itemID="{4B08BB23-BF7E-4EA8-9D39-97F65BFBCD61}">
  <ds:schemaRefs>
    <ds:schemaRef ds:uri="http://schemas.microsoft.com/office/2006/metadata/properties"/>
    <ds:schemaRef ds:uri="http://schemas.microsoft.com/office/infopath/2007/PartnerControls"/>
    <ds:schemaRef ds:uri="http://schemas.microsoft.com/sharepoint/v3"/>
    <ds:schemaRef ds:uri="d9d7d1d7-1e6b-4736-8167-e9aa3727f623"/>
    <ds:schemaRef ds:uri="f5c596a2-3572-4075-9281-51bc5a2d8d1f"/>
  </ds:schemaRefs>
</ds:datastoreItem>
</file>

<file path=docProps/app.xml><?xml version="1.0" encoding="utf-8"?>
<Properties xmlns="http://schemas.openxmlformats.org/officeDocument/2006/extended-properties" xmlns:vt="http://schemas.openxmlformats.org/officeDocument/2006/docPropsVTypes">
  <Template>Wisp</Template>
  <TotalTime>3</TotalTime>
  <Words>1137</Words>
  <Application>Microsoft Office PowerPoint</Application>
  <PresentationFormat>Widescreen</PresentationFormat>
  <Paragraphs>59</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Century Gothic</vt:lpstr>
      <vt:lpstr>Wingdings 3</vt:lpstr>
      <vt:lpstr>Wisp</vt:lpstr>
      <vt:lpstr>Expanding the  Restorative Paradigm </vt:lpstr>
      <vt:lpstr>From Rumi:</vt:lpstr>
      <vt:lpstr>How Restorative Am I?  by Marg Thorsborne</vt:lpstr>
      <vt:lpstr>Discuss with Your Colleagues</vt:lpstr>
      <vt:lpstr>Do you have your book?</vt:lpstr>
      <vt:lpstr>Reach out to me any time</vt:lpstr>
      <vt:lpstr>Out beyond ideas of wrongdoing and rightdoing,  there is a field.  I'll meet you there.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Schertzing, Nancy</cp:lastModifiedBy>
  <cp:revision>454</cp:revision>
  <dcterms:created xsi:type="dcterms:W3CDTF">2022-05-03T12:06:32Z</dcterms:created>
  <dcterms:modified xsi:type="dcterms:W3CDTF">2022-08-10T22:40:22Z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0x0101004396C849BCB624499A0BD362BD45EA0F</vt:lpwstr>
  </property>
  <property fmtid="{D5CDD505-2E9C-101B-9397-08002B2CF9AE}" pid="3" name="MediaServiceImageTags">
    <vt:lpwstr/>
  </property>
</Properties>
</file>