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328" r:id="rId3"/>
    <p:sldId id="327" r:id="rId4"/>
    <p:sldId id="260" r:id="rId5"/>
    <p:sldId id="265" r:id="rId6"/>
    <p:sldId id="325" r:id="rId7"/>
    <p:sldId id="266" r:id="rId8"/>
    <p:sldId id="259"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62E898-A209-47B4-BFF5-6CC80B03AE37}" v="12" dt="2022-08-10T22:34:26.9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ertzing, Nancy" userId="2970b522-597a-462b-a710-ecaf09241dc3" providerId="ADAL" clId="{8662E898-A209-47B4-BFF5-6CC80B03AE37}"/>
    <pc:docChg chg="addSld delSld modSld sldOrd">
      <pc:chgData name="Schertzing, Nancy" userId="2970b522-597a-462b-a710-ecaf09241dc3" providerId="ADAL" clId="{8662E898-A209-47B4-BFF5-6CC80B03AE37}" dt="2022-08-10T22:34:44.159" v="17" actId="47"/>
      <pc:docMkLst>
        <pc:docMk/>
      </pc:docMkLst>
      <pc:sldChg chg="addSp modSp">
        <pc:chgData name="Schertzing, Nancy" userId="2970b522-597a-462b-a710-ecaf09241dc3" providerId="ADAL" clId="{8662E898-A209-47B4-BFF5-6CC80B03AE37}" dt="2022-08-10T22:33:11.604" v="11"/>
        <pc:sldMkLst>
          <pc:docMk/>
          <pc:sldMk cId="4125624695" sldId="259"/>
        </pc:sldMkLst>
        <pc:picChg chg="add mod">
          <ac:chgData name="Schertzing, Nancy" userId="2970b522-597a-462b-a710-ecaf09241dc3" providerId="ADAL" clId="{8662E898-A209-47B4-BFF5-6CC80B03AE37}" dt="2022-08-10T22:33:11.604" v="11"/>
          <ac:picMkLst>
            <pc:docMk/>
            <pc:sldMk cId="4125624695" sldId="259"/>
            <ac:picMk id="8" creationId="{0FDB486F-8155-430C-B772-D174370CBAAC}"/>
          </ac:picMkLst>
        </pc:picChg>
      </pc:sldChg>
      <pc:sldChg chg="addSp modSp">
        <pc:chgData name="Schertzing, Nancy" userId="2970b522-597a-462b-a710-ecaf09241dc3" providerId="ADAL" clId="{8662E898-A209-47B4-BFF5-6CC80B03AE37}" dt="2022-08-10T22:33:25.135" v="13" actId="1076"/>
        <pc:sldMkLst>
          <pc:docMk/>
          <pc:sldMk cId="2332208913" sldId="262"/>
        </pc:sldMkLst>
        <pc:picChg chg="add mod">
          <ac:chgData name="Schertzing, Nancy" userId="2970b522-597a-462b-a710-ecaf09241dc3" providerId="ADAL" clId="{8662E898-A209-47B4-BFF5-6CC80B03AE37}" dt="2022-08-10T22:33:25.135" v="13" actId="1076"/>
          <ac:picMkLst>
            <pc:docMk/>
            <pc:sldMk cId="2332208913" sldId="262"/>
            <ac:picMk id="6" creationId="{E84980E1-0133-4FD3-90CD-59B0C67CAF80}"/>
          </ac:picMkLst>
        </pc:picChg>
      </pc:sldChg>
      <pc:sldChg chg="addSp modSp">
        <pc:chgData name="Schertzing, Nancy" userId="2970b522-597a-462b-a710-ecaf09241dc3" providerId="ADAL" clId="{8662E898-A209-47B4-BFF5-6CC80B03AE37}" dt="2022-08-10T22:33:30.656" v="14"/>
        <pc:sldMkLst>
          <pc:docMk/>
          <pc:sldMk cId="1452941688" sldId="263"/>
        </pc:sldMkLst>
        <pc:picChg chg="add mod">
          <ac:chgData name="Schertzing, Nancy" userId="2970b522-597a-462b-a710-ecaf09241dc3" providerId="ADAL" clId="{8662E898-A209-47B4-BFF5-6CC80B03AE37}" dt="2022-08-10T22:33:30.656" v="14"/>
          <ac:picMkLst>
            <pc:docMk/>
            <pc:sldMk cId="1452941688" sldId="263"/>
            <ac:picMk id="7" creationId="{464F1AA0-96C9-46EF-AC86-791C72BDEC9E}"/>
          </ac:picMkLst>
        </pc:picChg>
      </pc:sldChg>
      <pc:sldChg chg="add del">
        <pc:chgData name="Schertzing, Nancy" userId="2970b522-597a-462b-a710-ecaf09241dc3" providerId="ADAL" clId="{8662E898-A209-47B4-BFF5-6CC80B03AE37}" dt="2022-08-10T22:34:26.944" v="15"/>
        <pc:sldMkLst>
          <pc:docMk/>
          <pc:sldMk cId="3286641838" sldId="264"/>
        </pc:sldMkLst>
      </pc:sldChg>
      <pc:sldChg chg="addSp modSp">
        <pc:chgData name="Schertzing, Nancy" userId="2970b522-597a-462b-a710-ecaf09241dc3" providerId="ADAL" clId="{8662E898-A209-47B4-BFF5-6CC80B03AE37}" dt="2022-08-10T22:32:52.743" v="6"/>
        <pc:sldMkLst>
          <pc:docMk/>
          <pc:sldMk cId="375670144" sldId="265"/>
        </pc:sldMkLst>
        <pc:picChg chg="add mod">
          <ac:chgData name="Schertzing, Nancy" userId="2970b522-597a-462b-a710-ecaf09241dc3" providerId="ADAL" clId="{8662E898-A209-47B4-BFF5-6CC80B03AE37}" dt="2022-08-10T22:32:52.743" v="6"/>
          <ac:picMkLst>
            <pc:docMk/>
            <pc:sldMk cId="375670144" sldId="265"/>
            <ac:picMk id="9" creationId="{89124A3D-9354-46F1-89F5-A6FCD125A02C}"/>
          </ac:picMkLst>
        </pc:picChg>
      </pc:sldChg>
      <pc:sldChg chg="addSp modSp">
        <pc:chgData name="Schertzing, Nancy" userId="2970b522-597a-462b-a710-ecaf09241dc3" providerId="ADAL" clId="{8662E898-A209-47B4-BFF5-6CC80B03AE37}" dt="2022-08-10T22:33:07.766" v="10"/>
        <pc:sldMkLst>
          <pc:docMk/>
          <pc:sldMk cId="3042590209" sldId="266"/>
        </pc:sldMkLst>
        <pc:picChg chg="add mod">
          <ac:chgData name="Schertzing, Nancy" userId="2970b522-597a-462b-a710-ecaf09241dc3" providerId="ADAL" clId="{8662E898-A209-47B4-BFF5-6CC80B03AE37}" dt="2022-08-10T22:33:07.766" v="10"/>
          <ac:picMkLst>
            <pc:docMk/>
            <pc:sldMk cId="3042590209" sldId="266"/>
            <ac:picMk id="4" creationId="{D8B067FF-AEAA-4EBF-B736-FFA28DA04530}"/>
          </ac:picMkLst>
        </pc:picChg>
      </pc:sldChg>
      <pc:sldChg chg="addSp modSp">
        <pc:chgData name="Schertzing, Nancy" userId="2970b522-597a-462b-a710-ecaf09241dc3" providerId="ADAL" clId="{8662E898-A209-47B4-BFF5-6CC80B03AE37}" dt="2022-08-10T22:33:02.629" v="9"/>
        <pc:sldMkLst>
          <pc:docMk/>
          <pc:sldMk cId="2470000924" sldId="325"/>
        </pc:sldMkLst>
        <pc:spChg chg="mod">
          <ac:chgData name="Schertzing, Nancy" userId="2970b522-597a-462b-a710-ecaf09241dc3" providerId="ADAL" clId="{8662E898-A209-47B4-BFF5-6CC80B03AE37}" dt="2022-08-10T22:32:58.821" v="8" actId="20577"/>
          <ac:spMkLst>
            <pc:docMk/>
            <pc:sldMk cId="2470000924" sldId="325"/>
            <ac:spMk id="3" creationId="{12A63C47-6A24-4FEB-88EC-5C7F6C3CEE52}"/>
          </ac:spMkLst>
        </pc:spChg>
        <pc:picChg chg="add mod">
          <ac:chgData name="Schertzing, Nancy" userId="2970b522-597a-462b-a710-ecaf09241dc3" providerId="ADAL" clId="{8662E898-A209-47B4-BFF5-6CC80B03AE37}" dt="2022-08-10T22:33:02.629" v="9"/>
          <ac:picMkLst>
            <pc:docMk/>
            <pc:sldMk cId="2470000924" sldId="325"/>
            <ac:picMk id="4" creationId="{DA852835-A41E-4FCF-972C-15FA8AD5586D}"/>
          </ac:picMkLst>
        </pc:picChg>
      </pc:sldChg>
      <pc:sldChg chg="add del">
        <pc:chgData name="Schertzing, Nancy" userId="2970b522-597a-462b-a710-ecaf09241dc3" providerId="ADAL" clId="{8662E898-A209-47B4-BFF5-6CC80B03AE37}" dt="2022-08-10T22:34:44.159" v="17" actId="47"/>
        <pc:sldMkLst>
          <pc:docMk/>
          <pc:sldMk cId="3190085963" sldId="326"/>
        </pc:sldMkLst>
      </pc:sldChg>
      <pc:sldChg chg="addSp modSp">
        <pc:chgData name="Schertzing, Nancy" userId="2970b522-597a-462b-a710-ecaf09241dc3" providerId="ADAL" clId="{8662E898-A209-47B4-BFF5-6CC80B03AE37}" dt="2022-08-10T22:32:46.477" v="5"/>
        <pc:sldMkLst>
          <pc:docMk/>
          <pc:sldMk cId="1667390216" sldId="327"/>
        </pc:sldMkLst>
        <pc:picChg chg="add mod">
          <ac:chgData name="Schertzing, Nancy" userId="2970b522-597a-462b-a710-ecaf09241dc3" providerId="ADAL" clId="{8662E898-A209-47B4-BFF5-6CC80B03AE37}" dt="2022-08-10T22:32:46.477" v="5"/>
          <ac:picMkLst>
            <pc:docMk/>
            <pc:sldMk cId="1667390216" sldId="327"/>
            <ac:picMk id="4" creationId="{267262C5-AABE-4A1D-BD3D-C8D17351B915}"/>
          </ac:picMkLst>
        </pc:picChg>
      </pc:sldChg>
      <pc:sldChg chg="addSp modSp">
        <pc:chgData name="Schertzing, Nancy" userId="2970b522-597a-462b-a710-ecaf09241dc3" providerId="ADAL" clId="{8662E898-A209-47B4-BFF5-6CC80B03AE37}" dt="2022-08-10T22:32:42.212" v="4"/>
        <pc:sldMkLst>
          <pc:docMk/>
          <pc:sldMk cId="3876527151" sldId="328"/>
        </pc:sldMkLst>
        <pc:picChg chg="add mod">
          <ac:chgData name="Schertzing, Nancy" userId="2970b522-597a-462b-a710-ecaf09241dc3" providerId="ADAL" clId="{8662E898-A209-47B4-BFF5-6CC80B03AE37}" dt="2022-08-10T22:32:42.212" v="4"/>
          <ac:picMkLst>
            <pc:docMk/>
            <pc:sldMk cId="3876527151" sldId="328"/>
            <ac:picMk id="4" creationId="{9DD4DD44-FC77-4250-B2EE-55E76B3A68D0}"/>
          </ac:picMkLst>
        </pc:picChg>
      </pc:sldChg>
      <pc:sldChg chg="del">
        <pc:chgData name="Schertzing, Nancy" userId="2970b522-597a-462b-a710-ecaf09241dc3" providerId="ADAL" clId="{8662E898-A209-47B4-BFF5-6CC80B03AE37}" dt="2022-08-10T22:11:29.968" v="0" actId="2696"/>
        <pc:sldMkLst>
          <pc:docMk/>
          <pc:sldMk cId="1430566429" sldId="329"/>
        </pc:sldMkLst>
      </pc:sldChg>
      <pc:sldChg chg="new del ord">
        <pc:chgData name="Schertzing, Nancy" userId="2970b522-597a-462b-a710-ecaf09241dc3" providerId="ADAL" clId="{8662E898-A209-47B4-BFF5-6CC80B03AE37}" dt="2022-08-10T22:34:30.868" v="16" actId="47"/>
        <pc:sldMkLst>
          <pc:docMk/>
          <pc:sldMk cId="4212134490"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4701B4-4CD9-46DF-A773-16CD9BFB7A59}" type="datetimeFigureOut">
              <a:rPr lang="en-US" smtClean="0"/>
              <a:t>8/10/2022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2ED458-3A61-4953-AC46-37EC1FC91D2D}" type="slidenum">
              <a:rPr lang="en-US" smtClean="0"/>
              <a:t>‹#›</a:t>
            </a:fld>
            <a:endParaRPr lang="en-US"/>
          </a:p>
        </p:txBody>
      </p:sp>
    </p:spTree>
    <p:extLst>
      <p:ext uri="{BB962C8B-B14F-4D97-AF65-F5344CB8AC3E}">
        <p14:creationId xmlns:p14="http://schemas.microsoft.com/office/powerpoint/2010/main" val="2056691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youtube.com/watch?v=gJJxbn1VjYo"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Jack_and_the_Beanstalk#cite_note-1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n.wikipedia.org/wiki/Jack_and_the_Beanstalk#cite_note-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C0D42F3-CDD5-4B19-B3DB-7C5223465AF0}" type="slidenum">
              <a:rPr lang="en-US" smtClean="0"/>
              <a:t>1</a:t>
            </a:fld>
            <a:endParaRPr lang="en-US" dirty="0"/>
          </a:p>
        </p:txBody>
      </p:sp>
    </p:spTree>
    <p:extLst>
      <p:ext uri="{BB962C8B-B14F-4D97-AF65-F5344CB8AC3E}">
        <p14:creationId xmlns:p14="http://schemas.microsoft.com/office/powerpoint/2010/main" val="1028898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go into your small groups, think about which character you want to “be” for the case study. You will think about the story’s events from your character’s perspective. Then in your group, answer the three defining questions (we will put them in Chat so you can see them) taking them one at a time as you would in circle. If you have time after everyone has shared their answer to each of the three questions, talk about any insights you gained by seeing this story from each character’s different perspective.</a:t>
            </a:r>
          </a:p>
        </p:txBody>
      </p:sp>
      <p:sp>
        <p:nvSpPr>
          <p:cNvPr id="4" name="Slide Number Placeholder 3"/>
          <p:cNvSpPr>
            <a:spLocks noGrp="1"/>
          </p:cNvSpPr>
          <p:nvPr>
            <p:ph type="sldNum" sz="quarter" idx="5"/>
          </p:nvPr>
        </p:nvSpPr>
        <p:spPr/>
        <p:txBody>
          <a:bodyPr/>
          <a:lstStyle/>
          <a:p>
            <a:fld id="{DC0D42F3-CDD5-4B19-B3DB-7C5223465AF0}" type="slidenum">
              <a:rPr lang="en-US" smtClean="0"/>
              <a:t>10</a:t>
            </a:fld>
            <a:endParaRPr lang="en-US" dirty="0"/>
          </a:p>
        </p:txBody>
      </p:sp>
    </p:spTree>
    <p:extLst>
      <p:ext uri="{BB962C8B-B14F-4D97-AF65-F5344CB8AC3E}">
        <p14:creationId xmlns:p14="http://schemas.microsoft.com/office/powerpoint/2010/main" val="702993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your answer.</a:t>
            </a:r>
          </a:p>
          <a:p>
            <a:r>
              <a:rPr lang="en-US" dirty="0"/>
              <a:t>Hopefully this gave you a taste of how different perspectives can help us develop a fuller picture of situations that we might assume we understand. Often in my restorative practice, when people are respected, heard, and given the chance, they opt to make things right—sometimes before situations rise to disciplinary offenses. The RA Collaborative is working to help more Marylanders make that paradigm shift toward restorative approaches in schools and across learning communities.</a:t>
            </a:r>
          </a:p>
        </p:txBody>
      </p:sp>
      <p:sp>
        <p:nvSpPr>
          <p:cNvPr id="4" name="Slide Number Placeholder 3"/>
          <p:cNvSpPr>
            <a:spLocks noGrp="1"/>
          </p:cNvSpPr>
          <p:nvPr>
            <p:ph type="sldNum" sz="quarter" idx="5"/>
          </p:nvPr>
        </p:nvSpPr>
        <p:spPr/>
        <p:txBody>
          <a:bodyPr/>
          <a:lstStyle/>
          <a:p>
            <a:fld id="{DC0D42F3-CDD5-4B19-B3DB-7C5223465AF0}" type="slidenum">
              <a:rPr lang="en-US" smtClean="0"/>
              <a:t>11</a:t>
            </a:fld>
            <a:endParaRPr lang="en-US" dirty="0"/>
          </a:p>
        </p:txBody>
      </p:sp>
    </p:spTree>
    <p:extLst>
      <p:ext uri="{BB962C8B-B14F-4D97-AF65-F5344CB8AC3E}">
        <p14:creationId xmlns:p14="http://schemas.microsoft.com/office/powerpoint/2010/main" val="308934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C0D42F3-CDD5-4B19-B3DB-7C5223465AF0}" type="slidenum">
              <a:rPr lang="en-US" smtClean="0"/>
              <a:t>2</a:t>
            </a:fld>
            <a:endParaRPr lang="en-US" dirty="0"/>
          </a:p>
        </p:txBody>
      </p:sp>
    </p:spTree>
    <p:extLst>
      <p:ext uri="{BB962C8B-B14F-4D97-AF65-F5344CB8AC3E}">
        <p14:creationId xmlns:p14="http://schemas.microsoft.com/office/powerpoint/2010/main" val="145342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 to offer some of the basics of the restorative philosophy so we all have a shared understanding and language for the case study we will engage in shortly. The video on the next slide offers and elegant and effective overview.</a:t>
            </a:r>
          </a:p>
        </p:txBody>
      </p:sp>
      <p:sp>
        <p:nvSpPr>
          <p:cNvPr id="4" name="Slide Number Placeholder 3"/>
          <p:cNvSpPr>
            <a:spLocks noGrp="1"/>
          </p:cNvSpPr>
          <p:nvPr>
            <p:ph type="sldNum" sz="quarter" idx="5"/>
          </p:nvPr>
        </p:nvSpPr>
        <p:spPr/>
        <p:txBody>
          <a:bodyPr/>
          <a:lstStyle/>
          <a:p>
            <a:fld id="{DC0D42F3-CDD5-4B19-B3DB-7C5223465AF0}" type="slidenum">
              <a:rPr lang="en-US" smtClean="0"/>
              <a:t>3</a:t>
            </a:fld>
            <a:endParaRPr lang="en-US" dirty="0"/>
          </a:p>
        </p:txBody>
      </p:sp>
    </p:spTree>
    <p:extLst>
      <p:ext uri="{BB962C8B-B14F-4D97-AF65-F5344CB8AC3E}">
        <p14:creationId xmlns:p14="http://schemas.microsoft.com/office/powerpoint/2010/main" val="199240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hlinkClick r:id="rId3"/>
              </a:rPr>
              <a:t>https://www.youtube.com/watch?v=gJJxbn1VjYo</a:t>
            </a:r>
            <a:endParaRPr lang="en-US" dirty="0"/>
          </a:p>
          <a:p>
            <a:endParaRPr lang="en-US" dirty="0"/>
          </a:p>
        </p:txBody>
      </p:sp>
      <p:sp>
        <p:nvSpPr>
          <p:cNvPr id="4" name="Slide Number Placeholder 3"/>
          <p:cNvSpPr>
            <a:spLocks noGrp="1"/>
          </p:cNvSpPr>
          <p:nvPr>
            <p:ph type="sldNum" sz="quarter" idx="5"/>
          </p:nvPr>
        </p:nvSpPr>
        <p:spPr/>
        <p:txBody>
          <a:bodyPr/>
          <a:lstStyle/>
          <a:p>
            <a:fld id="{17D6AF0B-ECFF-49DD-B0D5-264E25DAB852}" type="slidenum">
              <a:rPr lang="en-US" smtClean="0"/>
              <a:t>4</a:t>
            </a:fld>
            <a:endParaRPr lang="en-US"/>
          </a:p>
        </p:txBody>
      </p:sp>
    </p:spTree>
    <p:extLst>
      <p:ext uri="{BB962C8B-B14F-4D97-AF65-F5344CB8AC3E}">
        <p14:creationId xmlns:p14="http://schemas.microsoft.com/office/powerpoint/2010/main" val="3985275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discipline: wrong-doer goes before an authority figure who asks three basic questions: </a:t>
            </a:r>
          </a:p>
          <a:p>
            <a:r>
              <a:rPr lang="en-US" dirty="0"/>
              <a:t>1. What </a:t>
            </a:r>
            <a:r>
              <a:rPr lang="en-US" b="1" dirty="0"/>
              <a:t>Rule </a:t>
            </a:r>
            <a:r>
              <a:rPr lang="en-US" dirty="0"/>
              <a:t>was broken  2. Who broke it?  3. What is the </a:t>
            </a:r>
            <a:r>
              <a:rPr lang="en-US" b="1" dirty="0"/>
              <a:t>consequence for breaking that rule</a:t>
            </a:r>
            <a:r>
              <a:rPr lang="en-US" dirty="0"/>
              <a:t>? Usually the authority figure (principal or judge) looks at the </a:t>
            </a:r>
            <a:r>
              <a:rPr lang="en-US" b="1" dirty="0"/>
              <a:t>discipline rubric or sentencing guidelines </a:t>
            </a:r>
            <a:r>
              <a:rPr lang="en-US" dirty="0"/>
              <a:t>for the answer. Very often, the guidelines demand </a:t>
            </a:r>
            <a:r>
              <a:rPr lang="en-US" b="1" dirty="0"/>
              <a:t>some sort of punishment </a:t>
            </a:r>
            <a:r>
              <a:rPr lang="en-US" dirty="0"/>
              <a:t>such as </a:t>
            </a:r>
            <a:r>
              <a:rPr lang="en-US" b="1" dirty="0"/>
              <a:t>removal from their community</a:t>
            </a:r>
            <a:r>
              <a:rPr lang="en-US" dirty="0"/>
              <a:t>—suspension, expulsion, incarceration. “You do the crime; you do the time.”</a:t>
            </a:r>
          </a:p>
          <a:p>
            <a:r>
              <a:rPr lang="en-US" dirty="0"/>
              <a:t>Restorative justice comes at the exact same situation from a different angle. Instead of an authority figure imposing “justice” restorative discipline engages the person who caused harm with those affected by the incident of harm. Together</a:t>
            </a:r>
            <a:r>
              <a:rPr lang="en-US"/>
              <a:t>, all those affected explore </a:t>
            </a:r>
            <a:r>
              <a:rPr lang="en-US" dirty="0"/>
              <a:t>three different questions:</a:t>
            </a:r>
          </a:p>
          <a:p>
            <a:pPr marL="232943" indent="-232943">
              <a:buAutoNum type="arabicPeriod"/>
            </a:pPr>
            <a:r>
              <a:rPr lang="en-US" b="1" dirty="0"/>
              <a:t>Who was harmed</a:t>
            </a:r>
            <a:r>
              <a:rPr lang="en-US" dirty="0"/>
              <a:t>?  2. </a:t>
            </a:r>
            <a:r>
              <a:rPr lang="en-US" b="1" dirty="0"/>
              <a:t>What are their needs </a:t>
            </a:r>
            <a:r>
              <a:rPr lang="en-US" dirty="0"/>
              <a:t>relating to the incident?  3. </a:t>
            </a:r>
            <a:r>
              <a:rPr lang="en-US" b="1" dirty="0"/>
              <a:t>Who has an obligation to address those needs</a:t>
            </a:r>
            <a:r>
              <a:rPr lang="en-US" dirty="0"/>
              <a:t>? Restorative philosophy defines accountability as healing the harm, keeping everyone in community and empowering, expecting and supporting them to do the hard work of healing.</a:t>
            </a:r>
          </a:p>
          <a:p>
            <a:pPr marL="232943" indent="-232943">
              <a:buAutoNum type="arabicPeriod"/>
            </a:pPr>
            <a:r>
              <a:rPr lang="en-US" dirty="0"/>
              <a:t>The key point you must remember: </a:t>
            </a:r>
            <a:r>
              <a:rPr lang="en-US" b="1" dirty="0"/>
              <a:t>Traditional discipline focuses on Rules and Punishment</a:t>
            </a:r>
            <a:r>
              <a:rPr lang="en-US" dirty="0"/>
              <a:t>, while </a:t>
            </a:r>
            <a:r>
              <a:rPr lang="en-US" b="1" dirty="0"/>
              <a:t>restorative discipline focuses on Harm and Healing.</a:t>
            </a:r>
          </a:p>
        </p:txBody>
      </p:sp>
      <p:sp>
        <p:nvSpPr>
          <p:cNvPr id="4" name="Slide Number Placeholder 3"/>
          <p:cNvSpPr>
            <a:spLocks noGrp="1"/>
          </p:cNvSpPr>
          <p:nvPr>
            <p:ph type="sldNum" sz="quarter" idx="5"/>
          </p:nvPr>
        </p:nvSpPr>
        <p:spPr/>
        <p:txBody>
          <a:bodyPr/>
          <a:lstStyle/>
          <a:p>
            <a:fld id="{17D6AF0B-ECFF-49DD-B0D5-264E25DAB852}" type="slidenum">
              <a:rPr lang="en-US" smtClean="0"/>
              <a:t>5</a:t>
            </a:fld>
            <a:endParaRPr lang="en-US"/>
          </a:p>
        </p:txBody>
      </p:sp>
    </p:spTree>
    <p:extLst>
      <p:ext uri="{BB962C8B-B14F-4D97-AF65-F5344CB8AC3E}">
        <p14:creationId xmlns:p14="http://schemas.microsoft.com/office/powerpoint/2010/main" val="15797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restorative discipline intervention, affected parties sit together in circle with a facilitator who guides them in exploring a number of questions. Tin this cursory explanation of a restorative process, I am just offering the three questions that define the stages of a restorative circle. Your practitioners will surely ask more as they need to.</a:t>
            </a:r>
          </a:p>
          <a:p>
            <a:r>
              <a:rPr lang="en-US" dirty="0"/>
              <a:t>NAN READ QUESTIONS</a:t>
            </a:r>
          </a:p>
          <a:p>
            <a:r>
              <a:rPr lang="en-US" dirty="0"/>
              <a:t>There are MANY other important elements of restorative interventions, but this cursory explanation is designed to help you see how restorative interventions differ from traditional discipline. It really is a different paradigm based in ancient practices humans evolved with and its practices, such as circle, have been shared by elders from.</a:t>
            </a:r>
            <a:r>
              <a:rPr lang="en-US" b="1" dirty="0"/>
              <a:t> American Indian and First Nations peoples. </a:t>
            </a:r>
            <a:r>
              <a:rPr lang="en-US" b="0" dirty="0"/>
              <a:t>It is a </a:t>
            </a:r>
            <a:r>
              <a:rPr lang="en-US" b="1" dirty="0"/>
              <a:t>Different approach to discipline, not New</a:t>
            </a:r>
            <a:r>
              <a:rPr lang="en-US" dirty="0"/>
              <a:t>.</a:t>
            </a:r>
          </a:p>
        </p:txBody>
      </p:sp>
      <p:sp>
        <p:nvSpPr>
          <p:cNvPr id="4" name="Slide Number Placeholder 3"/>
          <p:cNvSpPr>
            <a:spLocks noGrp="1"/>
          </p:cNvSpPr>
          <p:nvPr>
            <p:ph type="sldNum" sz="quarter" idx="5"/>
          </p:nvPr>
        </p:nvSpPr>
        <p:spPr/>
        <p:txBody>
          <a:bodyPr/>
          <a:lstStyle/>
          <a:p>
            <a:fld id="{E05ECEA5-6320-4BCD-8DC0-057DBF4B6F8C}" type="slidenum">
              <a:rPr lang="en-US" smtClean="0"/>
              <a:t>6</a:t>
            </a:fld>
            <a:endParaRPr lang="en-US"/>
          </a:p>
        </p:txBody>
      </p:sp>
    </p:spTree>
    <p:extLst>
      <p:ext uri="{BB962C8B-B14F-4D97-AF65-F5344CB8AC3E}">
        <p14:creationId xmlns:p14="http://schemas.microsoft.com/office/powerpoint/2010/main" val="1863891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defTabSz="966280" fontAlgn="base">
              <a:spcBef>
                <a:spcPct val="0"/>
              </a:spcBef>
              <a:spcAft>
                <a:spcPct val="0"/>
              </a:spcAft>
              <a:defRPr/>
            </a:pPr>
            <a:r>
              <a:rPr lang="en-US" dirty="0"/>
              <a:t>This quote from the Grandfather of the current Restorative movement, Howard </a:t>
            </a:r>
            <a:r>
              <a:rPr lang="en-US" dirty="0" err="1"/>
              <a:t>Zehr’s</a:t>
            </a:r>
            <a:r>
              <a:rPr lang="en-US" dirty="0"/>
              <a:t> </a:t>
            </a:r>
            <a:r>
              <a:rPr lang="en-US" i="1" dirty="0"/>
              <a:t>The Little Book of Restorative Justice </a:t>
            </a:r>
            <a:r>
              <a:rPr lang="en-US" i="0" dirty="0"/>
              <a:t>underscores the truth that r</a:t>
            </a:r>
            <a:r>
              <a:rPr lang="en-US" dirty="0"/>
              <a:t>estorative interventions are based on a fundamental respect for the </a:t>
            </a:r>
            <a:r>
              <a:rPr lang="en-US" b="1" dirty="0"/>
              <a:t>human dignity </a:t>
            </a:r>
            <a:r>
              <a:rPr lang="en-US" dirty="0"/>
              <a:t>of every person.</a:t>
            </a:r>
          </a:p>
          <a:p>
            <a:pPr defTabSz="966280" fontAlgn="base">
              <a:spcBef>
                <a:spcPct val="0"/>
              </a:spcBef>
              <a:spcAft>
                <a:spcPct val="0"/>
              </a:spcAft>
              <a:defRPr/>
            </a:pPr>
            <a:r>
              <a:rPr lang="en-US" dirty="0"/>
              <a:t>It can be difficult to feel respect for someone who has hurt another person or yelled at us. But </a:t>
            </a:r>
            <a:r>
              <a:rPr lang="en-US" dirty="0" err="1"/>
              <a:t>Zehr’s</a:t>
            </a:r>
            <a:r>
              <a:rPr lang="en-US" dirty="0"/>
              <a:t>  message  is essential to the process because if we want to motivate someone to heal the harm they’ve caused or work to make things right, we MUST show equal respect for everyone.</a:t>
            </a:r>
          </a:p>
          <a:p>
            <a:pPr defTabSz="966280" fontAlgn="base">
              <a:spcBef>
                <a:spcPct val="0"/>
              </a:spcBef>
              <a:spcAft>
                <a:spcPct val="0"/>
              </a:spcAft>
              <a:defRPr/>
            </a:pPr>
            <a:r>
              <a:rPr lang="en-US" dirty="0"/>
              <a:t>If you treat anyone disrespectfully, you may close the door on some parties’ participation.</a:t>
            </a:r>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51DC36-EE64-4C5E-95ED-5190D43060B3}" type="slidenum">
              <a:rPr lang="en-US"/>
              <a:pPr fontAlgn="base">
                <a:spcBef>
                  <a:spcPct val="0"/>
                </a:spcBef>
                <a:spcAft>
                  <a:spcPct val="0"/>
                </a:spcAft>
              </a:pPr>
              <a:t>7</a:t>
            </a:fld>
            <a:endParaRPr lang="en-US"/>
          </a:p>
        </p:txBody>
      </p:sp>
      <p:sp>
        <p:nvSpPr>
          <p:cNvPr id="2" name="Header Placeholder 1"/>
          <p:cNvSpPr>
            <a:spLocks noGrp="1"/>
          </p:cNvSpPr>
          <p:nvPr>
            <p:ph type="hdr" sz="quarter" idx="10"/>
          </p:nvPr>
        </p:nvSpPr>
        <p:spPr/>
        <p:txBody>
          <a:bodyPr/>
          <a:lstStyle/>
          <a:p>
            <a:r>
              <a:rPr lang="en-US"/>
              <a:t>Restorative Justice 101</a:t>
            </a:r>
          </a:p>
        </p:txBody>
      </p:sp>
    </p:spTree>
    <p:extLst>
      <p:ext uri="{BB962C8B-B14F-4D97-AF65-F5344CB8AC3E}">
        <p14:creationId xmlns:p14="http://schemas.microsoft.com/office/powerpoint/2010/main" val="215217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you to apply what you’ve just learned! I will read this abbreviated (Wikipedia) version of the famous fairy tale, then you will go into small groups to unpack the story as a case study. As I read, please decide whose perspective you would like to take of the six characters mentioned. In your small group, you will answer the three restorative questions FROM YOUR CHARACTER’S PERSPECTIVE. </a:t>
            </a:r>
          </a:p>
        </p:txBody>
      </p:sp>
      <p:sp>
        <p:nvSpPr>
          <p:cNvPr id="4" name="Slide Number Placeholder 3"/>
          <p:cNvSpPr>
            <a:spLocks noGrp="1"/>
          </p:cNvSpPr>
          <p:nvPr>
            <p:ph type="sldNum" sz="quarter" idx="5"/>
          </p:nvPr>
        </p:nvSpPr>
        <p:spPr/>
        <p:txBody>
          <a:bodyPr/>
          <a:lstStyle/>
          <a:p>
            <a:fld id="{DC0D42F3-CDD5-4B19-B3DB-7C5223465AF0}" type="slidenum">
              <a:rPr lang="en-US" smtClean="0"/>
              <a:t>8</a:t>
            </a:fld>
            <a:endParaRPr lang="en-US" dirty="0"/>
          </a:p>
        </p:txBody>
      </p:sp>
    </p:spTree>
    <p:extLst>
      <p:ext uri="{BB962C8B-B14F-4D97-AF65-F5344CB8AC3E}">
        <p14:creationId xmlns:p14="http://schemas.microsoft.com/office/powerpoint/2010/main" val="2359397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Also in Wikipedia: </a:t>
            </a:r>
            <a:r>
              <a:rPr lang="en-US" b="0" i="1" dirty="0">
                <a:solidFill>
                  <a:srgbClr val="202122"/>
                </a:solidFill>
                <a:effectLst/>
                <a:latin typeface="Arial" panose="020B0604020202020204" pitchFamily="34" charset="0"/>
              </a:rPr>
              <a:t>The original story portrays a "hero" gaining the sympathy of a man's wife, hiding in his house, robbing him, and finally killing him. In </a:t>
            </a:r>
            <a:r>
              <a:rPr lang="en-US" b="0" i="1" dirty="0" err="1">
                <a:solidFill>
                  <a:srgbClr val="202122"/>
                </a:solidFill>
                <a:effectLst/>
                <a:latin typeface="Arial" panose="020B0604020202020204" pitchFamily="34" charset="0"/>
              </a:rPr>
              <a:t>Tabart's</a:t>
            </a:r>
            <a:r>
              <a:rPr lang="en-US" b="0" i="1" dirty="0">
                <a:solidFill>
                  <a:srgbClr val="202122"/>
                </a:solidFill>
                <a:effectLst/>
                <a:latin typeface="Arial" panose="020B0604020202020204" pitchFamily="34" charset="0"/>
              </a:rPr>
              <a:t> moralized version, a fairy woman explains to Jack that the giant had robbed and murdered his father justifying Jack's actions as retribution</a:t>
            </a:r>
            <a:r>
              <a:rPr lang="en-US" b="0" i="1" u="none" strike="noStrike" baseline="30000" dirty="0">
                <a:solidFill>
                  <a:srgbClr val="0645AD"/>
                </a:solidFill>
                <a:effectLst/>
                <a:latin typeface="Arial" panose="020B0604020202020204" pitchFamily="34" charset="0"/>
                <a:hlinkClick r:id="rId3"/>
              </a:rPr>
              <a:t>[17]</a:t>
            </a:r>
            <a:r>
              <a:rPr lang="en-US" b="0" i="1" dirty="0">
                <a:solidFill>
                  <a:srgbClr val="202122"/>
                </a:solidFill>
                <a:effectLst/>
                <a:latin typeface="Arial" panose="020B0604020202020204" pitchFamily="34" charset="0"/>
              </a:rPr>
              <a:t>  . . .</a:t>
            </a:r>
          </a:p>
          <a:p>
            <a:pPr algn="l"/>
            <a:r>
              <a:rPr lang="en-US" b="0" i="1" dirty="0">
                <a:solidFill>
                  <a:srgbClr val="202122"/>
                </a:solidFill>
                <a:effectLst/>
                <a:latin typeface="Arial" panose="020B0604020202020204" pitchFamily="34" charset="0"/>
              </a:rPr>
              <a:t>Jacobs gave no justification because there was none in the version he had heard as a child.</a:t>
            </a:r>
            <a:r>
              <a:rPr lang="en-US" b="0" i="1" u="none" strike="noStrike" baseline="30000" dirty="0">
                <a:solidFill>
                  <a:srgbClr val="0645AD"/>
                </a:solidFill>
                <a:effectLst/>
                <a:latin typeface="Arial" panose="020B0604020202020204" pitchFamily="34" charset="0"/>
                <a:hlinkClick r:id="rId4"/>
              </a:rPr>
              <a:t>[18]</a:t>
            </a:r>
            <a:endParaRPr lang="en-US" b="0" i="1" dirty="0">
              <a:solidFill>
                <a:srgbClr val="2021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DC0D42F3-CDD5-4B19-B3DB-7C5223465AF0}" type="slidenum">
              <a:rPr lang="en-US" smtClean="0"/>
              <a:t>9</a:t>
            </a:fld>
            <a:endParaRPr lang="en-US" dirty="0"/>
          </a:p>
        </p:txBody>
      </p:sp>
    </p:spTree>
    <p:extLst>
      <p:ext uri="{BB962C8B-B14F-4D97-AF65-F5344CB8AC3E}">
        <p14:creationId xmlns:p14="http://schemas.microsoft.com/office/powerpoint/2010/main" val="3318785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BDE4-ED6E-474A-B5B6-100B6F84650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F9D8C4-63E3-4B45-9605-18EF1D6B43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705A68-F8BE-4074-B3AC-FCF892FE48B4}"/>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5" name="Footer Placeholder 4">
            <a:extLst>
              <a:ext uri="{FF2B5EF4-FFF2-40B4-BE49-F238E27FC236}">
                <a16:creationId xmlns:a16="http://schemas.microsoft.com/office/drawing/2014/main" id="{BDBE40EC-22AC-4820-802D-BE78062303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FD008D-F135-400A-9862-402717984C4C}"/>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517808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44EFA-38F8-4064-BF46-89F80D8F941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8C07A5-C134-4C39-9F65-39C13D3DE9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A6861-5744-4BBA-963E-D287573467FA}"/>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5" name="Footer Placeholder 4">
            <a:extLst>
              <a:ext uri="{FF2B5EF4-FFF2-40B4-BE49-F238E27FC236}">
                <a16:creationId xmlns:a16="http://schemas.microsoft.com/office/drawing/2014/main" id="{56A32855-DF33-4DEF-873D-C3B01B2C8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07D164-E0CA-4172-B8C1-084665163D2F}"/>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2327937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7CBB1B-1FFA-4A1F-A407-300B642582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EC3119-8FC6-473F-803C-069EFF868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30ACEF-FF87-4646-8872-7FF4EB423AE4}"/>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5" name="Footer Placeholder 4">
            <a:extLst>
              <a:ext uri="{FF2B5EF4-FFF2-40B4-BE49-F238E27FC236}">
                <a16:creationId xmlns:a16="http://schemas.microsoft.com/office/drawing/2014/main" id="{B6F98894-3FB9-40F0-9DB8-0F04840D74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F82D1F-9D57-427E-BF74-3C9D5D7BD984}"/>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22551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BB95E-BF63-4F62-AB28-187A772ED2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AD95B1-0446-4C50-9B9F-881150F86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D1E336-444E-43A1-8669-85EF4033AEC3}"/>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5" name="Footer Placeholder 4">
            <a:extLst>
              <a:ext uri="{FF2B5EF4-FFF2-40B4-BE49-F238E27FC236}">
                <a16:creationId xmlns:a16="http://schemas.microsoft.com/office/drawing/2014/main" id="{7540B781-3924-4424-A4C2-5E646C6509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13D3B-48CD-4C10-B75C-541D307E782A}"/>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189760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7B27A-985D-4BFC-A29B-2D49A134C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3C02FE-E470-4F14-8526-39B855D411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33BEEC-66E4-4794-A3C6-194777507365}"/>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5" name="Footer Placeholder 4">
            <a:extLst>
              <a:ext uri="{FF2B5EF4-FFF2-40B4-BE49-F238E27FC236}">
                <a16:creationId xmlns:a16="http://schemas.microsoft.com/office/drawing/2014/main" id="{3B4BA6DF-F5E5-4863-B473-773E658324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74D8C-8F81-4CB9-8D2D-BBB06D2A0573}"/>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1158737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8C5DD-AAD9-4567-8139-4AC3436AC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CB14E9-EB4F-442B-879A-003A6656BD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1E358A-FD3C-4A1E-8DB3-2E624AC8018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160009-00E6-4B39-9CBB-FA68B895932C}"/>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6" name="Footer Placeholder 5">
            <a:extLst>
              <a:ext uri="{FF2B5EF4-FFF2-40B4-BE49-F238E27FC236}">
                <a16:creationId xmlns:a16="http://schemas.microsoft.com/office/drawing/2014/main" id="{DC2D993C-A41C-4832-B556-E51AD8F79B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E557C-86DD-49ED-8D71-25FADC89DE1D}"/>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63186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F2FD9-0BD8-4D10-A81B-F6A9D39E26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2FC72B-52C0-4FCA-A29B-C182927051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B7E6A6-6FE8-4776-8F62-1D0DA47FBA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DD217F-D145-4882-AFD0-90CACBBD08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307449-EACC-4A7A-A4A2-F4966A498C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7F9A8-783F-448D-A120-2D71891C87D8}"/>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8" name="Footer Placeholder 7">
            <a:extLst>
              <a:ext uri="{FF2B5EF4-FFF2-40B4-BE49-F238E27FC236}">
                <a16:creationId xmlns:a16="http://schemas.microsoft.com/office/drawing/2014/main" id="{2A7079AA-B049-4761-913A-52A6A0BE7D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EE662-53AF-4420-B7A7-3A4702477928}"/>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1622027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D5F3-56E7-4E4D-975B-6C198C8697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14D1EE-F630-42A6-81E9-C732CD5D6CF6}"/>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4" name="Footer Placeholder 3">
            <a:extLst>
              <a:ext uri="{FF2B5EF4-FFF2-40B4-BE49-F238E27FC236}">
                <a16:creationId xmlns:a16="http://schemas.microsoft.com/office/drawing/2014/main" id="{2BBC001A-0DD6-4EE7-84A8-312952A72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363FEE6-D66B-49F8-8837-6493A188937A}"/>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164706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A6DC2B-39D9-4F9D-B490-DC825C9C0701}"/>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3" name="Footer Placeholder 2">
            <a:extLst>
              <a:ext uri="{FF2B5EF4-FFF2-40B4-BE49-F238E27FC236}">
                <a16:creationId xmlns:a16="http://schemas.microsoft.com/office/drawing/2014/main" id="{5775CC54-1519-4BF2-8AB3-996E76ADD3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0628FF2-6548-46A4-872A-40047609F3D4}"/>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26400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27E3-AFE0-408D-B57D-AFC9A9035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7F189D1-8187-4017-8BDE-46096B1B35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EB212D-A6FA-4583-A40E-7F535E36CA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46EF0-730F-4F30-9644-E2C949CA3A9A}"/>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6" name="Footer Placeholder 5">
            <a:extLst>
              <a:ext uri="{FF2B5EF4-FFF2-40B4-BE49-F238E27FC236}">
                <a16:creationId xmlns:a16="http://schemas.microsoft.com/office/drawing/2014/main" id="{549C3023-E11D-4B16-821E-A704CA3C3F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2BC471-B57C-4E21-8E94-4E47CC592FA1}"/>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2203804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D45BC-FD6C-4B1A-9F7D-32BC2FD67C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F39D97-C122-4A38-A466-006653CBE6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DE763C-69E7-444E-A5BB-87F3BC4D41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66A8D5-FFCB-491C-8F89-02705CA61BC4}"/>
              </a:ext>
            </a:extLst>
          </p:cNvPr>
          <p:cNvSpPr>
            <a:spLocks noGrp="1"/>
          </p:cNvSpPr>
          <p:nvPr>
            <p:ph type="dt" sz="half" idx="10"/>
          </p:nvPr>
        </p:nvSpPr>
        <p:spPr/>
        <p:txBody>
          <a:bodyPr/>
          <a:lstStyle/>
          <a:p>
            <a:fld id="{27F486E1-082D-4AF5-847A-6243D41A2788}" type="datetimeFigureOut">
              <a:rPr lang="en-US" smtClean="0"/>
              <a:t>8/10/2022</a:t>
            </a:fld>
            <a:endParaRPr lang="en-US"/>
          </a:p>
        </p:txBody>
      </p:sp>
      <p:sp>
        <p:nvSpPr>
          <p:cNvPr id="6" name="Footer Placeholder 5">
            <a:extLst>
              <a:ext uri="{FF2B5EF4-FFF2-40B4-BE49-F238E27FC236}">
                <a16:creationId xmlns:a16="http://schemas.microsoft.com/office/drawing/2014/main" id="{7DCE2BE2-3AAA-4D33-AC32-854BBE5813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9EED58A-BEB2-4037-899D-431F6D47B2FF}"/>
              </a:ext>
            </a:extLst>
          </p:cNvPr>
          <p:cNvSpPr>
            <a:spLocks noGrp="1"/>
          </p:cNvSpPr>
          <p:nvPr>
            <p:ph type="sldNum" sz="quarter" idx="12"/>
          </p:nvPr>
        </p:nvSpPr>
        <p:spPr/>
        <p:txBody>
          <a:bodyPr/>
          <a:lstStyle/>
          <a:p>
            <a:fld id="{0185F300-180D-4773-8325-D2A0ED70F759}" type="slidenum">
              <a:rPr lang="en-US" smtClean="0"/>
              <a:t>‹#›</a:t>
            </a:fld>
            <a:endParaRPr lang="en-US"/>
          </a:p>
        </p:txBody>
      </p:sp>
    </p:spTree>
    <p:extLst>
      <p:ext uri="{BB962C8B-B14F-4D97-AF65-F5344CB8AC3E}">
        <p14:creationId xmlns:p14="http://schemas.microsoft.com/office/powerpoint/2010/main" val="41840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90EEB-5D32-44DF-ADD8-3D4FFD119F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2B3093-701A-43B9-B36B-EA07320103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9B405-0597-48F4-9079-9298F0B8D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F486E1-082D-4AF5-847A-6243D41A2788}" type="datetimeFigureOut">
              <a:rPr lang="en-US" smtClean="0"/>
              <a:t>8/10/2022</a:t>
            </a:fld>
            <a:endParaRPr lang="en-US"/>
          </a:p>
        </p:txBody>
      </p:sp>
      <p:sp>
        <p:nvSpPr>
          <p:cNvPr id="5" name="Footer Placeholder 4">
            <a:extLst>
              <a:ext uri="{FF2B5EF4-FFF2-40B4-BE49-F238E27FC236}">
                <a16:creationId xmlns:a16="http://schemas.microsoft.com/office/drawing/2014/main" id="{AC59A820-57D3-4F26-97D3-2881AE722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D4FE56-D55D-4FA2-8D4A-0803E88B2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5F300-180D-4773-8325-D2A0ED70F759}" type="slidenum">
              <a:rPr lang="en-US" smtClean="0"/>
              <a:t>‹#›</a:t>
            </a:fld>
            <a:endParaRPr lang="en-US"/>
          </a:p>
        </p:txBody>
      </p:sp>
    </p:spTree>
    <p:extLst>
      <p:ext uri="{BB962C8B-B14F-4D97-AF65-F5344CB8AC3E}">
        <p14:creationId xmlns:p14="http://schemas.microsoft.com/office/powerpoint/2010/main" val="2439361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emf"/><Relationship Id="rId4" Type="http://schemas.openxmlformats.org/officeDocument/2006/relationships/hyperlink" Target="https://www.publicdomainpictures.net/view-image.php?image=189401&amp;picture=&amp;jazyk=JP"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emf"/><Relationship Id="rId5" Type="http://schemas.openxmlformats.org/officeDocument/2006/relationships/hyperlink" Target="https://creativecommons.org/licenses/by/3.0/" TargetMode="External"/><Relationship Id="rId4" Type="http://schemas.openxmlformats.org/officeDocument/2006/relationships/hyperlink" Target="https://sketchfab.com/3d-models/falling-leaves-df2c30d81f494d15876cfda115dba80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gJJxbn1VjYo?feature=oembed" TargetMode="External"/><Relationship Id="rId5" Type="http://schemas.openxmlformats.org/officeDocument/2006/relationships/image" Target="../media/image3.jpeg"/><Relationship Id="rId4" Type="http://schemas.openxmlformats.org/officeDocument/2006/relationships/hyperlink" Target="https://www.youtube.com/watch?v=gJJxbn1VjYo"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2.em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en.wikipedia.org/wiki/Fee-fi-fo-fum" TargetMode="External"/><Relationship Id="rId7" Type="http://schemas.openxmlformats.org/officeDocument/2006/relationships/hyperlink" Target="http://docs.daz3d.com/doku.php/public/read_me/index/3585/star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hyperlink" Target="https://en.wikipedia.org/wiki/Jack_and_the_Beanstalk" TargetMode="External"/><Relationship Id="rId4" Type="http://schemas.openxmlformats.org/officeDocument/2006/relationships/hyperlink" Target="https://en.wikipedia.org/wiki/Jack_and_the_Beanstalk#cite_note-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3FFAA3-6C9E-4F2A-A520-1D229E2F4497}"/>
              </a:ext>
            </a:extLst>
          </p:cNvPr>
          <p:cNvSpPr>
            <a:spLocks noGrp="1"/>
          </p:cNvSpPr>
          <p:nvPr>
            <p:ph type="ctrTitle"/>
          </p:nvPr>
        </p:nvSpPr>
        <p:spPr/>
        <p:txBody>
          <a:bodyPr>
            <a:normAutofit fontScale="90000"/>
          </a:bodyPr>
          <a:lstStyle/>
          <a:p>
            <a:r>
              <a:rPr lang="en-US" dirty="0"/>
              <a:t>Restorative Approaches in Maryland: </a:t>
            </a:r>
            <a:br>
              <a:rPr lang="en-US" dirty="0"/>
            </a:br>
            <a:r>
              <a:rPr lang="en-US" dirty="0"/>
              <a:t>Discovering Our Next Steps</a:t>
            </a:r>
          </a:p>
        </p:txBody>
      </p:sp>
      <p:sp>
        <p:nvSpPr>
          <p:cNvPr id="6" name="Subtitle 5">
            <a:extLst>
              <a:ext uri="{FF2B5EF4-FFF2-40B4-BE49-F238E27FC236}">
                <a16:creationId xmlns:a16="http://schemas.microsoft.com/office/drawing/2014/main" id="{E22F9CC5-3FE0-4ECC-86E9-6493ADD2CC84}"/>
              </a:ext>
            </a:extLst>
          </p:cNvPr>
          <p:cNvSpPr>
            <a:spLocks noGrp="1"/>
          </p:cNvSpPr>
          <p:nvPr>
            <p:ph type="subTitle" idx="1"/>
          </p:nvPr>
        </p:nvSpPr>
        <p:spPr>
          <a:xfrm>
            <a:off x="1524000" y="3979716"/>
            <a:ext cx="9144000" cy="852055"/>
          </a:xfrm>
        </p:spPr>
        <p:txBody>
          <a:bodyPr/>
          <a:lstStyle/>
          <a:p>
            <a:r>
              <a:rPr lang="en-US" dirty="0"/>
              <a:t>June 7, 2022, 1:00 to 2:00 pm</a:t>
            </a:r>
          </a:p>
        </p:txBody>
      </p:sp>
      <p:pic>
        <p:nvPicPr>
          <p:cNvPr id="7" name="Picture 6" descr="Logo for University of Maryland Francis King Carey School of Law' Center for Dispute Resolution known as C-DRUM">
            <a:extLst>
              <a:ext uri="{FF2B5EF4-FFF2-40B4-BE49-F238E27FC236}">
                <a16:creationId xmlns:a16="http://schemas.microsoft.com/office/drawing/2014/main" id="{3603F433-A1F7-44C5-9C6D-ECE3CA5E6EC3}"/>
              </a:ext>
            </a:extLst>
          </p:cNvPr>
          <p:cNvPicPr>
            <a:picLocks noChangeAspect="1"/>
          </p:cNvPicPr>
          <p:nvPr/>
        </p:nvPicPr>
        <p:blipFill rotWithShape="1">
          <a:blip r:embed="rId3"/>
          <a:srcRect b="33127"/>
          <a:stretch/>
        </p:blipFill>
        <p:spPr>
          <a:xfrm>
            <a:off x="0" y="4831771"/>
            <a:ext cx="5395428" cy="2026229"/>
          </a:xfrm>
          <a:prstGeom prst="rect">
            <a:avLst/>
          </a:prstGeom>
        </p:spPr>
      </p:pic>
      <p:sp>
        <p:nvSpPr>
          <p:cNvPr id="2" name="TextBox 1">
            <a:extLst>
              <a:ext uri="{FF2B5EF4-FFF2-40B4-BE49-F238E27FC236}">
                <a16:creationId xmlns:a16="http://schemas.microsoft.com/office/drawing/2014/main" id="{64FFC095-EFC5-4FC7-A1C7-ACBAC84C0849}"/>
              </a:ext>
            </a:extLst>
          </p:cNvPr>
          <p:cNvSpPr txBox="1"/>
          <p:nvPr/>
        </p:nvSpPr>
        <p:spPr>
          <a:xfrm>
            <a:off x="6273800" y="5260109"/>
            <a:ext cx="5918200" cy="1169551"/>
          </a:xfrm>
          <a:prstGeom prst="rect">
            <a:avLst/>
          </a:prstGeom>
          <a:noFill/>
        </p:spPr>
        <p:txBody>
          <a:bodyPr wrap="square" rtlCol="0">
            <a:spAutoFit/>
          </a:bodyPr>
          <a:lstStyle/>
          <a:p>
            <a:pPr algn="ctr"/>
            <a:r>
              <a:rPr lang="en-US" sz="3500" dirty="0"/>
              <a:t>Maryland State Department of Education</a:t>
            </a:r>
          </a:p>
        </p:txBody>
      </p:sp>
      <p:sp>
        <p:nvSpPr>
          <p:cNvPr id="3" name="TextBox 2">
            <a:extLst>
              <a:ext uri="{FF2B5EF4-FFF2-40B4-BE49-F238E27FC236}">
                <a16:creationId xmlns:a16="http://schemas.microsoft.com/office/drawing/2014/main" id="{E3F47A5F-D120-4CE8-BD49-864D060BD90F}"/>
              </a:ext>
            </a:extLst>
          </p:cNvPr>
          <p:cNvSpPr txBox="1"/>
          <p:nvPr/>
        </p:nvSpPr>
        <p:spPr>
          <a:xfrm>
            <a:off x="5199614" y="5784247"/>
            <a:ext cx="1219200" cy="400110"/>
          </a:xfrm>
          <a:prstGeom prst="rect">
            <a:avLst/>
          </a:prstGeom>
          <a:noFill/>
        </p:spPr>
        <p:txBody>
          <a:bodyPr wrap="square" rtlCol="0">
            <a:spAutoFit/>
          </a:bodyPr>
          <a:lstStyle/>
          <a:p>
            <a:r>
              <a:rPr lang="en-US" sz="2000" i="1" dirty="0"/>
              <a:t>with the</a:t>
            </a:r>
          </a:p>
        </p:txBody>
      </p:sp>
    </p:spTree>
    <p:extLst>
      <p:ext uri="{BB962C8B-B14F-4D97-AF65-F5344CB8AC3E}">
        <p14:creationId xmlns:p14="http://schemas.microsoft.com/office/powerpoint/2010/main" val="3286641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870B6-D5A2-41D6-A6B7-4E44B2F9C2CE}"/>
              </a:ext>
            </a:extLst>
          </p:cNvPr>
          <p:cNvSpPr>
            <a:spLocks noGrp="1"/>
          </p:cNvSpPr>
          <p:nvPr>
            <p:ph type="title"/>
          </p:nvPr>
        </p:nvSpPr>
        <p:spPr>
          <a:xfrm>
            <a:off x="838200" y="365126"/>
            <a:ext cx="10515600" cy="650874"/>
          </a:xfrm>
        </p:spPr>
        <p:txBody>
          <a:bodyPr>
            <a:normAutofit fontScale="90000"/>
          </a:bodyPr>
          <a:lstStyle/>
          <a:p>
            <a:r>
              <a:rPr lang="en-US" dirty="0"/>
              <a:t>Through a Restorative Lens</a:t>
            </a:r>
          </a:p>
        </p:txBody>
      </p:sp>
      <p:pic>
        <p:nvPicPr>
          <p:cNvPr id="11" name="Picture 10" descr="Clip art drawing of an imaginary bean stalk plant twisted as if it has grown tall quickly">
            <a:extLst>
              <a:ext uri="{FF2B5EF4-FFF2-40B4-BE49-F238E27FC236}">
                <a16:creationId xmlns:a16="http://schemas.microsoft.com/office/drawing/2014/main" id="{7116BA23-F25D-4326-836E-B8EE09073A7C}"/>
              </a:ext>
            </a:extLst>
          </p:cNvPr>
          <p:cNvPicPr>
            <a:picLocks noChangeAspect="1"/>
          </p:cNvPicPr>
          <p:nvPr/>
        </p:nvPicPr>
        <p:blipFill>
          <a:blip r:embed="rId3">
            <a:alphaModFix amt="35000"/>
            <a:extLst>
              <a:ext uri="{837473B0-CC2E-450A-ABE3-18F120FF3D39}">
                <a1611:picAttrSrcUrl xmlns:a1611="http://schemas.microsoft.com/office/drawing/2016/11/main" r:id="rId4"/>
              </a:ext>
            </a:extLst>
          </a:blip>
          <a:stretch>
            <a:fillRect/>
          </a:stretch>
        </p:blipFill>
        <p:spPr>
          <a:xfrm>
            <a:off x="4146550" y="1016000"/>
            <a:ext cx="2991721" cy="5842000"/>
          </a:xfrm>
          <a:prstGeom prst="rect">
            <a:avLst/>
          </a:prstGeom>
        </p:spPr>
      </p:pic>
      <p:sp>
        <p:nvSpPr>
          <p:cNvPr id="3" name="Content Placeholder 2">
            <a:extLst>
              <a:ext uri="{FF2B5EF4-FFF2-40B4-BE49-F238E27FC236}">
                <a16:creationId xmlns:a16="http://schemas.microsoft.com/office/drawing/2014/main" id="{B5C2309B-1FA9-40D8-B649-6A64A981D773}"/>
              </a:ext>
            </a:extLst>
          </p:cNvPr>
          <p:cNvSpPr>
            <a:spLocks noGrp="1"/>
          </p:cNvSpPr>
          <p:nvPr>
            <p:ph sz="half" idx="1"/>
          </p:nvPr>
        </p:nvSpPr>
        <p:spPr>
          <a:xfrm>
            <a:off x="838200" y="1825624"/>
            <a:ext cx="4495800" cy="4791075"/>
          </a:xfrm>
        </p:spPr>
        <p:txBody>
          <a:bodyPr/>
          <a:lstStyle/>
          <a:p>
            <a:pPr marL="0" indent="0">
              <a:buNone/>
            </a:pPr>
            <a:r>
              <a:rPr lang="en-US" b="1" dirty="0"/>
              <a:t>Each person take the perspective of a character from this story</a:t>
            </a:r>
            <a:r>
              <a:rPr lang="en-US" dirty="0"/>
              <a:t>:</a:t>
            </a:r>
          </a:p>
          <a:p>
            <a:r>
              <a:rPr lang="en-US" dirty="0"/>
              <a:t>Jack</a:t>
            </a:r>
          </a:p>
          <a:p>
            <a:r>
              <a:rPr lang="en-US" dirty="0"/>
              <a:t>Jack’s Mother</a:t>
            </a:r>
          </a:p>
          <a:p>
            <a:r>
              <a:rPr lang="en-US" dirty="0"/>
              <a:t>The Giant</a:t>
            </a:r>
          </a:p>
          <a:p>
            <a:r>
              <a:rPr lang="en-US" dirty="0"/>
              <a:t>The Giant’s Wife</a:t>
            </a:r>
          </a:p>
          <a:p>
            <a:r>
              <a:rPr lang="en-US" dirty="0"/>
              <a:t>The Enchanted Goose</a:t>
            </a:r>
          </a:p>
          <a:p>
            <a:r>
              <a:rPr lang="en-US" dirty="0"/>
              <a:t>The Magic Harp</a:t>
            </a:r>
          </a:p>
          <a:p>
            <a:endParaRPr lang="en-US" dirty="0"/>
          </a:p>
        </p:txBody>
      </p:sp>
      <p:sp>
        <p:nvSpPr>
          <p:cNvPr id="4" name="Content Placeholder 3">
            <a:extLst>
              <a:ext uri="{FF2B5EF4-FFF2-40B4-BE49-F238E27FC236}">
                <a16:creationId xmlns:a16="http://schemas.microsoft.com/office/drawing/2014/main" id="{D4B355DC-AD6B-49B7-9106-671B59355D93}"/>
              </a:ext>
            </a:extLst>
          </p:cNvPr>
          <p:cNvSpPr>
            <a:spLocks noGrp="1"/>
          </p:cNvSpPr>
          <p:nvPr>
            <p:ph sz="half" idx="2"/>
          </p:nvPr>
        </p:nvSpPr>
        <p:spPr>
          <a:xfrm>
            <a:off x="6819900" y="1825625"/>
            <a:ext cx="4533900" cy="4667250"/>
          </a:xfrm>
        </p:spPr>
        <p:txBody>
          <a:bodyPr/>
          <a:lstStyle/>
          <a:p>
            <a:pPr marL="0" indent="0">
              <a:buNone/>
            </a:pPr>
            <a:r>
              <a:rPr lang="en-US" b="1" dirty="0"/>
              <a:t>From your character’s perspective</a:t>
            </a:r>
            <a:r>
              <a:rPr lang="en-US" dirty="0"/>
              <a:t>, share with your group:</a:t>
            </a:r>
          </a:p>
          <a:p>
            <a:r>
              <a:rPr lang="en-US" dirty="0"/>
              <a:t>What Happened?</a:t>
            </a:r>
          </a:p>
          <a:p>
            <a:r>
              <a:rPr lang="en-US" dirty="0"/>
              <a:t>Who was Affected and How?</a:t>
            </a:r>
          </a:p>
          <a:p>
            <a:r>
              <a:rPr lang="en-US" dirty="0"/>
              <a:t>What Could be Done to Make Things as Right as Possible?</a:t>
            </a:r>
          </a:p>
        </p:txBody>
      </p:sp>
      <p:pic>
        <p:nvPicPr>
          <p:cNvPr id="6" name="Picture 2" descr="© Maryland Carey Law Center for Dispute Resolution, 2022">
            <a:extLst>
              <a:ext uri="{FF2B5EF4-FFF2-40B4-BE49-F238E27FC236}">
                <a16:creationId xmlns:a16="http://schemas.microsoft.com/office/drawing/2014/main" id="{E84980E1-0133-4FD3-90CD-59B0C67CAF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4949" y="6399316"/>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220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E91BF94-F7AD-4481-86A9-3EC07D673BEA}"/>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6100" kern="1200" dirty="0">
                <a:solidFill>
                  <a:schemeClr val="accent2">
                    <a:lumMod val="50000"/>
                  </a:schemeClr>
                </a:solidFill>
                <a:latin typeface="+mj-lt"/>
                <a:ea typeface="+mj-ea"/>
                <a:cs typeface="+mj-cs"/>
              </a:rPr>
              <a:t>Who is the Villain of this Story?</a:t>
            </a:r>
          </a:p>
        </p:txBody>
      </p:sp>
      <p:pic>
        <p:nvPicPr>
          <p:cNvPr id="8" name="Picture 7" descr="A red leaf falling with smaller red leaves also falling across a white background.&#10;">
            <a:extLst>
              <a:ext uri="{FF2B5EF4-FFF2-40B4-BE49-F238E27FC236}">
                <a16:creationId xmlns:a16="http://schemas.microsoft.com/office/drawing/2014/main" id="{EC73BF8F-5D2F-40AF-BB2C-AA2CFA4E2D8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496065" y="284295"/>
            <a:ext cx="11686589" cy="6573705"/>
          </a:xfrm>
          <a:prstGeom prst="rect">
            <a:avLst/>
          </a:prstGeom>
        </p:spPr>
      </p:pic>
      <p:sp>
        <p:nvSpPr>
          <p:cNvPr id="9" name="TextBox 8">
            <a:extLst>
              <a:ext uri="{FF2B5EF4-FFF2-40B4-BE49-F238E27FC236}">
                <a16:creationId xmlns:a16="http://schemas.microsoft.com/office/drawing/2014/main" id="{FCA4FEDF-CCAB-4D6A-916C-57F47B13E15B}"/>
              </a:ext>
            </a:extLst>
          </p:cNvPr>
          <p:cNvSpPr txBox="1"/>
          <p:nvPr/>
        </p:nvSpPr>
        <p:spPr>
          <a:xfrm>
            <a:off x="9682096" y="5244339"/>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sketchfab.com/3d-models/falling-leaves-df2c30d81f494d15876cfda115dba80a">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7" name="Picture 2" descr="© Maryland Carey Law Center for Dispute Resolution, 2022">
            <a:extLst>
              <a:ext uri="{FF2B5EF4-FFF2-40B4-BE49-F238E27FC236}">
                <a16:creationId xmlns:a16="http://schemas.microsoft.com/office/drawing/2014/main" id="{464F1AA0-96C9-46EF-AC86-791C72BDEC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94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62672-B05E-4DC5-A268-F5DA3F0CD348}"/>
              </a:ext>
            </a:extLst>
          </p:cNvPr>
          <p:cNvSpPr>
            <a:spLocks noGrp="1"/>
          </p:cNvSpPr>
          <p:nvPr>
            <p:ph type="title"/>
          </p:nvPr>
        </p:nvSpPr>
        <p:spPr/>
        <p:txBody>
          <a:bodyPr/>
          <a:lstStyle/>
          <a:p>
            <a:r>
              <a:rPr lang="en-US" dirty="0"/>
              <a:t>Quick Poll</a:t>
            </a:r>
          </a:p>
        </p:txBody>
      </p:sp>
      <p:sp>
        <p:nvSpPr>
          <p:cNvPr id="3" name="Content Placeholder 2">
            <a:extLst>
              <a:ext uri="{FF2B5EF4-FFF2-40B4-BE49-F238E27FC236}">
                <a16:creationId xmlns:a16="http://schemas.microsoft.com/office/drawing/2014/main" id="{9D79D3B2-B0E7-4303-93FA-DA0C0DAAA894}"/>
              </a:ext>
            </a:extLst>
          </p:cNvPr>
          <p:cNvSpPr>
            <a:spLocks noGrp="1"/>
          </p:cNvSpPr>
          <p:nvPr>
            <p:ph idx="1"/>
          </p:nvPr>
        </p:nvSpPr>
        <p:spPr/>
        <p:txBody>
          <a:bodyPr/>
          <a:lstStyle/>
          <a:p>
            <a:endParaRPr lang="en-US" dirty="0"/>
          </a:p>
          <a:p>
            <a:endParaRPr lang="en-US" dirty="0"/>
          </a:p>
          <a:p>
            <a:pPr marL="0" indent="0" algn="ctr">
              <a:buNone/>
            </a:pPr>
            <a:r>
              <a:rPr lang="en-US" sz="4500" b="1" dirty="0">
                <a:solidFill>
                  <a:srgbClr val="00B050"/>
                </a:solidFill>
              </a:rPr>
              <a:t>Who is the villain of the fable</a:t>
            </a:r>
          </a:p>
          <a:p>
            <a:pPr marL="0" indent="0" algn="ctr">
              <a:buNone/>
            </a:pPr>
            <a:r>
              <a:rPr lang="en-US" sz="4500" b="1" dirty="0">
                <a:solidFill>
                  <a:srgbClr val="00B050"/>
                </a:solidFill>
              </a:rPr>
              <a:t> </a:t>
            </a:r>
            <a:r>
              <a:rPr lang="en-US" sz="4500" b="1" i="1" dirty="0">
                <a:solidFill>
                  <a:srgbClr val="00B050"/>
                </a:solidFill>
              </a:rPr>
              <a:t>Jack and the Beanstalk</a:t>
            </a:r>
            <a:r>
              <a:rPr lang="en-US" sz="4500" b="1" dirty="0">
                <a:solidFill>
                  <a:srgbClr val="00B050"/>
                </a:solidFill>
              </a:rPr>
              <a:t>?</a:t>
            </a:r>
          </a:p>
          <a:p>
            <a:pPr marL="0" indent="0">
              <a:buNone/>
            </a:pPr>
            <a:endParaRPr lang="en-US" sz="4500" dirty="0"/>
          </a:p>
          <a:p>
            <a:pPr marL="0" indent="0">
              <a:buNone/>
            </a:pPr>
            <a:endParaRPr lang="en-US" sz="3200" dirty="0"/>
          </a:p>
          <a:p>
            <a:pPr marL="0" indent="0">
              <a:buNone/>
            </a:pPr>
            <a:r>
              <a:rPr lang="en-US" sz="3200" dirty="0"/>
              <a:t>Please answer in your Chat Function. </a:t>
            </a:r>
          </a:p>
        </p:txBody>
      </p:sp>
      <p:pic>
        <p:nvPicPr>
          <p:cNvPr id="4" name="Picture 2" descr="© Maryland Carey Law Center for Dispute Resolution, 2022">
            <a:extLst>
              <a:ext uri="{FF2B5EF4-FFF2-40B4-BE49-F238E27FC236}">
                <a16:creationId xmlns:a16="http://schemas.microsoft.com/office/drawing/2014/main" id="{9DD4DD44-FC77-4250-B2EE-55E76B3A6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27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1C59E-7651-4A88-A7CE-A5766CCED28E}"/>
              </a:ext>
            </a:extLst>
          </p:cNvPr>
          <p:cNvSpPr>
            <a:spLocks noGrp="1"/>
          </p:cNvSpPr>
          <p:nvPr>
            <p:ph type="title"/>
          </p:nvPr>
        </p:nvSpPr>
        <p:spPr/>
        <p:txBody>
          <a:bodyPr/>
          <a:lstStyle/>
          <a:p>
            <a:r>
              <a:rPr lang="en-US" dirty="0">
                <a:solidFill>
                  <a:schemeClr val="accent2">
                    <a:lumMod val="50000"/>
                  </a:schemeClr>
                </a:solidFill>
              </a:rPr>
              <a:t>The Restorative Paradigm </a:t>
            </a:r>
            <a:br>
              <a:rPr lang="en-US" dirty="0">
                <a:solidFill>
                  <a:schemeClr val="accent2">
                    <a:lumMod val="50000"/>
                  </a:schemeClr>
                </a:solidFill>
              </a:rPr>
            </a:br>
            <a:r>
              <a:rPr lang="en-US" dirty="0">
                <a:solidFill>
                  <a:schemeClr val="accent2">
                    <a:lumMod val="50000"/>
                  </a:schemeClr>
                </a:solidFill>
              </a:rPr>
              <a:t>Briefly Explained</a:t>
            </a:r>
          </a:p>
        </p:txBody>
      </p:sp>
      <p:sp>
        <p:nvSpPr>
          <p:cNvPr id="3" name="Text Placeholder 2">
            <a:extLst>
              <a:ext uri="{FF2B5EF4-FFF2-40B4-BE49-F238E27FC236}">
                <a16:creationId xmlns:a16="http://schemas.microsoft.com/office/drawing/2014/main" id="{038F0BCF-6BDF-49E1-85B6-8CA92D5C3AEE}"/>
              </a:ext>
            </a:extLst>
          </p:cNvPr>
          <p:cNvSpPr>
            <a:spLocks noGrp="1"/>
          </p:cNvSpPr>
          <p:nvPr>
            <p:ph type="body" idx="1"/>
          </p:nvPr>
        </p:nvSpPr>
        <p:spPr/>
        <p:txBody>
          <a:bodyPr/>
          <a:lstStyle/>
          <a:p>
            <a:endParaRPr lang="en-US" dirty="0"/>
          </a:p>
        </p:txBody>
      </p:sp>
      <p:pic>
        <p:nvPicPr>
          <p:cNvPr id="4" name="Picture 2" descr="© Maryland Carey Law Center for Dispute Resolution, 2022">
            <a:extLst>
              <a:ext uri="{FF2B5EF4-FFF2-40B4-BE49-F238E27FC236}">
                <a16:creationId xmlns:a16="http://schemas.microsoft.com/office/drawing/2014/main" id="{267262C5-AABE-4A1D-BD3D-C8D17351B9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90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AA3CBE0-7203-45F2-97D9-AE9121FE36CE}"/>
              </a:ext>
            </a:extLst>
          </p:cNvPr>
          <p:cNvSpPr>
            <a:spLocks noGrp="1"/>
          </p:cNvSpPr>
          <p:nvPr>
            <p:ph idx="1"/>
          </p:nvPr>
        </p:nvSpPr>
        <p:spPr>
          <a:xfrm>
            <a:off x="101600" y="6286500"/>
            <a:ext cx="11760200" cy="571500"/>
          </a:xfrm>
        </p:spPr>
        <p:txBody>
          <a:bodyPr>
            <a:normAutofit fontScale="92500"/>
          </a:bodyPr>
          <a:lstStyle/>
          <a:p>
            <a:pPr marL="0" indent="0">
              <a:buNone/>
            </a:pPr>
            <a:r>
              <a:rPr lang="en-US" sz="2300" dirty="0"/>
              <a:t>Resolve Consultants, UK; Retrieved June 2, 2022, from </a:t>
            </a:r>
            <a:r>
              <a:rPr lang="en-US" sz="2300" dirty="0">
                <a:hlinkClick r:id="rId4"/>
              </a:rPr>
              <a:t>https://www.youtube.com/watch?v=gJJxbn1VjYo</a:t>
            </a:r>
            <a:endParaRPr lang="en-US" sz="2300" dirty="0"/>
          </a:p>
          <a:p>
            <a:pPr marL="0" indent="0">
              <a:buNone/>
            </a:pPr>
            <a:endParaRPr lang="en-US" dirty="0"/>
          </a:p>
        </p:txBody>
      </p:sp>
      <p:pic>
        <p:nvPicPr>
          <p:cNvPr id="5" name="Online Media 4" descr="Introduction to Restorative Approaches animated video done with simple drawings of stick figure people.">
            <a:hlinkClick r:id="" action="ppaction://media"/>
            <a:extLst>
              <a:ext uri="{FF2B5EF4-FFF2-40B4-BE49-F238E27FC236}">
                <a16:creationId xmlns:a16="http://schemas.microsoft.com/office/drawing/2014/main" id="{53BD7437-32D0-4138-BECB-BAF2D2D6B58A}"/>
              </a:ext>
            </a:extLst>
          </p:cNvPr>
          <p:cNvPicPr>
            <a:picLocks noRot="1" noChangeAspect="1"/>
          </p:cNvPicPr>
          <p:nvPr>
            <a:videoFile r:link="rId1"/>
          </p:nvPr>
        </p:nvPicPr>
        <p:blipFill>
          <a:blip r:embed="rId5"/>
          <a:stretch>
            <a:fillRect/>
          </a:stretch>
        </p:blipFill>
        <p:spPr>
          <a:xfrm>
            <a:off x="1005549" y="0"/>
            <a:ext cx="10348251" cy="5846762"/>
          </a:xfrm>
          <a:prstGeom prst="rect">
            <a:avLst/>
          </a:prstGeom>
        </p:spPr>
      </p:pic>
      <p:sp>
        <p:nvSpPr>
          <p:cNvPr id="3" name="Title 2">
            <a:extLst>
              <a:ext uri="{FF2B5EF4-FFF2-40B4-BE49-F238E27FC236}">
                <a16:creationId xmlns:a16="http://schemas.microsoft.com/office/drawing/2014/main" id="{C075B559-527B-43F4-9FEB-EB74F3C821EE}"/>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4761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05D5AA-38C8-4E4B-9A05-05570EF63960}"/>
              </a:ext>
            </a:extLst>
          </p:cNvPr>
          <p:cNvSpPr>
            <a:spLocks noGrp="1"/>
          </p:cNvSpPr>
          <p:nvPr>
            <p:ph type="title"/>
          </p:nvPr>
        </p:nvSpPr>
        <p:spPr/>
        <p:txBody>
          <a:bodyPr/>
          <a:lstStyle/>
          <a:p>
            <a:r>
              <a:rPr lang="en-US" dirty="0"/>
              <a:t>Discipline Paradigms Compared</a:t>
            </a:r>
          </a:p>
        </p:txBody>
      </p:sp>
      <p:sp>
        <p:nvSpPr>
          <p:cNvPr id="5" name="Text Placeholder 4">
            <a:extLst>
              <a:ext uri="{FF2B5EF4-FFF2-40B4-BE49-F238E27FC236}">
                <a16:creationId xmlns:a16="http://schemas.microsoft.com/office/drawing/2014/main" id="{B6AA73AE-0386-4E3C-84BE-40764CB762B1}"/>
              </a:ext>
            </a:extLst>
          </p:cNvPr>
          <p:cNvSpPr>
            <a:spLocks noGrp="1"/>
          </p:cNvSpPr>
          <p:nvPr>
            <p:ph type="body" idx="1"/>
          </p:nvPr>
        </p:nvSpPr>
        <p:spPr>
          <a:xfrm>
            <a:off x="1659833" y="1681163"/>
            <a:ext cx="4337742" cy="710901"/>
          </a:xfrm>
        </p:spPr>
        <p:txBody>
          <a:bodyPr/>
          <a:lstStyle/>
          <a:p>
            <a:r>
              <a:rPr lang="en-US" dirty="0"/>
              <a:t>TRADITIONAL DISCIPLINE</a:t>
            </a:r>
          </a:p>
        </p:txBody>
      </p:sp>
      <p:pic>
        <p:nvPicPr>
          <p:cNvPr id="10" name="Content Placeholder 9" descr="Black and white photo of a balding white man sitting behind a desk looking straight into the camera with an air of authority.">
            <a:extLst>
              <a:ext uri="{FF2B5EF4-FFF2-40B4-BE49-F238E27FC236}">
                <a16:creationId xmlns:a16="http://schemas.microsoft.com/office/drawing/2014/main" id="{2A0E2909-735D-46DB-964C-7728CFBF758F}"/>
              </a:ext>
            </a:extLst>
          </p:cNvPr>
          <p:cNvPicPr>
            <a:picLocks noGrp="1" noChangeAspect="1"/>
          </p:cNvPicPr>
          <p:nvPr>
            <p:ph sz="half" idx="2"/>
          </p:nvPr>
        </p:nvPicPr>
        <p:blipFill>
          <a:blip r:embed="rId3"/>
          <a:stretch>
            <a:fillRect/>
          </a:stretch>
        </p:blipFill>
        <p:spPr>
          <a:xfrm>
            <a:off x="1516754" y="2437756"/>
            <a:ext cx="4480536" cy="3276926"/>
          </a:xfrm>
        </p:spPr>
      </p:pic>
      <p:sp>
        <p:nvSpPr>
          <p:cNvPr id="7" name="Text Placeholder 6">
            <a:extLst>
              <a:ext uri="{FF2B5EF4-FFF2-40B4-BE49-F238E27FC236}">
                <a16:creationId xmlns:a16="http://schemas.microsoft.com/office/drawing/2014/main" id="{B546EE1A-AE2E-4E6D-8406-5F7CE24ABC62}"/>
              </a:ext>
            </a:extLst>
          </p:cNvPr>
          <p:cNvSpPr>
            <a:spLocks noGrp="1"/>
          </p:cNvSpPr>
          <p:nvPr>
            <p:ph type="body" sz="quarter" idx="3"/>
          </p:nvPr>
        </p:nvSpPr>
        <p:spPr>
          <a:xfrm>
            <a:off x="6574726" y="1681163"/>
            <a:ext cx="4780662" cy="710901"/>
          </a:xfrm>
        </p:spPr>
        <p:txBody>
          <a:bodyPr/>
          <a:lstStyle/>
          <a:p>
            <a:r>
              <a:rPr lang="en-US" dirty="0"/>
              <a:t>RESTORATIVE DISCIPLINE</a:t>
            </a:r>
          </a:p>
        </p:txBody>
      </p:sp>
      <p:sp>
        <p:nvSpPr>
          <p:cNvPr id="13" name="TextBox 12">
            <a:extLst>
              <a:ext uri="{FF2B5EF4-FFF2-40B4-BE49-F238E27FC236}">
                <a16:creationId xmlns:a16="http://schemas.microsoft.com/office/drawing/2014/main" id="{5F27BF79-BFDB-46E2-ABDE-5490703C2FBC}"/>
              </a:ext>
            </a:extLst>
          </p:cNvPr>
          <p:cNvSpPr txBox="1"/>
          <p:nvPr/>
        </p:nvSpPr>
        <p:spPr>
          <a:xfrm>
            <a:off x="801647" y="1693023"/>
            <a:ext cx="715107" cy="4324261"/>
          </a:xfrm>
          <a:prstGeom prst="rect">
            <a:avLst/>
          </a:prstGeom>
          <a:noFill/>
        </p:spPr>
        <p:txBody>
          <a:bodyPr wrap="square" rtlCol="0">
            <a:spAutoFit/>
          </a:bodyPr>
          <a:lstStyle/>
          <a:p>
            <a:r>
              <a:rPr lang="en-US" sz="5500" dirty="0"/>
              <a:t>RULES</a:t>
            </a:r>
          </a:p>
        </p:txBody>
      </p:sp>
      <p:sp>
        <p:nvSpPr>
          <p:cNvPr id="14" name="TextBox 13">
            <a:extLst>
              <a:ext uri="{FF2B5EF4-FFF2-40B4-BE49-F238E27FC236}">
                <a16:creationId xmlns:a16="http://schemas.microsoft.com/office/drawing/2014/main" id="{57EFBBF2-73BB-4F32-89AF-BB58F0FEBA9C}"/>
              </a:ext>
            </a:extLst>
          </p:cNvPr>
          <p:cNvSpPr txBox="1"/>
          <p:nvPr/>
        </p:nvSpPr>
        <p:spPr>
          <a:xfrm>
            <a:off x="11097459" y="2337281"/>
            <a:ext cx="585787" cy="3477875"/>
          </a:xfrm>
          <a:prstGeom prst="rect">
            <a:avLst/>
          </a:prstGeom>
          <a:noFill/>
        </p:spPr>
        <p:txBody>
          <a:bodyPr wrap="square" rtlCol="0">
            <a:spAutoFit/>
          </a:bodyPr>
          <a:lstStyle/>
          <a:p>
            <a:r>
              <a:rPr lang="en-US" sz="5500" dirty="0"/>
              <a:t>HARM</a:t>
            </a:r>
          </a:p>
        </p:txBody>
      </p:sp>
      <p:pic>
        <p:nvPicPr>
          <p:cNvPr id="11" name="Content Placeholder 10" descr="Color photo of a youth sitting on the floor of a school hallway. The child's head is resting on their knees with arms folded as if they are distressed.">
            <a:extLst>
              <a:ext uri="{FF2B5EF4-FFF2-40B4-BE49-F238E27FC236}">
                <a16:creationId xmlns:a16="http://schemas.microsoft.com/office/drawing/2014/main" id="{10F7245B-F7F1-4468-A877-6425587AC713}"/>
              </a:ext>
            </a:extLst>
          </p:cNvPr>
          <p:cNvPicPr>
            <a:picLocks noGrp="1" noChangeAspect="1"/>
          </p:cNvPicPr>
          <p:nvPr>
            <p:ph sz="quarter" idx="4"/>
          </p:nvPr>
        </p:nvPicPr>
        <p:blipFill>
          <a:blip r:embed="rId4"/>
          <a:stretch>
            <a:fillRect/>
          </a:stretch>
        </p:blipFill>
        <p:spPr>
          <a:xfrm>
            <a:off x="3300842" y="2437756"/>
            <a:ext cx="7644238" cy="3579528"/>
          </a:xfrm>
          <a:prstGeom prst="rect">
            <a:avLst/>
          </a:prstGeom>
        </p:spPr>
      </p:pic>
      <p:pic>
        <p:nvPicPr>
          <p:cNvPr id="9" name="Picture 2" descr="© Maryland Carey Law Center for Dispute Resolution, 2022">
            <a:extLst>
              <a:ext uri="{FF2B5EF4-FFF2-40B4-BE49-F238E27FC236}">
                <a16:creationId xmlns:a16="http://schemas.microsoft.com/office/drawing/2014/main" id="{89124A3D-9354-46F1-89F5-A6FCD125A0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7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B2A5-0549-4AEF-9D8F-D50C8768F67C}"/>
              </a:ext>
            </a:extLst>
          </p:cNvPr>
          <p:cNvSpPr>
            <a:spLocks noGrp="1"/>
          </p:cNvSpPr>
          <p:nvPr>
            <p:ph type="title"/>
          </p:nvPr>
        </p:nvSpPr>
        <p:spPr/>
        <p:txBody>
          <a:bodyPr/>
          <a:lstStyle/>
          <a:p>
            <a:r>
              <a:rPr lang="en-US" dirty="0"/>
              <a:t>The 3 Stages of Restorative Interventions</a:t>
            </a:r>
          </a:p>
        </p:txBody>
      </p:sp>
      <p:sp>
        <p:nvSpPr>
          <p:cNvPr id="3" name="Content Placeholder 2">
            <a:extLst>
              <a:ext uri="{FF2B5EF4-FFF2-40B4-BE49-F238E27FC236}">
                <a16:creationId xmlns:a16="http://schemas.microsoft.com/office/drawing/2014/main" id="{12A63C47-6A24-4FEB-88EC-5C7F6C3CEE52}"/>
              </a:ext>
            </a:extLst>
          </p:cNvPr>
          <p:cNvSpPr>
            <a:spLocks noGrp="1"/>
          </p:cNvSpPr>
          <p:nvPr>
            <p:ph idx="1"/>
          </p:nvPr>
        </p:nvSpPr>
        <p:spPr/>
        <p:txBody>
          <a:bodyPr>
            <a:normAutofit fontScale="92500"/>
          </a:bodyPr>
          <a:lstStyle/>
          <a:p>
            <a:r>
              <a:rPr lang="en-US" dirty="0"/>
              <a:t>Together, the affected and responsible parties (often with members of the community who have been affected) meet face-to-face in circle. </a:t>
            </a:r>
          </a:p>
          <a:p>
            <a:r>
              <a:rPr lang="en-US" dirty="0"/>
              <a:t>Sitting together, participants work through a three-stage process, with each stage defined by the three questions below.</a:t>
            </a:r>
          </a:p>
          <a:p>
            <a:endParaRPr lang="en-US" dirty="0"/>
          </a:p>
          <a:p>
            <a:pPr algn="ctr"/>
            <a:r>
              <a:rPr lang="en-US" sz="3600" b="1" dirty="0"/>
              <a:t>What happened? </a:t>
            </a:r>
            <a:r>
              <a:rPr lang="en-US" sz="3600" dirty="0"/>
              <a:t>(Story telling)</a:t>
            </a:r>
          </a:p>
          <a:p>
            <a:pPr algn="ctr"/>
            <a:r>
              <a:rPr lang="en-US" sz="3600" b="1" dirty="0"/>
              <a:t>Who has been affected and how? </a:t>
            </a:r>
            <a:r>
              <a:rPr lang="en-US" sz="3600" dirty="0"/>
              <a:t>(Empathy building)</a:t>
            </a:r>
          </a:p>
          <a:p>
            <a:pPr algn="ctr"/>
            <a:r>
              <a:rPr lang="en-US" sz="3600" b="1" dirty="0"/>
              <a:t>How do we make things right as much as possible? </a:t>
            </a:r>
            <a:r>
              <a:rPr lang="en-US" sz="3600" dirty="0"/>
              <a:t>(Healing)</a:t>
            </a:r>
          </a:p>
        </p:txBody>
      </p:sp>
      <p:pic>
        <p:nvPicPr>
          <p:cNvPr id="4" name="Picture 2" descr="© Maryland Carey Law Center for Dispute Resolution, 2022">
            <a:extLst>
              <a:ext uri="{FF2B5EF4-FFF2-40B4-BE49-F238E27FC236}">
                <a16:creationId xmlns:a16="http://schemas.microsoft.com/office/drawing/2014/main" id="{DA852835-A41E-4FCF-972C-15FA8AD558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70000924"/>
      </p:ext>
    </p:extLst>
  </p:cSld>
  <p:clrMapOvr>
    <a:masterClrMapping/>
  </p:clrMapOvr>
  <mc:AlternateContent xmlns:mc="http://schemas.openxmlformats.org/markup-compatibility/2006" xmlns:p14="http://schemas.microsoft.com/office/powerpoint/2010/main">
    <mc:Choice Requires="p14">
      <p:transition spd="slow" p14:dur="2000" advTm="81100"/>
    </mc:Choice>
    <mc:Fallback xmlns="">
      <p:transition spd="slow" advTm="811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533400"/>
            <a:ext cx="9935816" cy="762000"/>
          </a:xfrm>
        </p:spPr>
        <p:txBody>
          <a:bodyPr>
            <a:normAutofit/>
          </a:bodyPr>
          <a:lstStyle/>
          <a:p>
            <a:pPr>
              <a:defRPr/>
            </a:pPr>
            <a:r>
              <a:rPr lang="en-US" dirty="0"/>
              <a:t>We do this from a Foundation of Respect</a:t>
            </a:r>
          </a:p>
        </p:txBody>
      </p:sp>
      <p:sp>
        <p:nvSpPr>
          <p:cNvPr id="11266" name="Content Placeholder 3"/>
          <p:cNvSpPr>
            <a:spLocks noGrp="1"/>
          </p:cNvSpPr>
          <p:nvPr>
            <p:ph idx="1"/>
          </p:nvPr>
        </p:nvSpPr>
        <p:spPr>
          <a:xfrm>
            <a:off x="838201" y="2041243"/>
            <a:ext cx="10823916" cy="3669723"/>
          </a:xfrm>
        </p:spPr>
        <p:txBody>
          <a:bodyPr wrap="square">
            <a:spAutoFit/>
          </a:bodyPr>
          <a:lstStyle/>
          <a:p>
            <a:pPr>
              <a:buFont typeface="Wingdings 3" pitchFamily="18" charset="2"/>
              <a:buNone/>
            </a:pPr>
            <a:r>
              <a:rPr lang="en-US" i="1" dirty="0"/>
              <a:t>	“Restorative Justice is respect.  </a:t>
            </a:r>
          </a:p>
          <a:p>
            <a:pPr>
              <a:buFont typeface="Wingdings 3" pitchFamily="18" charset="2"/>
              <a:buNone/>
            </a:pPr>
            <a:r>
              <a:rPr lang="en-US" i="1" dirty="0"/>
              <a:t>	Respect for all, even those who are different from us; even those who seem to be our enemies. Respect reminds us of our interconnectedness, but also of our differences.  </a:t>
            </a:r>
          </a:p>
          <a:p>
            <a:pPr>
              <a:buFont typeface="Wingdings 3" pitchFamily="18" charset="2"/>
              <a:buNone/>
            </a:pPr>
            <a:r>
              <a:rPr lang="en-US" i="1" dirty="0"/>
              <a:t>	Respect insists we balance concerns for all parties. </a:t>
            </a:r>
          </a:p>
          <a:p>
            <a:pPr>
              <a:buFont typeface="Wingdings 3" pitchFamily="18" charset="2"/>
              <a:buNone/>
            </a:pPr>
            <a:r>
              <a:rPr lang="en-US" i="1" dirty="0"/>
              <a:t>	If we pursue justice as respect, we will do justice restoratively.”</a:t>
            </a:r>
          </a:p>
          <a:p>
            <a:pPr>
              <a:buFont typeface="Wingdings 3" pitchFamily="18" charset="2"/>
              <a:buNone/>
            </a:pPr>
            <a:endParaRPr lang="en-US" i="1" dirty="0"/>
          </a:p>
          <a:p>
            <a:pPr algn="r">
              <a:buFont typeface="Wingdings 3" pitchFamily="18" charset="2"/>
              <a:buNone/>
            </a:pPr>
            <a:r>
              <a:rPr lang="en-US" sz="1600" dirty="0"/>
              <a:t>Howard </a:t>
            </a:r>
            <a:r>
              <a:rPr lang="en-US" sz="1600" dirty="0" err="1"/>
              <a:t>Zehr</a:t>
            </a:r>
            <a:r>
              <a:rPr lang="en-US" sz="1600" dirty="0"/>
              <a:t>, </a:t>
            </a:r>
            <a:r>
              <a:rPr lang="en-US" sz="1600" i="1" dirty="0"/>
              <a:t>The Little Book of Restorative Justice</a:t>
            </a:r>
            <a:r>
              <a:rPr lang="en-US" sz="1600" dirty="0"/>
              <a:t>, p.36</a:t>
            </a:r>
          </a:p>
        </p:txBody>
      </p:sp>
      <p:pic>
        <p:nvPicPr>
          <p:cNvPr id="4" name="Picture 2" descr="© Maryland Carey Law Center for Dispute Resolution, 2022">
            <a:extLst>
              <a:ext uri="{FF2B5EF4-FFF2-40B4-BE49-F238E27FC236}">
                <a16:creationId xmlns:a16="http://schemas.microsoft.com/office/drawing/2014/main" id="{D8B067FF-AEAA-4EBF-B736-FFA28DA045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2590209"/>
      </p:ext>
    </p:extLst>
  </p:cSld>
  <p:clrMapOvr>
    <a:masterClrMapping/>
  </p:clrMapOvr>
  <mc:AlternateContent xmlns:mc="http://schemas.openxmlformats.org/markup-compatibility/2006" xmlns:p14="http://schemas.microsoft.com/office/powerpoint/2010/main">
    <mc:Choice Requires="p14">
      <p:transition spd="med" p14:dur="700" advTm="50637">
        <p:fade/>
      </p:transition>
    </mc:Choice>
    <mc:Fallback xmlns="">
      <p:transition spd="med" advTm="5063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1266">
                                            <p:txEl>
                                              <p:pRg st="1" end="1"/>
                                            </p:txEl>
                                          </p:spTgt>
                                        </p:tgtEl>
                                        <p:attrNameLst>
                                          <p:attrName>style.visibility</p:attrName>
                                        </p:attrNameLst>
                                      </p:cBhvr>
                                      <p:to>
                                        <p:strVal val="visible"/>
                                      </p:to>
                                    </p:set>
                                    <p:animEffect transition="in" filter="fade">
                                      <p:cBhvr>
                                        <p:cTn id="11" dur="500"/>
                                        <p:tgtEl>
                                          <p:spTgt spid="1126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266">
                                            <p:txEl>
                                              <p:pRg st="2" end="2"/>
                                            </p:txEl>
                                          </p:spTgt>
                                        </p:tgtEl>
                                        <p:attrNameLst>
                                          <p:attrName>style.visibility</p:attrName>
                                        </p:attrNameLst>
                                      </p:cBhvr>
                                      <p:to>
                                        <p:strVal val="visible"/>
                                      </p:to>
                                    </p:set>
                                    <p:animEffect transition="in" filter="fade">
                                      <p:cBhvr>
                                        <p:cTn id="16" dur="500"/>
                                        <p:tgtEl>
                                          <p:spTgt spid="11266">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266">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26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3C9CC-F0AD-4F56-9B0F-18ED29C3B4C9}"/>
              </a:ext>
            </a:extLst>
          </p:cNvPr>
          <p:cNvSpPr>
            <a:spLocks noGrp="1"/>
          </p:cNvSpPr>
          <p:nvPr>
            <p:ph type="ctrTitle"/>
          </p:nvPr>
        </p:nvSpPr>
        <p:spPr>
          <a:xfrm>
            <a:off x="838199" y="1093788"/>
            <a:ext cx="10506455" cy="2967208"/>
          </a:xfrm>
        </p:spPr>
        <p:txBody>
          <a:bodyPr>
            <a:normAutofit/>
          </a:bodyPr>
          <a:lstStyle/>
          <a:p>
            <a:pPr algn="l"/>
            <a:r>
              <a:rPr lang="en-US" sz="8000" dirty="0">
                <a:solidFill>
                  <a:schemeClr val="accent2">
                    <a:lumMod val="50000"/>
                  </a:schemeClr>
                </a:solidFill>
              </a:rPr>
              <a:t>Jack and the Beanstalk</a:t>
            </a:r>
          </a:p>
        </p:txBody>
      </p:sp>
      <p:sp>
        <p:nvSpPr>
          <p:cNvPr id="3" name="Subtitle 2">
            <a:extLst>
              <a:ext uri="{FF2B5EF4-FFF2-40B4-BE49-F238E27FC236}">
                <a16:creationId xmlns:a16="http://schemas.microsoft.com/office/drawing/2014/main" id="{F5138C4F-5ED7-4B74-B0C6-2DF6DC04F194}"/>
              </a:ext>
            </a:extLst>
          </p:cNvPr>
          <p:cNvSpPr>
            <a:spLocks noGrp="1"/>
          </p:cNvSpPr>
          <p:nvPr>
            <p:ph type="subTitle" idx="1"/>
          </p:nvPr>
        </p:nvSpPr>
        <p:spPr>
          <a:xfrm>
            <a:off x="7400924" y="4619624"/>
            <a:ext cx="3946779" cy="1038225"/>
          </a:xfrm>
        </p:spPr>
        <p:txBody>
          <a:bodyPr>
            <a:normAutofit/>
          </a:bodyPr>
          <a:lstStyle/>
          <a:p>
            <a:pPr algn="r"/>
            <a:r>
              <a:rPr lang="en-US"/>
              <a:t>Case Study Through a Restorative Lens</a:t>
            </a:r>
          </a:p>
        </p:txBody>
      </p:sp>
      <p:pic>
        <p:nvPicPr>
          <p:cNvPr id="8" name="Picture 2" descr="© Maryland Carey Law Center for Dispute Resolution, 2022">
            <a:extLst>
              <a:ext uri="{FF2B5EF4-FFF2-40B4-BE49-F238E27FC236}">
                <a16:creationId xmlns:a16="http://schemas.microsoft.com/office/drawing/2014/main" id="{0FDB486F-8155-430C-B772-D174370CBA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65" y="6298452"/>
            <a:ext cx="5481797" cy="3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62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4EFE6-B8E3-4C22-BE3C-F33358C87EC7}"/>
              </a:ext>
            </a:extLst>
          </p:cNvPr>
          <p:cNvSpPr>
            <a:spLocks noGrp="1"/>
          </p:cNvSpPr>
          <p:nvPr>
            <p:ph type="title"/>
          </p:nvPr>
        </p:nvSpPr>
        <p:spPr>
          <a:xfrm>
            <a:off x="838201" y="365126"/>
            <a:ext cx="5251316" cy="898410"/>
          </a:xfrm>
        </p:spPr>
        <p:txBody>
          <a:bodyPr>
            <a:normAutofit/>
          </a:bodyPr>
          <a:lstStyle/>
          <a:p>
            <a:r>
              <a:rPr lang="en-US" dirty="0"/>
              <a:t>From Wikipedia </a:t>
            </a:r>
          </a:p>
        </p:txBody>
      </p:sp>
      <p:sp>
        <p:nvSpPr>
          <p:cNvPr id="4" name="Rectangle 2">
            <a:extLst>
              <a:ext uri="{FF2B5EF4-FFF2-40B4-BE49-F238E27FC236}">
                <a16:creationId xmlns:a16="http://schemas.microsoft.com/office/drawing/2014/main" id="{289067D4-6E83-49F7-8D16-D604DB96581E}"/>
              </a:ext>
            </a:extLst>
          </p:cNvPr>
          <p:cNvSpPr>
            <a:spLocks noGrp="1" noChangeArrowheads="1"/>
          </p:cNvSpPr>
          <p:nvPr>
            <p:ph idx="1"/>
          </p:nvPr>
        </p:nvSpPr>
        <p:spPr bwMode="auto">
          <a:xfrm>
            <a:off x="835153" y="1263536"/>
            <a:ext cx="7624155" cy="522933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Ctr="0" compatLnSpc="1">
            <a:prstTxWarp prst="textNoShape">
              <a:avLst/>
            </a:prstTxWarp>
            <a:no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cs typeface="Arial" panose="020B0604020202020204" pitchFamily="34" charset="0"/>
              </a:rPr>
              <a:t>To his starving mother’s dismay, Jack, a poor country boy, trades the family cow for a handful of magic beans. Distressed, Jack’s mother throws the beans out the window. O</a:t>
            </a:r>
            <a:r>
              <a:rPr lang="en-US" altLang="en-US" sz="1600" dirty="0">
                <a:cs typeface="Arial" panose="020B0604020202020204" pitchFamily="34" charset="0"/>
              </a:rPr>
              <a:t>ver night, t</a:t>
            </a:r>
            <a:r>
              <a:rPr kumimoji="0" lang="en-US" altLang="en-US" sz="1600" b="0" i="0" u="none" strike="noStrike" cap="none" normalizeH="0" baseline="0" dirty="0">
                <a:ln>
                  <a:noFill/>
                </a:ln>
                <a:effectLst/>
                <a:cs typeface="Arial" panose="020B0604020202020204" pitchFamily="34" charset="0"/>
              </a:rPr>
              <a:t>he beans grow into a massive, towering beanstalk reaching up into the clouds. </a:t>
            </a:r>
          </a:p>
          <a:p>
            <a:pPr marL="0" marR="0" lvl="0" indent="0" defTabSz="914400" rtl="0" eaLnBrk="0" fontAlgn="base" latinLnBrk="0" hangingPunct="0">
              <a:spcBef>
                <a:spcPct val="0"/>
              </a:spcBef>
              <a:spcAft>
                <a:spcPts val="600"/>
              </a:spcAft>
              <a:buClrTx/>
              <a:buSzTx/>
              <a:buFontTx/>
              <a:buNone/>
              <a:tabLst/>
            </a:pPr>
            <a:endParaRPr lang="en-US" altLang="en-US" sz="1600" dirty="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cs typeface="Arial" panose="020B0604020202020204" pitchFamily="34" charset="0"/>
              </a:rPr>
              <a:t>Jack climbs the beanstalk and finds himself in the castle of an unfriendly giant. The giant senses Jack's presence and cries,</a:t>
            </a:r>
            <a:endParaRPr kumimoji="0" lang="en-US" altLang="en-US" sz="1600" b="0" i="0" u="none" strike="noStrike" cap="none" normalizeH="0" baseline="0" dirty="0">
              <a:ln>
                <a:noFill/>
              </a:ln>
              <a:effectLst/>
            </a:endParaRPr>
          </a:p>
          <a:p>
            <a:pPr marL="0" marR="0" lvl="0" indent="0" algn="ctr" defTabSz="914400" rtl="0" eaLnBrk="0" fontAlgn="base" latinLnBrk="0" hangingPunct="0">
              <a:spcBef>
                <a:spcPct val="0"/>
              </a:spcBef>
              <a:spcAft>
                <a:spcPts val="600"/>
              </a:spcAft>
              <a:buClrTx/>
              <a:buSzTx/>
              <a:buFontTx/>
              <a:buNone/>
              <a:tabLst/>
            </a:pPr>
            <a:r>
              <a:rPr kumimoji="0" lang="en-US" altLang="en-US" sz="1600" b="0" i="1" u="none" strike="noStrike" cap="none" normalizeH="0" baseline="0" dirty="0">
                <a:ln>
                  <a:noFill/>
                </a:ln>
                <a:effectLst/>
                <a:hlinkClick r:id="rId3" tooltip="Fee-fi-fo-fum"/>
              </a:rPr>
              <a:t>Fee-fi-fo-fum</a:t>
            </a:r>
            <a:r>
              <a:rPr kumimoji="0" lang="en-US" altLang="en-US" sz="1600" b="0" i="1" u="none" strike="noStrike" cap="none" normalizeH="0" baseline="0" dirty="0">
                <a:ln>
                  <a:noFill/>
                </a:ln>
                <a:effectLst/>
              </a:rPr>
              <a:t>! I smell the blood of an Englishman.</a:t>
            </a:r>
            <a:br>
              <a:rPr kumimoji="0" lang="en-US" altLang="en-US" sz="1600" b="0" i="1" u="none" strike="noStrike" cap="none" normalizeH="0" baseline="0" dirty="0">
                <a:ln>
                  <a:noFill/>
                </a:ln>
                <a:effectLst/>
              </a:rPr>
            </a:br>
            <a:r>
              <a:rPr kumimoji="0" lang="en-US" altLang="en-US" sz="1600" b="0" i="1" u="none" strike="noStrike" cap="none" normalizeH="0" baseline="0" dirty="0">
                <a:ln>
                  <a:noFill/>
                </a:ln>
                <a:effectLst/>
              </a:rPr>
              <a:t>Be he alive, or be he dead, I'll grind his bones to make my bread</a:t>
            </a:r>
            <a:r>
              <a:rPr kumimoji="0" lang="en-US" altLang="en-US" sz="1600" b="0" i="0" u="none" strike="noStrike" cap="none" normalizeH="0" baseline="0" dirty="0">
                <a:ln>
                  <a:noFill/>
                </a:ln>
                <a:effectLst/>
              </a:rPr>
              <a:t>.</a:t>
            </a:r>
            <a:r>
              <a:rPr kumimoji="0" lang="en-US" altLang="en-US" sz="1600" b="0" i="0" u="none" strike="noStrike" cap="none" normalizeH="0" baseline="30000" dirty="0">
                <a:ln>
                  <a:noFill/>
                </a:ln>
                <a:effectLst/>
                <a:hlinkClick r:id="rId4">
                  <a:extLst>
                    <a:ext uri="{A12FA001-AC4F-418D-AE19-62706E023703}">
                      <ahyp:hlinkClr xmlns:ahyp="http://schemas.microsoft.com/office/drawing/2018/hyperlinkcolor" val="tx"/>
                    </a:ext>
                  </a:extLst>
                </a:hlinkClick>
              </a:rPr>
              <a:t>[8]</a:t>
            </a:r>
            <a:endParaRPr kumimoji="0" lang="en-US" altLang="en-US" sz="1600" b="0" i="0" u="none" strike="noStrike" cap="none" normalizeH="0" baseline="0" dirty="0">
              <a:ln>
                <a:noFill/>
              </a:ln>
              <a:effectLst/>
            </a:endParaRPr>
          </a:p>
          <a:p>
            <a:pPr marL="0" marR="0" lvl="0" indent="0" defTabSz="914400" rtl="0" eaLnBrk="0" fontAlgn="base" latinLnBrk="0" hangingPunct="0">
              <a:spcBef>
                <a:spcPct val="0"/>
              </a:spcBef>
              <a:spcAft>
                <a:spcPts val="600"/>
              </a:spcAft>
              <a:buClrTx/>
              <a:buSzTx/>
              <a:buFontTx/>
              <a:buNone/>
              <a:tabLst/>
            </a:pPr>
            <a:endParaRPr kumimoji="0" lang="en-US" altLang="en-US" sz="1600" b="0" i="0" u="none" strike="noStrike" cap="none" normalizeH="0" baseline="0" dirty="0">
              <a:ln>
                <a:noFill/>
              </a:ln>
              <a:effectLst/>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kumimoji="0" lang="en-US" altLang="en-US" sz="1600" b="0" i="0" u="none" strike="noStrike" cap="none" normalizeH="0" baseline="0" dirty="0">
                <a:ln>
                  <a:noFill/>
                </a:ln>
                <a:effectLst/>
                <a:cs typeface="Arial" panose="020B0604020202020204" pitchFamily="34" charset="0"/>
              </a:rPr>
              <a:t>With help from the Giant’s spouse, Jack is able to retrieve many goods </a:t>
            </a:r>
            <a:r>
              <a:rPr kumimoji="0" lang="en-US" altLang="en-US" sz="1600" b="0" i="0" u="none" strike="sngStrike" cap="none" normalizeH="0" dirty="0">
                <a:ln>
                  <a:noFill/>
                </a:ln>
                <a:effectLst/>
                <a:cs typeface="Arial" panose="020B0604020202020204" pitchFamily="34" charset="0"/>
              </a:rPr>
              <a:t>once stolen from his family</a:t>
            </a:r>
            <a:r>
              <a:rPr kumimoji="0" lang="en-US" altLang="en-US" sz="1600" b="0" i="0" u="none" strike="noStrike" cap="none" normalizeH="0" baseline="0" dirty="0">
                <a:ln>
                  <a:noFill/>
                </a:ln>
                <a:effectLst/>
                <a:cs typeface="Arial" panose="020B0604020202020204" pitchFamily="34" charset="0"/>
              </a:rPr>
              <a:t>, including: </a:t>
            </a:r>
          </a:p>
          <a:p>
            <a:pPr>
              <a:spcAft>
                <a:spcPts val="600"/>
              </a:spcAft>
              <a:buClrTx/>
              <a:buSzTx/>
            </a:pPr>
            <a:r>
              <a:rPr kumimoji="0" lang="en-US" altLang="en-US" sz="1600" b="0" i="0" u="none" strike="noStrike" cap="none" normalizeH="0" baseline="0" dirty="0">
                <a:ln>
                  <a:noFill/>
                </a:ln>
                <a:effectLst/>
                <a:cs typeface="Arial" panose="020B0604020202020204" pitchFamily="34" charset="0"/>
              </a:rPr>
              <a:t>a bag of gold, </a:t>
            </a:r>
          </a:p>
          <a:p>
            <a:pPr>
              <a:spcAft>
                <a:spcPts val="600"/>
              </a:spcAft>
              <a:buClrTx/>
              <a:buSzTx/>
            </a:pPr>
            <a:r>
              <a:rPr kumimoji="0" lang="en-US" altLang="en-US" sz="1600" b="0" i="0" u="none" strike="noStrike" cap="none" normalizeH="0" baseline="0" dirty="0">
                <a:ln>
                  <a:noFill/>
                </a:ln>
                <a:effectLst/>
                <a:cs typeface="Arial" panose="020B0604020202020204" pitchFamily="34" charset="0"/>
              </a:rPr>
              <a:t>an enchanted goose that lays golden eggs, and </a:t>
            </a:r>
          </a:p>
          <a:p>
            <a:pPr>
              <a:spcAft>
                <a:spcPts val="600"/>
              </a:spcAft>
              <a:buClrTx/>
              <a:buSzTx/>
            </a:pPr>
            <a:r>
              <a:rPr kumimoji="0" lang="en-US" altLang="en-US" sz="1600" b="0" i="0" u="none" strike="noStrike" cap="none" normalizeH="0" baseline="0" dirty="0">
                <a:ln>
                  <a:noFill/>
                </a:ln>
                <a:effectLst/>
                <a:cs typeface="Arial" panose="020B0604020202020204" pitchFamily="34" charset="0"/>
              </a:rPr>
              <a:t>a magic golden harp that plays and sings by itself. </a:t>
            </a:r>
          </a:p>
          <a:p>
            <a:pPr marL="0" marR="0" lvl="0" indent="0" defTabSz="914400" rtl="0" eaLnBrk="0" fontAlgn="base" latinLnBrk="0" hangingPunct="0">
              <a:spcBef>
                <a:spcPct val="0"/>
              </a:spcBef>
              <a:spcAft>
                <a:spcPts val="600"/>
              </a:spcAft>
              <a:buClrTx/>
              <a:buSzTx/>
              <a:buFontTx/>
              <a:buNone/>
              <a:tabLst/>
            </a:pPr>
            <a:endParaRPr lang="en-US" altLang="en-US" sz="1600" dirty="0">
              <a:cs typeface="Arial" panose="020B0604020202020204" pitchFamily="34" charset="0"/>
            </a:endParaRPr>
          </a:p>
          <a:p>
            <a:pPr marL="0" marR="0" lvl="0" indent="0" defTabSz="914400" rtl="0" eaLnBrk="0" fontAlgn="base" latinLnBrk="0" hangingPunct="0">
              <a:spcBef>
                <a:spcPct val="0"/>
              </a:spcBef>
              <a:spcAft>
                <a:spcPts val="600"/>
              </a:spcAft>
              <a:buClrTx/>
              <a:buSzTx/>
              <a:buFontTx/>
              <a:buNone/>
              <a:tabLst/>
            </a:pPr>
            <a:r>
              <a:rPr lang="en-US" altLang="en-US" sz="1600" dirty="0">
                <a:cs typeface="Arial" panose="020B0604020202020204" pitchFamily="34" charset="0"/>
              </a:rPr>
              <a:t>When he realizes Jack took his treasures, t</a:t>
            </a:r>
            <a:r>
              <a:rPr kumimoji="0" lang="en-US" altLang="en-US" sz="1600" b="0" i="0" u="none" strike="noStrike" cap="none" normalizeH="0" baseline="0" dirty="0">
                <a:ln>
                  <a:noFill/>
                </a:ln>
                <a:effectLst/>
                <a:cs typeface="Arial" panose="020B0604020202020204" pitchFamily="34" charset="0"/>
              </a:rPr>
              <a:t>he Giant pursues him. Jack then escapes by chopping down the beanstalk. The giant falls to his death, and Jack and his family prosper.</a:t>
            </a:r>
            <a:endParaRPr kumimoji="0" lang="en-US" altLang="en-US" sz="1600" b="0" i="0" u="none" strike="noStrike" cap="none" normalizeH="0" baseline="0" dirty="0">
              <a:ln>
                <a:noFill/>
              </a:ln>
              <a:effectLst/>
            </a:endParaRPr>
          </a:p>
        </p:txBody>
      </p:sp>
      <p:sp>
        <p:nvSpPr>
          <p:cNvPr id="8" name="TextBox 7">
            <a:extLst>
              <a:ext uri="{FF2B5EF4-FFF2-40B4-BE49-F238E27FC236}">
                <a16:creationId xmlns:a16="http://schemas.microsoft.com/office/drawing/2014/main" id="{65D53DAB-3782-41EF-B11B-8D5AD6C41955}"/>
              </a:ext>
            </a:extLst>
          </p:cNvPr>
          <p:cNvSpPr txBox="1"/>
          <p:nvPr/>
        </p:nvSpPr>
        <p:spPr>
          <a:xfrm>
            <a:off x="835153" y="6375400"/>
            <a:ext cx="7737347" cy="282545"/>
          </a:xfrm>
          <a:prstGeom prst="rect">
            <a:avLst/>
          </a:prstGeom>
          <a:noFill/>
        </p:spPr>
        <p:txBody>
          <a:bodyPr wrap="square" rtlCol="0">
            <a:spAutoFit/>
          </a:bodyPr>
          <a:lstStyle/>
          <a:p>
            <a:r>
              <a:rPr lang="en-US" sz="1200" dirty="0"/>
              <a:t>Retrieved 5/24/2022 from </a:t>
            </a:r>
            <a:r>
              <a:rPr lang="en-US" sz="1200" dirty="0">
                <a:hlinkClick r:id="rId5"/>
              </a:rPr>
              <a:t>https://en.wikipedia.org/wiki/Jack_and_the_Beanstalk</a:t>
            </a:r>
            <a:r>
              <a:rPr lang="en-US" sz="1200" dirty="0"/>
              <a:t> </a:t>
            </a:r>
            <a:r>
              <a:rPr lang="en-US" sz="1200"/>
              <a:t>with minor edits </a:t>
            </a:r>
            <a:r>
              <a:rPr lang="en-US" sz="1200" dirty="0"/>
              <a:t>by presenter</a:t>
            </a:r>
          </a:p>
        </p:txBody>
      </p:sp>
      <p:pic>
        <p:nvPicPr>
          <p:cNvPr id="6" name="Picture 5" descr="Color illustration of a tree-like plant with a small human figure climbing it into the sky.">
            <a:extLst>
              <a:ext uri="{FF2B5EF4-FFF2-40B4-BE49-F238E27FC236}">
                <a16:creationId xmlns:a16="http://schemas.microsoft.com/office/drawing/2014/main" id="{7AE86E9F-D113-4312-9614-AAB8BE86E673}"/>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14058" t="15458" r="-10897" b="11440"/>
          <a:stretch/>
        </p:blipFill>
        <p:spPr>
          <a:xfrm>
            <a:off x="8462356" y="0"/>
            <a:ext cx="4938484"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7" name="TextBox 6">
            <a:extLst>
              <a:ext uri="{FF2B5EF4-FFF2-40B4-BE49-F238E27FC236}">
                <a16:creationId xmlns:a16="http://schemas.microsoft.com/office/drawing/2014/main" id="{B427D8D4-3312-4635-898C-AAB539A86C5B}"/>
              </a:ext>
            </a:extLst>
          </p:cNvPr>
          <p:cNvSpPr txBox="1"/>
          <p:nvPr/>
        </p:nvSpPr>
        <p:spPr>
          <a:xfrm>
            <a:off x="10005184" y="6657945"/>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7" tooltip="http://docs.daz3d.com/doku.php/public/read_me/index/3585/star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48428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71.3|1.5|2.8"/>
</p:tagLst>
</file>

<file path=ppt/tags/tag2.xml><?xml version="1.0" encoding="utf-8"?>
<p:tagLst xmlns:a="http://schemas.openxmlformats.org/drawingml/2006/main" xmlns:r="http://schemas.openxmlformats.org/officeDocument/2006/relationships" xmlns:p="http://schemas.openxmlformats.org/presentationml/2006/main">
  <p:tag name="TIMING" val="|7.6|7.2|4.6|1.7|11.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96C849BCB624499A0BD362BD45EA0F" ma:contentTypeVersion="18" ma:contentTypeDescription="Create a new document." ma:contentTypeScope="" ma:versionID="2d8fda458c2b1986a118fff790eb0e5c">
  <xsd:schema xmlns:xsd="http://www.w3.org/2001/XMLSchema" xmlns:xs="http://www.w3.org/2001/XMLSchema" xmlns:p="http://schemas.microsoft.com/office/2006/metadata/properties" xmlns:ns1="http://schemas.microsoft.com/sharepoint/v3" xmlns:ns2="f5c596a2-3572-4075-9281-51bc5a2d8d1f" xmlns:ns3="d9d7d1d7-1e6b-4736-8167-e9aa3727f623" targetNamespace="http://schemas.microsoft.com/office/2006/metadata/properties" ma:root="true" ma:fieldsID="ffeebf77393aba191cea46eadcc36634" ns1:_="" ns2:_="" ns3:_="">
    <xsd:import namespace="http://schemas.microsoft.com/sharepoint/v3"/>
    <xsd:import namespace="f5c596a2-3572-4075-9281-51bc5a2d8d1f"/>
    <xsd:import namespace="d9d7d1d7-1e6b-4736-8167-e9aa3727f6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c596a2-3572-4075-9281-51bc5a2d8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d37ae30-1c3a-40e1-94c5-05ea5a1665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9d7d1d7-1e6b-4736-8167-e9aa3727f6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da3b2375-8702-4d45-94c1-ee1e46da1d2e}" ma:internalName="TaxCatchAll" ma:showField="CatchAllData" ma:web="d9d7d1d7-1e6b-4736-8167-e9aa3727f6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9d7d1d7-1e6b-4736-8167-e9aa3727f623" xsi:nil="true"/>
    <lcf76f155ced4ddcb4097134ff3c332f xmlns="f5c596a2-3572-4075-9281-51bc5a2d8d1f">
      <Terms xmlns="http://schemas.microsoft.com/office/infopath/2007/PartnerControls"/>
    </lcf76f155ced4ddcb4097134ff3c332f>
    <_ip_UnifiedCompliancePolicyProperties xmlns="http://schemas.microsoft.com/sharepoint/v3" xsi:nil="true"/>
  </documentManagement>
</p:properties>
</file>

<file path=customXml/itemProps1.xml><?xml version="1.0" encoding="utf-8"?>
<ds:datastoreItem xmlns:ds="http://schemas.openxmlformats.org/officeDocument/2006/customXml" ds:itemID="{4748A972-EB55-46A9-86E7-4D045239C380}"/>
</file>

<file path=customXml/itemProps2.xml><?xml version="1.0" encoding="utf-8"?>
<ds:datastoreItem xmlns:ds="http://schemas.openxmlformats.org/officeDocument/2006/customXml" ds:itemID="{691767C2-9F5E-4B9F-A9CB-2C63A979D07D}"/>
</file>

<file path=customXml/itemProps3.xml><?xml version="1.0" encoding="utf-8"?>
<ds:datastoreItem xmlns:ds="http://schemas.openxmlformats.org/officeDocument/2006/customXml" ds:itemID="{DA86A697-0C0A-4435-A566-89DF4A31DE4A}"/>
</file>

<file path=docProps/app.xml><?xml version="1.0" encoding="utf-8"?>
<Properties xmlns="http://schemas.openxmlformats.org/officeDocument/2006/extended-properties" xmlns:vt="http://schemas.openxmlformats.org/officeDocument/2006/docPropsVTypes">
  <TotalTime>27</TotalTime>
  <Words>1466</Words>
  <Application>Microsoft Office PowerPoint</Application>
  <PresentationFormat>Widescreen</PresentationFormat>
  <Paragraphs>95</Paragraphs>
  <Slides>11</Slides>
  <Notes>11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Wingdings 3</vt:lpstr>
      <vt:lpstr>Office Theme</vt:lpstr>
      <vt:lpstr>Restorative Approaches in Maryland:  Discovering Our Next Steps</vt:lpstr>
      <vt:lpstr>Quick Poll</vt:lpstr>
      <vt:lpstr>The Restorative Paradigm  Briefly Explained</vt:lpstr>
      <vt:lpstr> </vt:lpstr>
      <vt:lpstr>Discipline Paradigms Compared</vt:lpstr>
      <vt:lpstr>The 3 Stages of Restorative Interventions</vt:lpstr>
      <vt:lpstr>We do this from a Foundation of Respect</vt:lpstr>
      <vt:lpstr>Jack and the Beanstalk</vt:lpstr>
      <vt:lpstr>From Wikipedia </vt:lpstr>
      <vt:lpstr>Through a Restorative Lens</vt:lpstr>
      <vt:lpstr>Who is the Villain of this Story?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Restorative Approaches in Maryland:  Discovering Our Next Steps</dc:title>
  <dc:creator>Schertzing, Nancy</dc:creator>
  <cp:lastModifiedBy>Schertzing, Nancy</cp:lastModifiedBy>
  <cp:revision>1</cp:revision>
  <dcterms:created xsi:type="dcterms:W3CDTF">2022-08-10T22:07:27Z</dcterms:created>
  <dcterms:modified xsi:type="dcterms:W3CDTF">2022-08-10T22:34:48Z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0x0101004396C849BCB624499A0BD362BD45EA0F</vt:lpwstr>
  </property>
  <property fmtid="{D5CDD505-2E9C-101B-9397-08002B2CF9AE}" pid="3" name="MediaServiceImageTags">
    <vt:lpwstr/>
  </property>
</Properties>
</file>